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0" r:id="rId6"/>
    <p:sldId id="267" r:id="rId7"/>
    <p:sldId id="274" r:id="rId8"/>
    <p:sldId id="261" r:id="rId9"/>
    <p:sldId id="273" r:id="rId10"/>
    <p:sldId id="266" r:id="rId11"/>
    <p:sldId id="269" r:id="rId12"/>
    <p:sldId id="272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0" autoAdjust="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583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52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054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53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42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67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31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6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2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37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86BF-48FD-4625-B0E4-DFC85F60EC7D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93F4-9024-4E91-B2FC-32C5708E25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418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b="1" dirty="0" smtClean="0">
                <a:solidFill>
                  <a:srgbClr val="FF0066"/>
                </a:solidFill>
              </a:rPr>
              <a:t>ORGÁNICA GENERAL</a:t>
            </a:r>
            <a:endParaRPr lang="es-CL" sz="6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CuadroTexto"/>
          <p:cNvSpPr txBox="1">
            <a:spLocks noChangeArrowheads="1"/>
          </p:cNvSpPr>
          <p:nvPr/>
        </p:nvSpPr>
        <p:spPr bwMode="auto">
          <a:xfrm>
            <a:off x="0" y="214313"/>
            <a:ext cx="642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3200" b="1" dirty="0">
                <a:solidFill>
                  <a:srgbClr val="FF0066"/>
                </a:solidFill>
              </a:rPr>
              <a:t>Dada la siguiente estructura:</a:t>
            </a:r>
            <a:endParaRPr lang="es-ES" sz="3200" b="1" dirty="0">
              <a:solidFill>
                <a:srgbClr val="FF0066"/>
              </a:solidFill>
            </a:endParaRPr>
          </a:p>
        </p:txBody>
      </p:sp>
      <p:sp>
        <p:nvSpPr>
          <p:cNvPr id="11267" name="2 CuadroTexto"/>
          <p:cNvSpPr txBox="1">
            <a:spLocks noChangeArrowheads="1"/>
          </p:cNvSpPr>
          <p:nvPr/>
        </p:nvSpPr>
        <p:spPr bwMode="auto">
          <a:xfrm>
            <a:off x="714375" y="1357313"/>
            <a:ext cx="5000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C   C   C   C   C   C   C   C</a:t>
            </a:r>
          </a:p>
          <a:p>
            <a:pPr eaLnBrk="1" hangingPunct="1"/>
            <a:r>
              <a:rPr lang="es-CL" sz="2800"/>
              <a:t>               </a:t>
            </a:r>
          </a:p>
          <a:p>
            <a:pPr eaLnBrk="1" hangingPunct="1"/>
            <a:endParaRPr lang="es-CL" sz="2800"/>
          </a:p>
          <a:p>
            <a:pPr eaLnBrk="1" hangingPunct="1"/>
            <a:r>
              <a:rPr lang="es-CL" sz="2800"/>
              <a:t>                  </a:t>
            </a:r>
            <a:endParaRPr lang="es-ES" sz="2800"/>
          </a:p>
        </p:txBody>
      </p:sp>
      <p:cxnSp>
        <p:nvCxnSpPr>
          <p:cNvPr id="5" name="4 Conector recto"/>
          <p:cNvCxnSpPr/>
          <p:nvPr/>
        </p:nvCxnSpPr>
        <p:spPr>
          <a:xfrm>
            <a:off x="1071563" y="1643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3063" y="1643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143125" y="1643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714625" y="1643063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214688" y="1643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786188" y="1643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4357688" y="1643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31 CuadroTexto"/>
          <p:cNvSpPr txBox="1">
            <a:spLocks noChangeArrowheads="1"/>
          </p:cNvSpPr>
          <p:nvPr/>
        </p:nvSpPr>
        <p:spPr bwMode="auto">
          <a:xfrm>
            <a:off x="2286000" y="785813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 C</a:t>
            </a:r>
            <a:endParaRPr lang="es-ES" sz="2800"/>
          </a:p>
        </p:txBody>
      </p:sp>
      <p:sp>
        <p:nvSpPr>
          <p:cNvPr id="11276" name="32 CuadroTexto"/>
          <p:cNvSpPr txBox="1">
            <a:spLocks noChangeArrowheads="1"/>
          </p:cNvSpPr>
          <p:nvPr/>
        </p:nvSpPr>
        <p:spPr bwMode="auto">
          <a:xfrm>
            <a:off x="2928938" y="785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1277" name="33 CuadroTexto"/>
          <p:cNvSpPr txBox="1">
            <a:spLocks noChangeArrowheads="1"/>
          </p:cNvSpPr>
          <p:nvPr/>
        </p:nvSpPr>
        <p:spPr bwMode="auto">
          <a:xfrm>
            <a:off x="1785938" y="192881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1278" name="34 CuadroTexto"/>
          <p:cNvSpPr txBox="1">
            <a:spLocks noChangeArrowheads="1"/>
          </p:cNvSpPr>
          <p:nvPr/>
        </p:nvSpPr>
        <p:spPr bwMode="auto">
          <a:xfrm>
            <a:off x="2928938" y="1928813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C   C</a:t>
            </a:r>
            <a:endParaRPr lang="es-ES" sz="2800"/>
          </a:p>
        </p:txBody>
      </p:sp>
      <p:cxnSp>
        <p:nvCxnSpPr>
          <p:cNvPr id="16" name="15 Conector recto"/>
          <p:cNvCxnSpPr/>
          <p:nvPr/>
        </p:nvCxnSpPr>
        <p:spPr>
          <a:xfrm rot="5400000">
            <a:off x="2464594" y="1321594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3036094" y="1321594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1893094" y="1893094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3036094" y="1893094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3286125" y="22145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4" name="55 CuadroTexto"/>
          <p:cNvSpPr txBox="1">
            <a:spLocks noChangeArrowheads="1"/>
          </p:cNvSpPr>
          <p:nvPr/>
        </p:nvSpPr>
        <p:spPr bwMode="auto">
          <a:xfrm>
            <a:off x="0" y="2500313"/>
            <a:ext cx="8858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400"/>
              <a:t>Determine la cantidad de C primarios, secundarios, terciarios y cuaternarios que esta posee</a:t>
            </a:r>
            <a:r>
              <a:rPr lang="es-CL"/>
              <a:t>.</a:t>
            </a:r>
            <a:endParaRPr lang="es-ES"/>
          </a:p>
        </p:txBody>
      </p:sp>
      <p:sp>
        <p:nvSpPr>
          <p:cNvPr id="11285" name="56 CuadroTexto"/>
          <p:cNvSpPr txBox="1">
            <a:spLocks noChangeArrowheads="1"/>
          </p:cNvSpPr>
          <p:nvPr/>
        </p:nvSpPr>
        <p:spPr bwMode="auto">
          <a:xfrm>
            <a:off x="4572000" y="3749675"/>
            <a:ext cx="421481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800">
                <a:latin typeface="Tahoma" pitchFamily="34" charset="0"/>
              </a:rPr>
              <a:t>El carbono 2, marcado con un </a:t>
            </a:r>
            <a:r>
              <a:rPr lang="es-MX" sz="2800">
                <a:solidFill>
                  <a:srgbClr val="FF0000"/>
                </a:solidFill>
                <a:latin typeface="Tahoma" pitchFamily="34" charset="0"/>
              </a:rPr>
              <a:t>asterisco</a:t>
            </a:r>
            <a:r>
              <a:rPr lang="es-MX" sz="2800">
                <a:latin typeface="Tahoma" pitchFamily="34" charset="0"/>
              </a:rPr>
              <a:t>, es quiral porque está unido a cuatro átomos o grupos de átomos distintos:-OH, - CH</a:t>
            </a:r>
            <a:r>
              <a:rPr lang="es-MX" sz="2800" baseline="-25000">
                <a:latin typeface="Tahoma" pitchFamily="34" charset="0"/>
              </a:rPr>
              <a:t>2</a:t>
            </a:r>
            <a:r>
              <a:rPr lang="es-MX" sz="2800">
                <a:latin typeface="Tahoma" pitchFamily="34" charset="0"/>
              </a:rPr>
              <a:t>CH</a:t>
            </a:r>
            <a:r>
              <a:rPr lang="es-MX" sz="2800" baseline="-25000">
                <a:latin typeface="Tahoma" pitchFamily="34" charset="0"/>
              </a:rPr>
              <a:t>3</a:t>
            </a:r>
            <a:r>
              <a:rPr lang="es-MX" sz="2800">
                <a:latin typeface="Tahoma" pitchFamily="34" charset="0"/>
              </a:rPr>
              <a:t>,         -H y CH</a:t>
            </a:r>
            <a:r>
              <a:rPr lang="es-MX" sz="2800" baseline="-25000">
                <a:latin typeface="Tahoma" pitchFamily="34" charset="0"/>
              </a:rPr>
              <a:t>3</a:t>
            </a:r>
            <a:r>
              <a:rPr lang="es-MX" sz="2800">
                <a:latin typeface="Tahoma" pitchFamily="34" charset="0"/>
              </a:rPr>
              <a:t>-. </a:t>
            </a:r>
            <a:endParaRPr lang="es-ES" sz="2800">
              <a:latin typeface="Tahoma" pitchFamily="34" charset="0"/>
            </a:endParaRPr>
          </a:p>
        </p:txBody>
      </p:sp>
      <p:sp>
        <p:nvSpPr>
          <p:cNvPr id="11286" name="57 CuadroTexto"/>
          <p:cNvSpPr txBox="1">
            <a:spLocks noChangeArrowheads="1"/>
          </p:cNvSpPr>
          <p:nvPr/>
        </p:nvSpPr>
        <p:spPr bwMode="auto">
          <a:xfrm>
            <a:off x="214313" y="4500563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CH</a:t>
            </a:r>
            <a:r>
              <a:rPr lang="es-CL" sz="2800" baseline="-25000"/>
              <a:t>3</a:t>
            </a:r>
            <a:r>
              <a:rPr lang="es-CL" sz="2800"/>
              <a:t>    C    CH</a:t>
            </a:r>
            <a:r>
              <a:rPr lang="es-CL" sz="2800" baseline="-25000"/>
              <a:t>2</a:t>
            </a:r>
            <a:r>
              <a:rPr lang="es-CL" sz="2800"/>
              <a:t>    CH</a:t>
            </a:r>
            <a:r>
              <a:rPr lang="es-CL" sz="2800" baseline="-25000"/>
              <a:t>3</a:t>
            </a:r>
            <a:endParaRPr lang="es-ES" sz="2800" baseline="-25000"/>
          </a:p>
        </p:txBody>
      </p:sp>
      <p:sp>
        <p:nvSpPr>
          <p:cNvPr id="11287" name="58 CuadroTexto"/>
          <p:cNvSpPr txBox="1">
            <a:spLocks noChangeArrowheads="1"/>
          </p:cNvSpPr>
          <p:nvPr/>
        </p:nvSpPr>
        <p:spPr bwMode="auto">
          <a:xfrm>
            <a:off x="1285875" y="3857625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OH</a:t>
            </a:r>
            <a:endParaRPr lang="es-ES" sz="2800"/>
          </a:p>
        </p:txBody>
      </p:sp>
      <p:sp>
        <p:nvSpPr>
          <p:cNvPr id="11288" name="59 CuadroTexto"/>
          <p:cNvSpPr txBox="1">
            <a:spLocks noChangeArrowheads="1"/>
          </p:cNvSpPr>
          <p:nvPr/>
        </p:nvSpPr>
        <p:spPr bwMode="auto">
          <a:xfrm>
            <a:off x="1214438" y="5143500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/>
              <a:t> H</a:t>
            </a:r>
            <a:endParaRPr lang="es-ES" sz="2800"/>
          </a:p>
        </p:txBody>
      </p:sp>
      <p:cxnSp>
        <p:nvCxnSpPr>
          <p:cNvPr id="62" name="61 Conector recto"/>
          <p:cNvCxnSpPr/>
          <p:nvPr/>
        </p:nvCxnSpPr>
        <p:spPr>
          <a:xfrm>
            <a:off x="1000125" y="4786313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1643063" y="478631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643188" y="478631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rot="5400000">
            <a:off x="1357313" y="4429125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rot="5400000">
            <a:off x="1357313" y="5072063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4" name="85 CuadroTexto"/>
          <p:cNvSpPr txBox="1">
            <a:spLocks noChangeArrowheads="1"/>
          </p:cNvSpPr>
          <p:nvPr/>
        </p:nvSpPr>
        <p:spPr bwMode="auto">
          <a:xfrm>
            <a:off x="1143000" y="44291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s-ES" sz="2400" b="1">
              <a:solidFill>
                <a:srgbClr val="FF0000"/>
              </a:solidFill>
            </a:endParaRPr>
          </a:p>
        </p:txBody>
      </p:sp>
      <p:sp>
        <p:nvSpPr>
          <p:cNvPr id="11295" name="31 CuadroTexto"/>
          <p:cNvSpPr txBox="1">
            <a:spLocks noChangeArrowheads="1"/>
          </p:cNvSpPr>
          <p:nvPr/>
        </p:nvSpPr>
        <p:spPr bwMode="auto">
          <a:xfrm>
            <a:off x="0" y="3357563"/>
            <a:ext cx="700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400" dirty="0">
                <a:solidFill>
                  <a:schemeClr val="tx2">
                    <a:lumMod val="50000"/>
                  </a:schemeClr>
                </a:solidFill>
              </a:rPr>
              <a:t>CARBONO </a:t>
            </a:r>
            <a:r>
              <a:rPr lang="es-CL" sz="2400" b="1" dirty="0">
                <a:solidFill>
                  <a:schemeClr val="tx2">
                    <a:lumMod val="50000"/>
                  </a:schemeClr>
                </a:solidFill>
              </a:rPr>
              <a:t>QUIRAL</a:t>
            </a:r>
            <a:r>
              <a:rPr lang="es-CL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s-CL" sz="2400" b="1" dirty="0">
                <a:solidFill>
                  <a:schemeClr val="tx2">
                    <a:lumMod val="50000"/>
                  </a:schemeClr>
                </a:solidFill>
              </a:rPr>
              <a:t>ASIMÉTRICO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2286000" y="785813"/>
            <a:ext cx="571500" cy="500062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2928938" y="785813"/>
            <a:ext cx="500062" cy="500062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4" name="33 Elipse"/>
          <p:cNvSpPr/>
          <p:nvPr/>
        </p:nvSpPr>
        <p:spPr>
          <a:xfrm>
            <a:off x="714375" y="1357313"/>
            <a:ext cx="500063" cy="500062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6" name="35 Elipse"/>
          <p:cNvSpPr/>
          <p:nvPr/>
        </p:nvSpPr>
        <p:spPr>
          <a:xfrm>
            <a:off x="1785938" y="1928813"/>
            <a:ext cx="500062" cy="500062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7" name="36 Elipse"/>
          <p:cNvSpPr/>
          <p:nvPr/>
        </p:nvSpPr>
        <p:spPr>
          <a:xfrm>
            <a:off x="3500438" y="1928813"/>
            <a:ext cx="500062" cy="500062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8" name="37 Elipse"/>
          <p:cNvSpPr/>
          <p:nvPr/>
        </p:nvSpPr>
        <p:spPr>
          <a:xfrm>
            <a:off x="4572000" y="1357313"/>
            <a:ext cx="500063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3" name="42 Elipse"/>
          <p:cNvSpPr/>
          <p:nvPr/>
        </p:nvSpPr>
        <p:spPr>
          <a:xfrm>
            <a:off x="4572000" y="1357313"/>
            <a:ext cx="500063" cy="500062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1285875" y="1428750"/>
            <a:ext cx="4286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3500438" y="1428750"/>
            <a:ext cx="357187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4000500" y="1428750"/>
            <a:ext cx="4286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7" name="46 Triángulo isósceles"/>
          <p:cNvSpPr/>
          <p:nvPr/>
        </p:nvSpPr>
        <p:spPr>
          <a:xfrm>
            <a:off x="2357438" y="1285875"/>
            <a:ext cx="428625" cy="5715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8" name="47 Triángulo isósceles"/>
          <p:cNvSpPr/>
          <p:nvPr/>
        </p:nvSpPr>
        <p:spPr>
          <a:xfrm>
            <a:off x="1785938" y="1285875"/>
            <a:ext cx="428625" cy="5715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2928938" y="2000250"/>
            <a:ext cx="4286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1" name="50 Rombo"/>
          <p:cNvSpPr/>
          <p:nvPr/>
        </p:nvSpPr>
        <p:spPr>
          <a:xfrm>
            <a:off x="2786063" y="1285875"/>
            <a:ext cx="642937" cy="642938"/>
          </a:xfrm>
          <a:prstGeom prst="diamond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310" name="51 CuadroTexto"/>
          <p:cNvSpPr txBox="1">
            <a:spLocks noChangeArrowheads="1"/>
          </p:cNvSpPr>
          <p:nvPr/>
        </p:nvSpPr>
        <p:spPr bwMode="auto">
          <a:xfrm>
            <a:off x="5786438" y="642938"/>
            <a:ext cx="292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Carbonos primarios</a:t>
            </a:r>
            <a:endParaRPr lang="es-ES" b="1"/>
          </a:p>
        </p:txBody>
      </p:sp>
      <p:sp>
        <p:nvSpPr>
          <p:cNvPr id="53" name="52 Elipse"/>
          <p:cNvSpPr/>
          <p:nvPr/>
        </p:nvSpPr>
        <p:spPr>
          <a:xfrm>
            <a:off x="5357813" y="642938"/>
            <a:ext cx="428625" cy="357187"/>
          </a:xfrm>
          <a:prstGeom prst="ellipse">
            <a:avLst/>
          </a:prstGeom>
          <a:noFill/>
          <a:ln>
            <a:solidFill>
              <a:srgbClr val="0AC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5357813" y="1071563"/>
            <a:ext cx="357187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313" name="54 CuadroTexto"/>
          <p:cNvSpPr txBox="1">
            <a:spLocks noChangeArrowheads="1"/>
          </p:cNvSpPr>
          <p:nvPr/>
        </p:nvSpPr>
        <p:spPr bwMode="auto">
          <a:xfrm>
            <a:off x="5786438" y="1071563"/>
            <a:ext cx="285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Carbonos secundarios</a:t>
            </a:r>
            <a:endParaRPr lang="es-ES" b="1"/>
          </a:p>
        </p:txBody>
      </p:sp>
      <p:sp>
        <p:nvSpPr>
          <p:cNvPr id="56" name="55 Triángulo isósceles"/>
          <p:cNvSpPr/>
          <p:nvPr/>
        </p:nvSpPr>
        <p:spPr>
          <a:xfrm>
            <a:off x="5357813" y="1500188"/>
            <a:ext cx="428625" cy="428625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315" name="56 CuadroTexto"/>
          <p:cNvSpPr txBox="1">
            <a:spLocks noChangeArrowheads="1"/>
          </p:cNvSpPr>
          <p:nvPr/>
        </p:nvSpPr>
        <p:spPr bwMode="auto">
          <a:xfrm>
            <a:off x="5857875" y="1500188"/>
            <a:ext cx="285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Carbonos terciarios</a:t>
            </a:r>
            <a:endParaRPr lang="es-ES" b="1"/>
          </a:p>
        </p:txBody>
      </p:sp>
      <p:sp>
        <p:nvSpPr>
          <p:cNvPr id="58" name="57 Rombo"/>
          <p:cNvSpPr/>
          <p:nvPr/>
        </p:nvSpPr>
        <p:spPr>
          <a:xfrm>
            <a:off x="5357813" y="2000250"/>
            <a:ext cx="428625" cy="428625"/>
          </a:xfrm>
          <a:prstGeom prst="diamond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317" name="58 CuadroTexto"/>
          <p:cNvSpPr txBox="1">
            <a:spLocks noChangeArrowheads="1"/>
          </p:cNvSpPr>
          <p:nvPr/>
        </p:nvSpPr>
        <p:spPr bwMode="auto">
          <a:xfrm>
            <a:off x="5857875" y="2000250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Carbono cuaterario</a:t>
            </a:r>
            <a:endParaRPr lang="es-ES" b="1"/>
          </a:p>
        </p:txBody>
      </p:sp>
      <p:sp>
        <p:nvSpPr>
          <p:cNvPr id="55" name="54 Rectángulo"/>
          <p:cNvSpPr/>
          <p:nvPr/>
        </p:nvSpPr>
        <p:spPr>
          <a:xfrm>
            <a:off x="1187450" y="3933825"/>
            <a:ext cx="863600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7" name="56 Elipse"/>
          <p:cNvSpPr/>
          <p:nvPr/>
        </p:nvSpPr>
        <p:spPr>
          <a:xfrm>
            <a:off x="179388" y="4365625"/>
            <a:ext cx="863600" cy="86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9" name="58 Triángulo isósceles"/>
          <p:cNvSpPr/>
          <p:nvPr/>
        </p:nvSpPr>
        <p:spPr>
          <a:xfrm>
            <a:off x="1116013" y="5084763"/>
            <a:ext cx="792162" cy="647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0" name="59 Rectángulo redondeado"/>
          <p:cNvSpPr/>
          <p:nvPr/>
        </p:nvSpPr>
        <p:spPr>
          <a:xfrm>
            <a:off x="1908175" y="4437063"/>
            <a:ext cx="1800225" cy="7207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72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900" b="1" dirty="0" err="1">
                <a:solidFill>
                  <a:srgbClr val="FF0066"/>
                </a:solidFill>
              </a:rPr>
              <a:t>Tipos</a:t>
            </a:r>
            <a:r>
              <a:rPr lang="en-US" sz="2900" b="1" dirty="0">
                <a:solidFill>
                  <a:srgbClr val="FF0066"/>
                </a:solidFill>
              </a:rPr>
              <a:t> de </a:t>
            </a:r>
            <a:r>
              <a:rPr lang="en-US" sz="2900" b="1" dirty="0" err="1">
                <a:solidFill>
                  <a:srgbClr val="FF0066"/>
                </a:solidFill>
              </a:rPr>
              <a:t>fórmulas</a:t>
            </a:r>
            <a:r>
              <a:rPr lang="en-US" sz="2900" b="1" dirty="0">
                <a:solidFill>
                  <a:srgbClr val="FF0066"/>
                </a:solidFill>
              </a:rPr>
              <a:t> </a:t>
            </a:r>
            <a:r>
              <a:rPr lang="en-US" sz="2900" b="1" dirty="0" err="1">
                <a:solidFill>
                  <a:srgbClr val="FF0066"/>
                </a:solidFill>
              </a:rPr>
              <a:t>para</a:t>
            </a:r>
            <a:r>
              <a:rPr lang="en-US" sz="2900" b="1" dirty="0">
                <a:solidFill>
                  <a:srgbClr val="FF0066"/>
                </a:solidFill>
              </a:rPr>
              <a:t> </a:t>
            </a:r>
            <a:r>
              <a:rPr lang="en-US" sz="2900" b="1" dirty="0" err="1">
                <a:solidFill>
                  <a:srgbClr val="FF0066"/>
                </a:solidFill>
              </a:rPr>
              <a:t>compuestos</a:t>
            </a:r>
            <a:r>
              <a:rPr lang="en-US" sz="2900" b="1" dirty="0">
                <a:solidFill>
                  <a:srgbClr val="FF0066"/>
                </a:solidFill>
              </a:rPr>
              <a:t> </a:t>
            </a:r>
            <a:r>
              <a:rPr lang="en-US" sz="2900" b="1" dirty="0" err="1">
                <a:solidFill>
                  <a:srgbClr val="FF0066"/>
                </a:solidFill>
              </a:rPr>
              <a:t>orgánicos</a:t>
            </a:r>
            <a:r>
              <a:rPr lang="en-US" sz="2900" b="1" dirty="0">
                <a:solidFill>
                  <a:srgbClr val="FF0066"/>
                </a:solidFill>
              </a:rPr>
              <a:t>.</a:t>
            </a:r>
            <a:endParaRPr lang="es-ES" sz="2900" b="1" dirty="0">
              <a:solidFill>
                <a:srgbClr val="FF0066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1857375"/>
            <a:ext cx="9144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•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Fórmulas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4">
                    <a:lumMod val="10000"/>
                  </a:schemeClr>
                </a:solidFill>
              </a:rPr>
              <a:t>estructurales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</a:rPr>
              <a:t>muestran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</a:rPr>
              <a:t>todos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 los enlaces.</a:t>
            </a:r>
          </a:p>
          <a:p>
            <a:pPr>
              <a:spcBef>
                <a:spcPct val="50000"/>
              </a:spcBef>
              <a:defRPr/>
            </a:pPr>
            <a:endParaRPr lang="es-ES" sz="2400" dirty="0">
              <a:latin typeface="Times New Roman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4214813"/>
            <a:ext cx="871537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b="1" dirty="0" err="1">
                <a:solidFill>
                  <a:srgbClr val="00B050"/>
                </a:solidFill>
              </a:rPr>
              <a:t>Fórmulas</a:t>
            </a:r>
            <a:r>
              <a:rPr lang="en-US" sz="2800" b="1" dirty="0">
                <a:solidFill>
                  <a:srgbClr val="00B050"/>
                </a:solidFill>
              </a:rPr>
              <a:t>  </a:t>
            </a:r>
            <a:r>
              <a:rPr lang="en-US" sz="2800" b="1" dirty="0" err="1">
                <a:solidFill>
                  <a:srgbClr val="00B050"/>
                </a:solidFill>
              </a:rPr>
              <a:t>condensadas</a:t>
            </a:r>
            <a:r>
              <a:rPr lang="en-US" sz="2400" b="1" dirty="0">
                <a:solidFill>
                  <a:srgbClr val="00B050"/>
                </a:solidFill>
              </a:rPr>
              <a:t> : </a:t>
            </a:r>
            <a:r>
              <a:rPr lang="en-US" sz="2800" dirty="0">
                <a:solidFill>
                  <a:srgbClr val="00B050"/>
                </a:solidFill>
              </a:rPr>
              <a:t>los </a:t>
            </a:r>
            <a:r>
              <a:rPr lang="en-US" sz="2800" dirty="0" err="1">
                <a:solidFill>
                  <a:srgbClr val="00B050"/>
                </a:solidFill>
              </a:rPr>
              <a:t>átomos</a:t>
            </a:r>
            <a:r>
              <a:rPr lang="en-US" sz="2800" dirty="0">
                <a:solidFill>
                  <a:srgbClr val="00B050"/>
                </a:solidFill>
              </a:rPr>
              <a:t> y </a:t>
            </a:r>
            <a:r>
              <a:rPr lang="en-US" sz="2800" dirty="0" err="1">
                <a:solidFill>
                  <a:srgbClr val="00B050"/>
                </a:solidFill>
              </a:rPr>
              <a:t>grupos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unidos</a:t>
            </a:r>
            <a:r>
              <a:rPr lang="en-US" sz="2800" dirty="0">
                <a:solidFill>
                  <a:srgbClr val="00B050"/>
                </a:solidFill>
              </a:rPr>
              <a:t> a un </a:t>
            </a:r>
            <a:r>
              <a:rPr lang="en-US" sz="2800" dirty="0" err="1">
                <a:solidFill>
                  <a:srgbClr val="00B050"/>
                </a:solidFill>
              </a:rPr>
              <a:t>átomo</a:t>
            </a:r>
            <a:r>
              <a:rPr lang="en-US" sz="2800" dirty="0">
                <a:solidFill>
                  <a:srgbClr val="00B050"/>
                </a:solidFill>
              </a:rPr>
              <a:t> de </a:t>
            </a:r>
            <a:r>
              <a:rPr lang="en-US" sz="2800" dirty="0" err="1">
                <a:solidFill>
                  <a:srgbClr val="00B050"/>
                </a:solidFill>
              </a:rPr>
              <a:t>carbono</a:t>
            </a:r>
            <a:r>
              <a:rPr lang="en-US" sz="2800" dirty="0">
                <a:solidFill>
                  <a:srgbClr val="00B050"/>
                </a:solidFill>
              </a:rPr>
              <a:t> se </a:t>
            </a:r>
            <a:r>
              <a:rPr lang="en-US" sz="2800" dirty="0" err="1">
                <a:solidFill>
                  <a:srgbClr val="00B050"/>
                </a:solidFill>
              </a:rPr>
              <a:t>escriben</a:t>
            </a:r>
            <a:r>
              <a:rPr lang="en-US" sz="2800" dirty="0">
                <a:solidFill>
                  <a:srgbClr val="00B050"/>
                </a:solidFill>
              </a:rPr>
              <a:t> a la </a:t>
            </a:r>
            <a:r>
              <a:rPr lang="en-US" sz="2800" dirty="0" err="1">
                <a:solidFill>
                  <a:srgbClr val="00B050"/>
                </a:solidFill>
              </a:rPr>
              <a:t>derecha</a:t>
            </a:r>
            <a:r>
              <a:rPr lang="en-US" sz="2800" dirty="0">
                <a:solidFill>
                  <a:srgbClr val="00B050"/>
                </a:solidFill>
              </a:rPr>
              <a:t> de </a:t>
            </a:r>
            <a:r>
              <a:rPr lang="en-US" sz="2800" dirty="0" err="1">
                <a:solidFill>
                  <a:srgbClr val="00B050"/>
                </a:solidFill>
              </a:rPr>
              <a:t>ese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átomo</a:t>
            </a:r>
            <a:r>
              <a:rPr lang="en-US" sz="2800" dirty="0">
                <a:solidFill>
                  <a:srgbClr val="00B050"/>
                </a:solidFill>
              </a:rPr>
              <a:t> de C. (se </a:t>
            </a:r>
            <a:r>
              <a:rPr lang="en-US" sz="2800" dirty="0" err="1">
                <a:solidFill>
                  <a:srgbClr val="00B050"/>
                </a:solidFill>
              </a:rPr>
              <a:t>puede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colocar</a:t>
            </a:r>
            <a:r>
              <a:rPr lang="en-US" sz="2800" dirty="0">
                <a:solidFill>
                  <a:srgbClr val="00B050"/>
                </a:solidFill>
              </a:rPr>
              <a:t> u </a:t>
            </a:r>
            <a:r>
              <a:rPr lang="en-US" sz="2800" dirty="0" err="1">
                <a:solidFill>
                  <a:srgbClr val="00B050"/>
                </a:solidFill>
              </a:rPr>
              <a:t>omitir</a:t>
            </a:r>
            <a:r>
              <a:rPr lang="en-US" sz="2800" dirty="0">
                <a:solidFill>
                  <a:srgbClr val="00B050"/>
                </a:solidFill>
              </a:rPr>
              <a:t> los enlaces entre </a:t>
            </a:r>
            <a:r>
              <a:rPr lang="en-US" sz="2800" dirty="0" err="1">
                <a:solidFill>
                  <a:srgbClr val="00B050"/>
                </a:solidFill>
              </a:rPr>
              <a:t>carbonos</a:t>
            </a:r>
            <a:r>
              <a:rPr lang="en-US" sz="2800" dirty="0">
                <a:solidFill>
                  <a:srgbClr val="00B050"/>
                </a:solidFill>
              </a:rPr>
              <a:t>)</a:t>
            </a: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sz="2800" b="1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ES" sz="2400" dirty="0">
              <a:latin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60721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      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-CH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-CH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-CH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 o  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 o  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(CH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CH</a:t>
            </a:r>
            <a:r>
              <a:rPr lang="en-US" sz="2400" b="1" baseline="-25000" dirty="0">
                <a:solidFill>
                  <a:schemeClr val="accent4">
                    <a:lumMod val="10000"/>
                  </a:schemeClr>
                </a:solidFill>
              </a:rPr>
              <a:t>3</a:t>
            </a:r>
            <a:endParaRPr lang="es-ES" sz="2400" b="1" baseline="-25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14313" y="857250"/>
            <a:ext cx="89296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s-CL" sz="2800" b="1" dirty="0"/>
              <a:t>   </a:t>
            </a:r>
            <a:r>
              <a:rPr lang="es-CL" sz="2800" b="1" dirty="0">
                <a:solidFill>
                  <a:srgbClr val="00B050"/>
                </a:solidFill>
              </a:rPr>
              <a:t>• Fórmula global o molecular: </a:t>
            </a:r>
            <a:r>
              <a:rPr lang="es-CL" sz="2800" dirty="0">
                <a:solidFill>
                  <a:srgbClr val="00B050"/>
                </a:solidFill>
              </a:rPr>
              <a:t>indica la cantidad de </a:t>
            </a:r>
            <a:r>
              <a:rPr lang="es-CL" sz="2800" dirty="0" smtClean="0">
                <a:solidFill>
                  <a:srgbClr val="00B050"/>
                </a:solidFill>
              </a:rPr>
              <a:t>átomos </a:t>
            </a:r>
            <a:r>
              <a:rPr lang="es-CL" sz="2800" dirty="0">
                <a:solidFill>
                  <a:srgbClr val="00B050"/>
                </a:solidFill>
              </a:rPr>
              <a:t>de cada elemento.    </a:t>
            </a:r>
            <a:r>
              <a:rPr lang="es-CL" sz="2800" b="1" dirty="0">
                <a:solidFill>
                  <a:srgbClr val="00B050"/>
                </a:solidFill>
              </a:rPr>
              <a:t>C</a:t>
            </a:r>
            <a:r>
              <a:rPr lang="es-CL" sz="2800" b="1" baseline="-25000" dirty="0">
                <a:solidFill>
                  <a:srgbClr val="00B050"/>
                </a:solidFill>
              </a:rPr>
              <a:t>4</a:t>
            </a:r>
            <a:r>
              <a:rPr lang="es-CL" sz="2800" b="1" dirty="0">
                <a:solidFill>
                  <a:srgbClr val="00B050"/>
                </a:solidFill>
              </a:rPr>
              <a:t>H</a:t>
            </a:r>
            <a:r>
              <a:rPr lang="es-CL" sz="2800" b="1" baseline="-25000" dirty="0">
                <a:solidFill>
                  <a:srgbClr val="00B050"/>
                </a:solidFill>
              </a:rPr>
              <a:t>10</a:t>
            </a:r>
            <a:endParaRPr lang="es-ES" sz="2800" b="1" baseline="-25000" dirty="0">
              <a:solidFill>
                <a:srgbClr val="00B050"/>
              </a:solidFill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2143125" y="2857500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3200" b="1" dirty="0"/>
              <a:t>    C    </a:t>
            </a:r>
            <a:r>
              <a:rPr lang="es-CL" sz="3200" b="1" dirty="0" err="1"/>
              <a:t>C</a:t>
            </a:r>
            <a:r>
              <a:rPr lang="es-CL" sz="3200" b="1" dirty="0"/>
              <a:t>    </a:t>
            </a:r>
            <a:r>
              <a:rPr lang="es-CL" sz="3200" b="1" dirty="0" err="1"/>
              <a:t>C</a:t>
            </a:r>
            <a:r>
              <a:rPr lang="es-CL" sz="3200" b="1" dirty="0"/>
              <a:t>    </a:t>
            </a:r>
            <a:r>
              <a:rPr lang="es-CL" sz="3200" b="1" dirty="0" err="1"/>
              <a:t>C</a:t>
            </a:r>
            <a:endParaRPr lang="es-ES" sz="3200" b="1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3071813" y="314325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786188" y="314325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572000" y="314325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5214938" y="314325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286000" y="314325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2750343" y="2821782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>
            <a:off x="3464718" y="2821782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4179093" y="2821782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4857750" y="285750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2750344" y="3464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>
            <a:off x="3464719" y="3464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4179094" y="3464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>
            <a:off x="4964907" y="3464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65 CuadroTexto"/>
          <p:cNvSpPr txBox="1">
            <a:spLocks noChangeArrowheads="1"/>
          </p:cNvSpPr>
          <p:nvPr/>
        </p:nvSpPr>
        <p:spPr bwMode="auto">
          <a:xfrm>
            <a:off x="2643188" y="2286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06" name="67 CuadroTexto"/>
          <p:cNvSpPr txBox="1">
            <a:spLocks noChangeArrowheads="1"/>
          </p:cNvSpPr>
          <p:nvPr/>
        </p:nvSpPr>
        <p:spPr bwMode="auto">
          <a:xfrm>
            <a:off x="4000500" y="228600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 H</a:t>
            </a:r>
            <a:endParaRPr lang="es-ES" sz="2800" b="1"/>
          </a:p>
        </p:txBody>
      </p:sp>
      <p:sp>
        <p:nvSpPr>
          <p:cNvPr id="16407" name="68 CuadroTexto"/>
          <p:cNvSpPr txBox="1">
            <a:spLocks noChangeArrowheads="1"/>
          </p:cNvSpPr>
          <p:nvPr/>
        </p:nvSpPr>
        <p:spPr bwMode="auto">
          <a:xfrm>
            <a:off x="3357563" y="2286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08" name="69 CuadroTexto"/>
          <p:cNvSpPr txBox="1">
            <a:spLocks noChangeArrowheads="1"/>
          </p:cNvSpPr>
          <p:nvPr/>
        </p:nvSpPr>
        <p:spPr bwMode="auto">
          <a:xfrm>
            <a:off x="4786313" y="2286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09" name="70 CuadroTexto"/>
          <p:cNvSpPr txBox="1">
            <a:spLocks noChangeArrowheads="1"/>
          </p:cNvSpPr>
          <p:nvPr/>
        </p:nvSpPr>
        <p:spPr bwMode="auto">
          <a:xfrm>
            <a:off x="5429250" y="2857500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10" name="71 CuadroTexto"/>
          <p:cNvSpPr txBox="1">
            <a:spLocks noChangeArrowheads="1"/>
          </p:cNvSpPr>
          <p:nvPr/>
        </p:nvSpPr>
        <p:spPr bwMode="auto">
          <a:xfrm>
            <a:off x="1857375" y="285750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 H</a:t>
            </a:r>
            <a:endParaRPr lang="es-ES" sz="2800" b="1"/>
          </a:p>
        </p:txBody>
      </p:sp>
      <p:sp>
        <p:nvSpPr>
          <p:cNvPr id="16411" name="72 CuadroTexto"/>
          <p:cNvSpPr txBox="1">
            <a:spLocks noChangeArrowheads="1"/>
          </p:cNvSpPr>
          <p:nvPr/>
        </p:nvSpPr>
        <p:spPr bwMode="auto">
          <a:xfrm>
            <a:off x="2643188" y="3429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12" name="73 CuadroTexto"/>
          <p:cNvSpPr txBox="1">
            <a:spLocks noChangeArrowheads="1"/>
          </p:cNvSpPr>
          <p:nvPr/>
        </p:nvSpPr>
        <p:spPr bwMode="auto">
          <a:xfrm>
            <a:off x="3357563" y="3429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13" name="74 CuadroTexto"/>
          <p:cNvSpPr txBox="1">
            <a:spLocks noChangeArrowheads="1"/>
          </p:cNvSpPr>
          <p:nvPr/>
        </p:nvSpPr>
        <p:spPr bwMode="auto">
          <a:xfrm>
            <a:off x="4071938" y="3429000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H</a:t>
            </a:r>
            <a:endParaRPr lang="es-ES" sz="2800" b="1"/>
          </a:p>
        </p:txBody>
      </p:sp>
      <p:sp>
        <p:nvSpPr>
          <p:cNvPr id="16414" name="75 CuadroTexto"/>
          <p:cNvSpPr txBox="1">
            <a:spLocks noChangeArrowheads="1"/>
          </p:cNvSpPr>
          <p:nvPr/>
        </p:nvSpPr>
        <p:spPr bwMode="auto">
          <a:xfrm>
            <a:off x="4786313" y="3429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800" b="1"/>
              <a:t> H</a:t>
            </a:r>
            <a:endParaRPr lang="es-ES" sz="2800" b="1"/>
          </a:p>
        </p:txBody>
      </p:sp>
      <p:sp>
        <p:nvSpPr>
          <p:cNvPr id="16415" name="77 CuadroTexto"/>
          <p:cNvSpPr txBox="1">
            <a:spLocks noChangeArrowheads="1"/>
          </p:cNvSpPr>
          <p:nvPr/>
        </p:nvSpPr>
        <p:spPr bwMode="auto">
          <a:xfrm>
            <a:off x="4143375" y="3429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s-CL" sz="2800" b="1"/>
          </a:p>
        </p:txBody>
      </p:sp>
      <p:sp>
        <p:nvSpPr>
          <p:cNvPr id="16416" name="78 CuadroTexto"/>
          <p:cNvSpPr txBox="1">
            <a:spLocks noChangeArrowheads="1"/>
          </p:cNvSpPr>
          <p:nvPr/>
        </p:nvSpPr>
        <p:spPr bwMode="auto">
          <a:xfrm>
            <a:off x="4000500" y="342900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s-CL" sz="2800" b="1"/>
          </a:p>
        </p:txBody>
      </p:sp>
    </p:spTree>
    <p:extLst>
      <p:ext uri="{BB962C8B-B14F-4D97-AF65-F5344CB8AC3E}">
        <p14:creationId xmlns:p14="http://schemas.microsoft.com/office/powerpoint/2010/main" val="370604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1"/>
            <a:ext cx="849694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PROYECCIONES DE NEWMAN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La proyección de </a:t>
            </a:r>
            <a:r>
              <a:rPr lang="es-ES" b="1" dirty="0" err="1"/>
              <a:t>Newman</a:t>
            </a:r>
            <a:r>
              <a:rPr lang="es-ES" b="1" dirty="0"/>
              <a:t> se obtiene al mirar la molécula a lo largo del eje C-C.</a:t>
            </a:r>
            <a:endParaRPr lang="es-ES" b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8136904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2072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FISCHER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>
                <a:solidFill>
                  <a:srgbClr val="0070C0"/>
                </a:solidFill>
              </a:rPr>
              <a:t>En las proyecciones de Fischer cada carbono tetraédrico se representa como una cruz en la que, las líneas horizontales se dirigen hacia afuera del papel y las verticales hacia adentro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33510"/>
            <a:ext cx="2592288" cy="1411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174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992888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34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HIDROCARBUROS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tx2">
                    <a:lumMod val="50000"/>
                  </a:schemeClr>
                </a:solidFill>
              </a:rPr>
              <a:t>Compuestos formados por carbono (C ) e hidrógeno (H)</a:t>
            </a:r>
          </a:p>
          <a:p>
            <a:r>
              <a:rPr lang="es-CL" dirty="0" smtClean="0">
                <a:solidFill>
                  <a:schemeClr val="tx2">
                    <a:lumMod val="50000"/>
                  </a:schemeClr>
                </a:solidFill>
              </a:rPr>
              <a:t>El hidrocarburo más simple es el metano CH</a:t>
            </a:r>
            <a:r>
              <a:rPr lang="es-CL" baseline="-25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</a:p>
          <a:p>
            <a:endParaRPr lang="es-CL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5" descr="FG27_02a-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61048"/>
            <a:ext cx="6926262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8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HIDROCARBUROS SATURADOS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Hidrocarburos  que poseen todos sus carbonos unidos por enlaces covalentes simples</a:t>
            </a:r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HIDROCARBUROS INSATURADOS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4293096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Hidrocarburos que presentan  en su estructura carbonos unidos por enlaces covalentes dobles y/o triples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15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0656" y="3429000"/>
            <a:ext cx="8229600" cy="1143000"/>
          </a:xfrm>
        </p:spPr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</a:rPr>
              <a:t>HIDROCARBUROS AROMÁTICOS</a:t>
            </a:r>
            <a:endParaRPr lang="es-CL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869160"/>
            <a:ext cx="8229600" cy="1180728"/>
          </a:xfrm>
        </p:spPr>
        <p:txBody>
          <a:bodyPr/>
          <a:lstStyle/>
          <a:p>
            <a:r>
              <a:rPr lang="en-US" altLang="en-US" dirty="0" smtClean="0">
                <a:cs typeface="Arial" pitchFamily="34" charset="0"/>
              </a:rPr>
              <a:t>Son </a:t>
            </a:r>
            <a:r>
              <a:rPr lang="en-US" altLang="en-US" dirty="0" err="1">
                <a:cs typeface="Arial" pitchFamily="34" charset="0"/>
              </a:rPr>
              <a:t>hidrocarburos</a:t>
            </a:r>
            <a:r>
              <a:rPr lang="en-US" altLang="en-US" dirty="0">
                <a:cs typeface="Arial" pitchFamily="34" charset="0"/>
              </a:rPr>
              <a:t> </a:t>
            </a:r>
            <a:r>
              <a:rPr lang="en-US" altLang="en-US" dirty="0" err="1">
                <a:cs typeface="Arial" pitchFamily="34" charset="0"/>
              </a:rPr>
              <a:t>que</a:t>
            </a:r>
            <a:r>
              <a:rPr lang="en-US" altLang="en-US" dirty="0">
                <a:cs typeface="Arial" pitchFamily="34" charset="0"/>
              </a:rPr>
              <a:t> </a:t>
            </a:r>
            <a:r>
              <a:rPr lang="en-US" altLang="en-US" dirty="0" err="1">
                <a:cs typeface="Arial" pitchFamily="34" charset="0"/>
              </a:rPr>
              <a:t>derivan</a:t>
            </a:r>
            <a:r>
              <a:rPr lang="en-US" altLang="en-US" dirty="0">
                <a:cs typeface="Arial" pitchFamily="34" charset="0"/>
              </a:rPr>
              <a:t> o se </a:t>
            </a:r>
            <a:r>
              <a:rPr lang="en-US" altLang="en-US" dirty="0" err="1">
                <a:cs typeface="Arial" pitchFamily="34" charset="0"/>
              </a:rPr>
              <a:t>originan</a:t>
            </a:r>
            <a:r>
              <a:rPr lang="en-US" altLang="en-US" dirty="0">
                <a:cs typeface="Arial" pitchFamily="34" charset="0"/>
              </a:rPr>
              <a:t> del </a:t>
            </a:r>
            <a:r>
              <a:rPr lang="en-US" altLang="en-US" sz="2800" b="1" dirty="0" smtClean="0">
                <a:cs typeface="Arial" pitchFamily="34" charset="0"/>
              </a:rPr>
              <a:t>BENCENO (C</a:t>
            </a:r>
            <a:r>
              <a:rPr lang="en-US" altLang="en-US" sz="2800" b="1" baseline="-25000" dirty="0" smtClean="0">
                <a:cs typeface="Arial" pitchFamily="34" charset="0"/>
              </a:rPr>
              <a:t>6</a:t>
            </a:r>
            <a:r>
              <a:rPr lang="en-US" altLang="en-US" sz="2800" b="1" dirty="0" smtClean="0">
                <a:cs typeface="Arial" pitchFamily="34" charset="0"/>
              </a:rPr>
              <a:t>H</a:t>
            </a:r>
            <a:r>
              <a:rPr lang="en-US" altLang="en-US" sz="2800" b="1" baseline="-25000" dirty="0" smtClean="0">
                <a:cs typeface="Arial" pitchFamily="34" charset="0"/>
              </a:rPr>
              <a:t>6</a:t>
            </a:r>
            <a:r>
              <a:rPr lang="en-US" altLang="en-US" sz="2800" b="1" dirty="0" smtClean="0">
                <a:cs typeface="Arial" pitchFamily="34" charset="0"/>
              </a:rPr>
              <a:t>).</a:t>
            </a:r>
          </a:p>
          <a:p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66"/>
                </a:solidFill>
              </a:rPr>
              <a:t>HIDROCARBUROS ALIFÁTICOS</a:t>
            </a:r>
            <a:endParaRPr lang="es-CL" b="1" dirty="0">
              <a:solidFill>
                <a:srgbClr val="FF0066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39552" y="1647840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cs typeface="Arial" pitchFamily="34" charset="0"/>
              </a:rPr>
              <a:t>Son</a:t>
            </a:r>
            <a:r>
              <a:rPr lang="en-US" altLang="en-US" dirty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hidrocarburos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>
                <a:cs typeface="Arial" pitchFamily="34" charset="0"/>
              </a:rPr>
              <a:t>de </a:t>
            </a:r>
            <a:r>
              <a:rPr lang="en-US" altLang="en-US" dirty="0" err="1">
                <a:cs typeface="Arial" pitchFamily="34" charset="0"/>
              </a:rPr>
              <a:t>cadena</a:t>
            </a:r>
            <a:r>
              <a:rPr lang="en-US" altLang="en-US" dirty="0">
                <a:cs typeface="Arial" pitchFamily="34" charset="0"/>
              </a:rPr>
              <a:t> </a:t>
            </a:r>
            <a:r>
              <a:rPr lang="en-US" altLang="en-US" dirty="0" err="1">
                <a:cs typeface="Arial" pitchFamily="34" charset="0"/>
              </a:rPr>
              <a:t>abierta</a:t>
            </a:r>
            <a:r>
              <a:rPr lang="en-US" altLang="en-US" dirty="0">
                <a:cs typeface="Arial" pitchFamily="34" charset="0"/>
              </a:rPr>
              <a:t> o </a:t>
            </a:r>
            <a:r>
              <a:rPr lang="en-US" altLang="en-US" dirty="0" err="1">
                <a:cs typeface="Arial" pitchFamily="34" charset="0"/>
              </a:rPr>
              <a:t>cerrada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.</a:t>
            </a:r>
            <a:r>
              <a:rPr lang="en-US" altLang="en-US" dirty="0" smtClean="0">
                <a:cs typeface="Arial" pitchFamily="34" charset="0"/>
              </a:rPr>
              <a:t> </a:t>
            </a:r>
            <a:endParaRPr lang="en-US" altLang="en-US" sz="2800" b="1" dirty="0" smtClean="0">
              <a:cs typeface="Arial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8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5036"/>
              </p:ext>
            </p:extLst>
          </p:nvPr>
        </p:nvGraphicFramePr>
        <p:xfrm>
          <a:off x="539552" y="548680"/>
          <a:ext cx="8295456" cy="562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Imagen de mapa de bits" r:id="rId3" imgW="6039693" imgH="3180952" progId="PBrush">
                  <p:embed/>
                </p:oleObj>
              </mc:Choice>
              <mc:Fallback>
                <p:oleObj name="Imagen de mapa de bits" r:id="rId3" imgW="6039693" imgH="3180952" progId="PBrush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48680"/>
                        <a:ext cx="8295456" cy="562768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5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3 CuadroTexto"/>
          <p:cNvSpPr txBox="1">
            <a:spLocks noChangeArrowheads="1"/>
          </p:cNvSpPr>
          <p:nvPr/>
        </p:nvSpPr>
        <p:spPr bwMode="auto">
          <a:xfrm>
            <a:off x="3500438" y="642938"/>
            <a:ext cx="4071937" cy="584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3200" b="1"/>
              <a:t> HIDROCARBUROS</a:t>
            </a:r>
            <a:endParaRPr lang="es-ES" sz="3200" b="1"/>
          </a:p>
        </p:txBody>
      </p:sp>
      <p:sp>
        <p:nvSpPr>
          <p:cNvPr id="12291" name="44 CuadroTexto"/>
          <p:cNvSpPr txBox="1">
            <a:spLocks noChangeArrowheads="1"/>
          </p:cNvSpPr>
          <p:nvPr/>
        </p:nvSpPr>
        <p:spPr bwMode="auto">
          <a:xfrm>
            <a:off x="2500313" y="2071688"/>
            <a:ext cx="2071687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400" b="1"/>
              <a:t>ALIFÁTICOS</a:t>
            </a:r>
            <a:endParaRPr lang="es-ES" sz="2400" b="1"/>
          </a:p>
        </p:txBody>
      </p:sp>
      <p:sp>
        <p:nvSpPr>
          <p:cNvPr id="46" name="45 CuadroTexto"/>
          <p:cNvSpPr txBox="1"/>
          <p:nvPr/>
        </p:nvSpPr>
        <p:spPr>
          <a:xfrm>
            <a:off x="6572250" y="2000250"/>
            <a:ext cx="2428875" cy="5238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sz="28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s-CL" sz="2400" b="1" dirty="0">
                <a:solidFill>
                  <a:schemeClr val="accent4">
                    <a:lumMod val="10000"/>
                  </a:schemeClr>
                </a:solidFill>
              </a:rPr>
              <a:t>AROMÁTICOS</a:t>
            </a:r>
            <a:endParaRPr lang="es-ES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2293" name="4 CuadroTexto"/>
          <p:cNvSpPr txBox="1">
            <a:spLocks noChangeArrowheads="1"/>
          </p:cNvSpPr>
          <p:nvPr/>
        </p:nvSpPr>
        <p:spPr bwMode="auto">
          <a:xfrm>
            <a:off x="642938" y="3357563"/>
            <a:ext cx="192881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000" b="1"/>
              <a:t>SATURADOS</a:t>
            </a:r>
            <a:endParaRPr lang="es-ES" sz="2000" b="1"/>
          </a:p>
        </p:txBody>
      </p:sp>
      <p:sp>
        <p:nvSpPr>
          <p:cNvPr id="12294" name="5 CuadroTexto"/>
          <p:cNvSpPr txBox="1">
            <a:spLocks noChangeArrowheads="1"/>
          </p:cNvSpPr>
          <p:nvPr/>
        </p:nvSpPr>
        <p:spPr bwMode="auto">
          <a:xfrm>
            <a:off x="4643438" y="3357563"/>
            <a:ext cx="20716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sz="2000" b="1"/>
              <a:t>INSATURADOS</a:t>
            </a:r>
            <a:endParaRPr lang="es-ES" sz="2000" b="1"/>
          </a:p>
        </p:txBody>
      </p:sp>
      <p:sp>
        <p:nvSpPr>
          <p:cNvPr id="12295" name="6 CuadroTexto"/>
          <p:cNvSpPr txBox="1">
            <a:spLocks noChangeArrowheads="1"/>
          </p:cNvSpPr>
          <p:nvPr/>
        </p:nvSpPr>
        <p:spPr bwMode="auto">
          <a:xfrm>
            <a:off x="0" y="4572000"/>
            <a:ext cx="1357313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ALCANOS</a:t>
            </a:r>
            <a:endParaRPr lang="es-ES" b="1"/>
          </a:p>
        </p:txBody>
      </p:sp>
      <p:sp>
        <p:nvSpPr>
          <p:cNvPr id="12296" name="7 CuadroTexto"/>
          <p:cNvSpPr txBox="1">
            <a:spLocks noChangeArrowheads="1"/>
          </p:cNvSpPr>
          <p:nvPr/>
        </p:nvSpPr>
        <p:spPr bwMode="auto">
          <a:xfrm>
            <a:off x="1571625" y="4572000"/>
            <a:ext cx="2071688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CICLOALCANOS</a:t>
            </a:r>
            <a:endParaRPr lang="es-ES" b="1"/>
          </a:p>
        </p:txBody>
      </p:sp>
      <p:sp>
        <p:nvSpPr>
          <p:cNvPr id="12297" name="9 CuadroTexto"/>
          <p:cNvSpPr txBox="1">
            <a:spLocks noChangeArrowheads="1"/>
          </p:cNvSpPr>
          <p:nvPr/>
        </p:nvSpPr>
        <p:spPr bwMode="auto">
          <a:xfrm>
            <a:off x="4071938" y="4572000"/>
            <a:ext cx="1643062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ALQUENOS</a:t>
            </a:r>
            <a:endParaRPr lang="es-ES" b="1"/>
          </a:p>
        </p:txBody>
      </p:sp>
      <p:sp>
        <p:nvSpPr>
          <p:cNvPr id="12298" name="10 CuadroTexto"/>
          <p:cNvSpPr txBox="1">
            <a:spLocks noChangeArrowheads="1"/>
          </p:cNvSpPr>
          <p:nvPr/>
        </p:nvSpPr>
        <p:spPr bwMode="auto">
          <a:xfrm>
            <a:off x="6000750" y="4572000"/>
            <a:ext cx="14287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L" b="1"/>
              <a:t>ALQUINOS</a:t>
            </a:r>
            <a:endParaRPr lang="es-ES" b="1"/>
          </a:p>
        </p:txBody>
      </p:sp>
      <p:sp>
        <p:nvSpPr>
          <p:cNvPr id="13" name="12 Abrir llave"/>
          <p:cNvSpPr/>
          <p:nvPr/>
        </p:nvSpPr>
        <p:spPr>
          <a:xfrm rot="5400000">
            <a:off x="5172869" y="-386556"/>
            <a:ext cx="655638" cy="400050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" name="13 Abrir llave"/>
          <p:cNvSpPr/>
          <p:nvPr/>
        </p:nvSpPr>
        <p:spPr>
          <a:xfrm rot="5400000">
            <a:off x="3529013" y="757237"/>
            <a:ext cx="357188" cy="4271963"/>
          </a:xfrm>
          <a:prstGeom prst="leftBrace">
            <a:avLst>
              <a:gd name="adj1" fmla="val 0"/>
              <a:gd name="adj2" fmla="val 53175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" name="14 Abrir llave"/>
          <p:cNvSpPr/>
          <p:nvPr/>
        </p:nvSpPr>
        <p:spPr>
          <a:xfrm rot="5400000">
            <a:off x="1243013" y="3186112"/>
            <a:ext cx="571500" cy="1914525"/>
          </a:xfrm>
          <a:prstGeom prst="leftBrace">
            <a:avLst>
              <a:gd name="adj1" fmla="val 0"/>
              <a:gd name="adj2" fmla="val 57937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" name="15 Abrir llave"/>
          <p:cNvSpPr/>
          <p:nvPr/>
        </p:nvSpPr>
        <p:spPr>
          <a:xfrm rot="5400000">
            <a:off x="5422106" y="2936082"/>
            <a:ext cx="500063" cy="2343150"/>
          </a:xfrm>
          <a:prstGeom prst="leftBrace">
            <a:avLst>
              <a:gd name="adj1" fmla="val 0"/>
              <a:gd name="adj2" fmla="val 54451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97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63722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81" y="5085184"/>
            <a:ext cx="6210300" cy="14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80" y="476671"/>
            <a:ext cx="7136463" cy="40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2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</a:rPr>
              <a:t>CLASIFICACIÓN DE LOS CARBONOS</a:t>
            </a:r>
            <a:endParaRPr lang="es-CL" b="1" dirty="0">
              <a:solidFill>
                <a:srgbClr val="FF0066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001000" cy="594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_ </a:t>
            </a:r>
            <a:r>
              <a:rPr lang="en-US" altLang="en-US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Primarios</a:t>
            </a: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</a:t>
            </a:r>
            <a:r>
              <a:rPr lang="en-US" altLang="en-US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(1°):</a:t>
            </a:r>
            <a:r>
              <a:rPr lang="en-US" altLang="en-US" sz="2200" b="1" dirty="0">
                <a:solidFill>
                  <a:srgbClr val="00B050"/>
                </a:solidFill>
                <a:latin typeface="Helvetica" charset="0"/>
              </a:rPr>
              <a:t> </a:t>
            </a:r>
            <a:r>
              <a:rPr lang="en-US" altLang="en-US" sz="2200" b="1" dirty="0">
                <a:latin typeface="Helvetica" charset="0"/>
              </a:rPr>
              <a:t>un </a:t>
            </a:r>
            <a:r>
              <a:rPr lang="en-US" altLang="en-US" sz="2200" b="1" dirty="0" err="1">
                <a:latin typeface="Helvetica" charset="0"/>
              </a:rPr>
              <a:t>carbono</a:t>
            </a:r>
            <a:r>
              <a:rPr lang="en-US" altLang="en-US" sz="2200" b="1" dirty="0">
                <a:latin typeface="Helvetica" charset="0"/>
              </a:rPr>
              <a:t> </a:t>
            </a:r>
            <a:r>
              <a:rPr lang="en-US" altLang="en-US" sz="2200" b="1" dirty="0" err="1">
                <a:latin typeface="Helvetica" charset="0"/>
              </a:rPr>
              <a:t>unido</a:t>
            </a:r>
            <a:r>
              <a:rPr lang="en-US" altLang="en-US" sz="2200" b="1" dirty="0">
                <a:latin typeface="Helvetica" charset="0"/>
              </a:rPr>
              <a:t> a un </a:t>
            </a:r>
            <a:r>
              <a:rPr lang="en-US" altLang="en-US" sz="2200" b="1" dirty="0" err="1">
                <a:latin typeface="Helvetica" charset="0"/>
              </a:rPr>
              <a:t>átomo</a:t>
            </a:r>
            <a:r>
              <a:rPr lang="en-US" altLang="en-US" sz="2200" b="1" dirty="0">
                <a:latin typeface="Helvetica" charset="0"/>
              </a:rPr>
              <a:t> de </a:t>
            </a:r>
            <a:r>
              <a:rPr lang="en-US" altLang="en-US" sz="2200" b="1" dirty="0" smtClean="0">
                <a:latin typeface="Helvetica" charset="0"/>
              </a:rPr>
              <a:t>C</a:t>
            </a: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endParaRPr lang="en-US" altLang="en-US" sz="2200" b="1" dirty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_ </a:t>
            </a:r>
            <a:r>
              <a:rPr lang="en-US" altLang="en-US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Secundarios</a:t>
            </a: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</a:t>
            </a:r>
            <a:r>
              <a:rPr lang="en-US" altLang="en-US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(2°):</a:t>
            </a:r>
            <a:r>
              <a:rPr lang="en-US" altLang="en-US" sz="2200" b="1" dirty="0">
                <a:solidFill>
                  <a:srgbClr val="00B050"/>
                </a:solidFill>
                <a:latin typeface="Helvetica" charset="0"/>
              </a:rPr>
              <a:t> </a:t>
            </a:r>
            <a:r>
              <a:rPr lang="en-US" altLang="en-US" sz="2200" b="1" dirty="0">
                <a:latin typeface="Helvetica" charset="0"/>
              </a:rPr>
              <a:t>un </a:t>
            </a:r>
            <a:r>
              <a:rPr lang="en-US" altLang="en-US" sz="2200" b="1" dirty="0" err="1">
                <a:latin typeface="Helvetica" charset="0"/>
              </a:rPr>
              <a:t>carbono</a:t>
            </a:r>
            <a:r>
              <a:rPr lang="en-US" altLang="en-US" sz="2200" b="1" dirty="0">
                <a:latin typeface="Helvetica" charset="0"/>
              </a:rPr>
              <a:t> </a:t>
            </a:r>
            <a:r>
              <a:rPr lang="en-US" altLang="en-US" sz="2200" b="1" dirty="0" err="1">
                <a:latin typeface="Helvetica" charset="0"/>
              </a:rPr>
              <a:t>unidos</a:t>
            </a:r>
            <a:r>
              <a:rPr lang="en-US" altLang="en-US" sz="2200" b="1" dirty="0">
                <a:latin typeface="Helvetica" charset="0"/>
              </a:rPr>
              <a:t> a dos </a:t>
            </a:r>
            <a:r>
              <a:rPr lang="en-US" altLang="en-US" sz="2200" b="1" dirty="0" err="1">
                <a:latin typeface="Helvetica" charset="0"/>
              </a:rPr>
              <a:t>átomos</a:t>
            </a:r>
            <a:r>
              <a:rPr lang="en-US" altLang="en-US" sz="2200" b="1" dirty="0">
                <a:latin typeface="Helvetica" charset="0"/>
              </a:rPr>
              <a:t> de </a:t>
            </a:r>
            <a:r>
              <a:rPr lang="en-US" altLang="en-US" sz="2200" b="1" dirty="0" err="1" smtClean="0">
                <a:latin typeface="Helvetica" charset="0"/>
              </a:rPr>
              <a:t>carbono</a:t>
            </a:r>
            <a:endParaRPr lang="en-US" altLang="en-US" sz="2200" b="1" dirty="0" smtClean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endParaRPr lang="en-US" altLang="en-US" sz="2200" b="1" dirty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_ </a:t>
            </a:r>
            <a:r>
              <a:rPr lang="en-US" altLang="en-US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Terciario</a:t>
            </a: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</a:t>
            </a:r>
            <a:r>
              <a:rPr lang="en-US" altLang="en-US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(3°):</a:t>
            </a:r>
            <a:r>
              <a:rPr lang="en-US" altLang="en-US" sz="2200" b="1" dirty="0">
                <a:solidFill>
                  <a:srgbClr val="00B050"/>
                </a:solidFill>
                <a:latin typeface="Helvetica" charset="0"/>
              </a:rPr>
              <a:t> </a:t>
            </a:r>
            <a:r>
              <a:rPr lang="en-US" altLang="en-US" sz="2200" b="1" dirty="0">
                <a:latin typeface="Helvetica" charset="0"/>
              </a:rPr>
              <a:t>un </a:t>
            </a:r>
            <a:r>
              <a:rPr lang="en-US" altLang="en-US" sz="2200" b="1" dirty="0" err="1">
                <a:latin typeface="Helvetica" charset="0"/>
              </a:rPr>
              <a:t>carbono</a:t>
            </a:r>
            <a:r>
              <a:rPr lang="en-US" altLang="en-US" sz="2200" b="1" dirty="0">
                <a:latin typeface="Helvetica" charset="0"/>
              </a:rPr>
              <a:t> </a:t>
            </a:r>
            <a:r>
              <a:rPr lang="en-US" altLang="en-US" sz="2200" b="1" dirty="0" err="1">
                <a:latin typeface="Helvetica" charset="0"/>
              </a:rPr>
              <a:t>unidos</a:t>
            </a:r>
            <a:r>
              <a:rPr lang="en-US" altLang="en-US" sz="2200" b="1" dirty="0">
                <a:latin typeface="Helvetica" charset="0"/>
              </a:rPr>
              <a:t> a </a:t>
            </a:r>
            <a:r>
              <a:rPr lang="en-US" altLang="en-US" sz="2200" b="1" dirty="0" err="1">
                <a:latin typeface="Helvetica" charset="0"/>
              </a:rPr>
              <a:t>tres</a:t>
            </a:r>
            <a:r>
              <a:rPr lang="en-US" altLang="en-US" sz="2200" b="1" dirty="0">
                <a:latin typeface="Helvetica" charset="0"/>
              </a:rPr>
              <a:t> </a:t>
            </a:r>
            <a:r>
              <a:rPr lang="en-US" altLang="en-US" sz="2200" b="1" dirty="0" err="1">
                <a:latin typeface="Helvetica" charset="0"/>
              </a:rPr>
              <a:t>átomos</a:t>
            </a:r>
            <a:r>
              <a:rPr lang="en-US" altLang="en-US" sz="2200" b="1" dirty="0">
                <a:latin typeface="Helvetica" charset="0"/>
              </a:rPr>
              <a:t> de </a:t>
            </a:r>
            <a:r>
              <a:rPr lang="en-US" altLang="en-US" sz="2200" b="1" dirty="0" err="1">
                <a:latin typeface="Helvetica" charset="0"/>
              </a:rPr>
              <a:t>carbono</a:t>
            </a:r>
            <a:r>
              <a:rPr lang="en-US" altLang="en-US" sz="2200" b="1" dirty="0">
                <a:latin typeface="Helvetica" charset="0"/>
              </a:rPr>
              <a:t> </a:t>
            </a:r>
            <a:endParaRPr lang="en-US" altLang="en-US" sz="2200" b="1" dirty="0" smtClean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endParaRPr lang="en-US" altLang="en-US" sz="2200" b="1" dirty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_ </a:t>
            </a:r>
            <a:r>
              <a:rPr lang="en-US" altLang="en-US" sz="2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Cuaternario</a:t>
            </a:r>
            <a:r>
              <a:rPr lang="en-US" alt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</a:t>
            </a:r>
            <a:r>
              <a:rPr lang="en-US" altLang="en-US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(4°):</a:t>
            </a:r>
            <a:r>
              <a:rPr lang="en-US" altLang="en-US" sz="2200" b="1" dirty="0">
                <a:solidFill>
                  <a:srgbClr val="00B050"/>
                </a:solidFill>
                <a:latin typeface="Helvetica" charset="0"/>
              </a:rPr>
              <a:t> </a:t>
            </a:r>
            <a:r>
              <a:rPr lang="en-US" altLang="en-US" sz="2200" b="1" dirty="0">
                <a:latin typeface="Helvetica" charset="0"/>
              </a:rPr>
              <a:t>un </a:t>
            </a:r>
            <a:r>
              <a:rPr lang="en-US" altLang="en-US" sz="2200" b="1" dirty="0" err="1">
                <a:latin typeface="Helvetica" charset="0"/>
              </a:rPr>
              <a:t>carbono</a:t>
            </a:r>
            <a:r>
              <a:rPr lang="en-US" altLang="en-US" sz="2200" b="1" dirty="0">
                <a:latin typeface="Helvetica" charset="0"/>
              </a:rPr>
              <a:t> </a:t>
            </a:r>
            <a:r>
              <a:rPr lang="en-US" altLang="en-US" sz="2200" b="1" dirty="0" err="1">
                <a:latin typeface="Helvetica" charset="0"/>
              </a:rPr>
              <a:t>unidos</a:t>
            </a:r>
            <a:r>
              <a:rPr lang="en-US" altLang="en-US" sz="2200" b="1" dirty="0">
                <a:latin typeface="Helvetica" charset="0"/>
              </a:rPr>
              <a:t> a </a:t>
            </a:r>
            <a:r>
              <a:rPr lang="en-US" altLang="en-US" sz="2200" b="1" dirty="0" err="1">
                <a:latin typeface="Helvetica" charset="0"/>
              </a:rPr>
              <a:t>cuatro</a:t>
            </a:r>
            <a:r>
              <a:rPr lang="en-US" altLang="en-US" sz="2200" b="1" dirty="0">
                <a:latin typeface="Helvetica" charset="0"/>
              </a:rPr>
              <a:t> </a:t>
            </a:r>
            <a:r>
              <a:rPr lang="en-US" altLang="en-US" sz="2200" b="1" dirty="0" err="1">
                <a:latin typeface="Helvetica" charset="0"/>
              </a:rPr>
              <a:t>átomos</a:t>
            </a:r>
            <a:r>
              <a:rPr lang="en-US" altLang="en-US" sz="2200" b="1" dirty="0">
                <a:latin typeface="Helvetica" charset="0"/>
              </a:rPr>
              <a:t> de </a:t>
            </a:r>
            <a:r>
              <a:rPr lang="en-US" altLang="en-US" sz="2200" b="1" dirty="0" err="1">
                <a:latin typeface="Helvetica" charset="0"/>
              </a:rPr>
              <a:t>carbono</a:t>
            </a:r>
            <a:r>
              <a:rPr lang="en-US" altLang="en-US" sz="2200" b="1" dirty="0">
                <a:latin typeface="Helvetica" charset="0"/>
              </a:rPr>
              <a:t> </a:t>
            </a:r>
            <a:endParaRPr lang="en-US" altLang="en-US" sz="2200" b="1" dirty="0" smtClean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endParaRPr lang="en-US" altLang="en-US" sz="2200" b="1" dirty="0"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defRPr/>
            </a:pPr>
            <a:r>
              <a:rPr lang="en-US" altLang="en-US" sz="2200" b="1" dirty="0" err="1">
                <a:solidFill>
                  <a:srgbClr val="C00000"/>
                </a:solidFill>
                <a:latin typeface="Helvetica" charset="0"/>
              </a:rPr>
              <a:t>Carbono</a:t>
            </a:r>
            <a:r>
              <a:rPr lang="en-US" altLang="en-US" sz="2200" b="1" dirty="0">
                <a:solidFill>
                  <a:srgbClr val="C00000"/>
                </a:solidFill>
                <a:latin typeface="Helvetica" charset="0"/>
              </a:rPr>
              <a:t> </a:t>
            </a:r>
            <a:r>
              <a:rPr lang="en-US" altLang="en-US" sz="2200" b="1" dirty="0" err="1">
                <a:solidFill>
                  <a:srgbClr val="C00000"/>
                </a:solidFill>
                <a:latin typeface="Helvetica" charset="0"/>
              </a:rPr>
              <a:t>Quiral</a:t>
            </a:r>
            <a:r>
              <a:rPr lang="en-US" altLang="en-US" sz="2200" b="1" dirty="0">
                <a:solidFill>
                  <a:srgbClr val="C00000"/>
                </a:solidFill>
                <a:latin typeface="Helvetica" charset="0"/>
              </a:rPr>
              <a:t> o </a:t>
            </a:r>
            <a:r>
              <a:rPr lang="en-US" altLang="en-US" sz="2200" b="1" dirty="0" err="1">
                <a:solidFill>
                  <a:srgbClr val="C00000"/>
                </a:solidFill>
                <a:latin typeface="Helvetica" charset="0"/>
              </a:rPr>
              <a:t>Asimétrico</a:t>
            </a:r>
            <a:r>
              <a:rPr lang="en-US" altLang="en-US" sz="2200" b="1" dirty="0">
                <a:solidFill>
                  <a:srgbClr val="C00000"/>
                </a:solidFill>
                <a:latin typeface="Helvetica" charset="0"/>
              </a:rPr>
              <a:t> o con </a:t>
            </a:r>
            <a:r>
              <a:rPr lang="en-US" altLang="en-US" sz="2200" b="1" dirty="0" err="1">
                <a:solidFill>
                  <a:srgbClr val="C00000"/>
                </a:solidFill>
                <a:latin typeface="Helvetica" charset="0"/>
              </a:rPr>
              <a:t>actividad</a:t>
            </a:r>
            <a:r>
              <a:rPr lang="en-US" altLang="en-US" sz="2200" b="1" dirty="0">
                <a:solidFill>
                  <a:srgbClr val="C00000"/>
                </a:solidFill>
                <a:latin typeface="Helvetica" charset="0"/>
              </a:rPr>
              <a:t> </a:t>
            </a:r>
            <a:r>
              <a:rPr lang="en-US" altLang="en-US" sz="2200" b="1" dirty="0" err="1">
                <a:solidFill>
                  <a:srgbClr val="C00000"/>
                </a:solidFill>
                <a:latin typeface="Helvetica" charset="0"/>
              </a:rPr>
              <a:t>optica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: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es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aquel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unido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a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cuatro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átomos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o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grupos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de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átomos</a:t>
            </a:r>
            <a:r>
              <a:rPr lang="en-US" altLang="en-US" sz="2200" dirty="0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 </a:t>
            </a:r>
            <a:r>
              <a:rPr lang="en-US" altLang="en-US" sz="2200" dirty="0" err="1">
                <a:solidFill>
                  <a:schemeClr val="accent4">
                    <a:lumMod val="10000"/>
                  </a:schemeClr>
                </a:solidFill>
                <a:latin typeface="Helvetica" charset="0"/>
              </a:rPr>
              <a:t>diferentes</a:t>
            </a:r>
            <a:endParaRPr lang="en-US" altLang="en-US" sz="2200" dirty="0">
              <a:solidFill>
                <a:schemeClr val="accent4">
                  <a:lumMod val="10000"/>
                </a:schemeClr>
              </a:solidFill>
              <a:latin typeface="Helvetica" charset="0"/>
            </a:endParaRPr>
          </a:p>
          <a:p>
            <a:pPr algn="just" eaLnBrk="0" hangingPunct="0">
              <a:spcBef>
                <a:spcPct val="20000"/>
              </a:spcBef>
              <a:buClr>
                <a:srgbClr val="298095"/>
              </a:buClr>
              <a:buSzPct val="120000"/>
              <a:buFont typeface="Wingdings" pitchFamily="2" charset="2"/>
              <a:buNone/>
              <a:defRPr/>
            </a:pPr>
            <a:endParaRPr lang="en-US" altLang="en-US" sz="2200" b="1" dirty="0">
              <a:latin typeface="Helvetica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ES" sz="2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5904656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3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397</Words>
  <Application>Microsoft Office PowerPoint</Application>
  <PresentationFormat>Presentación en pantalla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Tema de Office</vt:lpstr>
      <vt:lpstr>Imagen de mapa de bits</vt:lpstr>
      <vt:lpstr>ORGÁNICA GENERAL</vt:lpstr>
      <vt:lpstr>HIDROCARBUROS</vt:lpstr>
      <vt:lpstr>HIDROCARBUROS SATURADOS</vt:lpstr>
      <vt:lpstr>HIDROCARBUROS AROMÁTICOS</vt:lpstr>
      <vt:lpstr>Presentación de PowerPoint</vt:lpstr>
      <vt:lpstr>Presentación de PowerPoint</vt:lpstr>
      <vt:lpstr>Presentación de PowerPoint</vt:lpstr>
      <vt:lpstr>CLASIFICACIÓN DE LOS CARBONOS</vt:lpstr>
      <vt:lpstr>Presentación de PowerPoint</vt:lpstr>
      <vt:lpstr>Presentación de PowerPoint</vt:lpstr>
      <vt:lpstr>Presentación de PowerPoint</vt:lpstr>
      <vt:lpstr>Presentación de PowerPoint</vt:lpstr>
      <vt:lpstr>PROYECCIONES DE NEWMAN</vt:lpstr>
      <vt:lpstr>FISCHER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ORGÁNICA</dc:title>
  <dc:creator>Isabel</dc:creator>
  <cp:lastModifiedBy>..::Lobillo::..</cp:lastModifiedBy>
  <cp:revision>43</cp:revision>
  <dcterms:created xsi:type="dcterms:W3CDTF">2011-10-19T11:18:53Z</dcterms:created>
  <dcterms:modified xsi:type="dcterms:W3CDTF">2015-09-03T12:53:44Z</dcterms:modified>
</cp:coreProperties>
</file>