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1" r:id="rId10"/>
    <p:sldId id="264" r:id="rId11"/>
    <p:sldId id="272" r:id="rId12"/>
    <p:sldId id="265" r:id="rId13"/>
    <p:sldId id="266" r:id="rId14"/>
    <p:sldId id="267" r:id="rId15"/>
    <p:sldId id="268" r:id="rId16"/>
    <p:sldId id="269" r:id="rId17"/>
    <p:sldId id="270"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823E"/>
    <a:srgbClr val="BA0606"/>
    <a:srgbClr val="00608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12/06/2011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12/06/2011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12/06/2011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12/06/2011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12/06/2011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12/06/2011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12/06/2011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12/06/2011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12/06/2011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12/06/2011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12/06/2011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12/06/2011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56792"/>
            <a:ext cx="7772400" cy="1728192"/>
          </a:xfrm>
          <a:solidFill>
            <a:schemeClr val="bg2">
              <a:lumMod val="90000"/>
            </a:schemeClr>
          </a:solidFill>
        </p:spPr>
        <p:txBody>
          <a:bodyPr>
            <a:noAutofit/>
          </a:bodyPr>
          <a:lstStyle/>
          <a:p>
            <a:r>
              <a:rPr lang="es-ES" sz="4000" b="1" i="1" dirty="0" smtClean="0">
                <a:solidFill>
                  <a:srgbClr val="FF0000"/>
                </a:solidFill>
                <a:effectLst>
                  <a:outerShdw blurRad="38100" dist="38100" dir="2700000" algn="tl">
                    <a:srgbClr val="000000">
                      <a:alpha val="43137"/>
                    </a:srgbClr>
                  </a:outerShdw>
                </a:effectLst>
                <a:latin typeface="Comic Sans MS" pitchFamily="66" charset="0"/>
              </a:rPr>
              <a:t/>
            </a:r>
            <a:br>
              <a:rPr lang="es-ES" sz="4000" b="1" i="1" dirty="0" smtClean="0">
                <a:solidFill>
                  <a:srgbClr val="FF0000"/>
                </a:solidFill>
                <a:effectLst>
                  <a:outerShdw blurRad="38100" dist="38100" dir="2700000" algn="tl">
                    <a:srgbClr val="000000">
                      <a:alpha val="43137"/>
                    </a:srgbClr>
                  </a:outerShdw>
                </a:effectLst>
                <a:latin typeface="Comic Sans MS" pitchFamily="66" charset="0"/>
              </a:rPr>
            </a:br>
            <a:r>
              <a:rPr lang="es-ES" sz="4000" b="1" i="1" dirty="0" smtClean="0">
                <a:solidFill>
                  <a:srgbClr val="FF0000"/>
                </a:solidFill>
                <a:effectLst>
                  <a:outerShdw blurRad="38100" dist="38100" dir="2700000" algn="tl">
                    <a:srgbClr val="000000">
                      <a:alpha val="43137"/>
                    </a:srgbClr>
                  </a:outerShdw>
                </a:effectLst>
                <a:latin typeface="Comic Sans MS" pitchFamily="66" charset="0"/>
              </a:rPr>
              <a:t>PARTÍCULAS ELEMENTALES DEL ÁTOMO</a:t>
            </a:r>
            <a:r>
              <a:rPr lang="es-CL" sz="4000" i="1" dirty="0" smtClean="0">
                <a:solidFill>
                  <a:srgbClr val="FF0000"/>
                </a:solidFill>
                <a:effectLst>
                  <a:outerShdw blurRad="38100" dist="38100" dir="2700000" algn="tl">
                    <a:srgbClr val="000000">
                      <a:alpha val="43137"/>
                    </a:srgbClr>
                  </a:outerShdw>
                </a:effectLst>
                <a:latin typeface="Comic Sans MS" pitchFamily="66" charset="0"/>
              </a:rPr>
              <a:t/>
            </a:r>
            <a:br>
              <a:rPr lang="es-CL" sz="4000" i="1" dirty="0" smtClean="0">
                <a:solidFill>
                  <a:srgbClr val="FF0000"/>
                </a:solidFill>
                <a:effectLst>
                  <a:outerShdw blurRad="38100" dist="38100" dir="2700000" algn="tl">
                    <a:srgbClr val="000000">
                      <a:alpha val="43137"/>
                    </a:srgbClr>
                  </a:outerShdw>
                </a:effectLst>
                <a:latin typeface="Comic Sans MS" pitchFamily="66" charset="0"/>
              </a:rPr>
            </a:br>
            <a:endParaRPr lang="es-CL" sz="4000" i="1" dirty="0">
              <a:solidFill>
                <a:srgbClr val="FF0000"/>
              </a:solidFill>
              <a:effectLst>
                <a:outerShdw blurRad="38100" dist="38100" dir="2700000" algn="tl">
                  <a:srgbClr val="000000">
                    <a:alpha val="43137"/>
                  </a:srgbClr>
                </a:outerShdw>
              </a:effectLst>
              <a:latin typeface="Comic Sans MS" pitchFamily="66" charset="0"/>
            </a:endParaRPr>
          </a:p>
        </p:txBody>
      </p:sp>
    </p:spTree>
    <p:extLst>
      <p:ext uri="{BB962C8B-B14F-4D97-AF65-F5344CB8AC3E}">
        <p14:creationId xmlns="" xmlns:p14="http://schemas.microsoft.com/office/powerpoint/2010/main" val="3000681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971600" y="1124744"/>
            <a:ext cx="6912768" cy="424847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2224825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250825" y="476250"/>
            <a:ext cx="4968875" cy="523875"/>
          </a:xfrm>
          <a:prstGeom prst="rect">
            <a:avLst/>
          </a:prstGeom>
          <a:noFill/>
          <a:ln w="9525">
            <a:solidFill>
              <a:srgbClr val="FF3300"/>
            </a:solidFill>
            <a:miter lim="800000"/>
            <a:headEnd/>
            <a:tailEnd/>
          </a:ln>
        </p:spPr>
        <p:txBody>
          <a:bodyPr>
            <a:spAutoFit/>
          </a:bodyPr>
          <a:lstStyle/>
          <a:p>
            <a:pPr eaLnBrk="0" hangingPunct="0">
              <a:spcBef>
                <a:spcPct val="50000"/>
              </a:spcBef>
            </a:pPr>
            <a:r>
              <a:rPr lang="es-ES_tradnl" sz="2800">
                <a:solidFill>
                  <a:schemeClr val="accent2"/>
                </a:solidFill>
              </a:rPr>
              <a:t>Rayos Canales y Protones</a:t>
            </a:r>
          </a:p>
        </p:txBody>
      </p:sp>
      <p:pic>
        <p:nvPicPr>
          <p:cNvPr id="26627" name="Picture 6" descr="rayos canales"/>
          <p:cNvPicPr>
            <a:picLocks noChangeAspect="1" noChangeArrowheads="1"/>
          </p:cNvPicPr>
          <p:nvPr/>
        </p:nvPicPr>
        <p:blipFill>
          <a:blip r:embed="rId2"/>
          <a:srcRect/>
          <a:stretch>
            <a:fillRect/>
          </a:stretch>
        </p:blipFill>
        <p:spPr bwMode="auto">
          <a:xfrm>
            <a:off x="0" y="1412875"/>
            <a:ext cx="9144000" cy="5081588"/>
          </a:xfrm>
          <a:prstGeom prst="rect">
            <a:avLst/>
          </a:prstGeom>
          <a:noFill/>
          <a:ln w="9525">
            <a:noFill/>
            <a:miter lim="800000"/>
            <a:headEnd/>
            <a:tailEnd/>
          </a:ln>
        </p:spPr>
      </p:pic>
      <p:pic>
        <p:nvPicPr>
          <p:cNvPr id="10247" name="Picture 7" descr="Goldstein"/>
          <p:cNvPicPr>
            <a:picLocks noChangeAspect="1" noChangeArrowheads="1"/>
          </p:cNvPicPr>
          <p:nvPr/>
        </p:nvPicPr>
        <p:blipFill>
          <a:blip r:embed="rId3"/>
          <a:srcRect/>
          <a:stretch>
            <a:fillRect/>
          </a:stretch>
        </p:blipFill>
        <p:spPr bwMode="auto">
          <a:xfrm>
            <a:off x="6659563" y="73025"/>
            <a:ext cx="2484437" cy="2351088"/>
          </a:xfrm>
          <a:prstGeom prst="rect">
            <a:avLst/>
          </a:prstGeom>
          <a:noFill/>
          <a:ln w="9525">
            <a:noFill/>
            <a:miter lim="800000"/>
            <a:headEnd/>
            <a:tailEnd/>
          </a:ln>
        </p:spPr>
      </p:pic>
      <p:sp>
        <p:nvSpPr>
          <p:cNvPr id="10249" name="Rectangle 9"/>
          <p:cNvSpPr>
            <a:spLocks noChangeArrowheads="1"/>
          </p:cNvSpPr>
          <p:nvPr/>
        </p:nvSpPr>
        <p:spPr bwMode="auto">
          <a:xfrm>
            <a:off x="1619250" y="1557338"/>
            <a:ext cx="3744913" cy="1079500"/>
          </a:xfrm>
          <a:prstGeom prst="rect">
            <a:avLst/>
          </a:prstGeom>
          <a:solidFill>
            <a:schemeClr val="bg1"/>
          </a:solidFill>
          <a:ln w="9525">
            <a:noFill/>
            <a:miter lim="800000"/>
            <a:headEnd/>
            <a:tailEnd/>
          </a:ln>
        </p:spPr>
        <p:txBody>
          <a:bodyPr wrap="none" anchor="ctr"/>
          <a:lstStyle/>
          <a:p>
            <a:endParaRPr lang="es-CL"/>
          </a:p>
        </p:txBody>
      </p:sp>
      <p:sp>
        <p:nvSpPr>
          <p:cNvPr id="10250" name="Rectangle 10"/>
          <p:cNvSpPr>
            <a:spLocks noChangeArrowheads="1"/>
          </p:cNvSpPr>
          <p:nvPr/>
        </p:nvSpPr>
        <p:spPr bwMode="auto">
          <a:xfrm>
            <a:off x="5508625" y="2276475"/>
            <a:ext cx="2232025" cy="576263"/>
          </a:xfrm>
          <a:prstGeom prst="rect">
            <a:avLst/>
          </a:prstGeom>
          <a:solidFill>
            <a:schemeClr val="bg1"/>
          </a:solidFill>
          <a:ln w="9525">
            <a:noFill/>
            <a:miter lim="800000"/>
            <a:headEnd/>
            <a:tailEnd/>
          </a:ln>
        </p:spPr>
        <p:txBody>
          <a:bodyPr wrap="none" anchor="ctr"/>
          <a:lstStyle/>
          <a:p>
            <a:endParaRPr lang="es-CL"/>
          </a:p>
        </p:txBody>
      </p:sp>
      <p:sp>
        <p:nvSpPr>
          <p:cNvPr id="10251" name="Rectangle 11"/>
          <p:cNvSpPr>
            <a:spLocks noChangeArrowheads="1"/>
          </p:cNvSpPr>
          <p:nvPr/>
        </p:nvSpPr>
        <p:spPr bwMode="auto">
          <a:xfrm>
            <a:off x="5940425" y="2708275"/>
            <a:ext cx="1584325" cy="1152525"/>
          </a:xfrm>
          <a:prstGeom prst="rect">
            <a:avLst/>
          </a:prstGeom>
          <a:solidFill>
            <a:schemeClr val="bg1"/>
          </a:solidFill>
          <a:ln w="9525">
            <a:noFill/>
            <a:miter lim="800000"/>
            <a:headEnd/>
            <a:tailEnd/>
          </a:ln>
        </p:spPr>
        <p:txBody>
          <a:bodyPr wrap="none" anchor="ctr"/>
          <a:lstStyle/>
          <a:p>
            <a:endParaRPr lang="es-CL"/>
          </a:p>
        </p:txBody>
      </p:sp>
      <p:sp>
        <p:nvSpPr>
          <p:cNvPr id="10253" name="Rectangle 13"/>
          <p:cNvSpPr>
            <a:spLocks noChangeArrowheads="1"/>
          </p:cNvSpPr>
          <p:nvPr/>
        </p:nvSpPr>
        <p:spPr bwMode="auto">
          <a:xfrm>
            <a:off x="3635375" y="4221163"/>
            <a:ext cx="3241675" cy="936625"/>
          </a:xfrm>
          <a:prstGeom prst="rect">
            <a:avLst/>
          </a:prstGeom>
          <a:solidFill>
            <a:schemeClr val="bg1"/>
          </a:solidFill>
          <a:ln w="9525">
            <a:noFill/>
            <a:miter lim="800000"/>
            <a:headEnd/>
            <a:tailEnd/>
          </a:ln>
        </p:spPr>
        <p:txBody>
          <a:bodyPr wrap="none" anchor="ctr"/>
          <a:lstStyle/>
          <a:p>
            <a:endParaRPr lang="es-CL"/>
          </a:p>
        </p:txBody>
      </p:sp>
      <p:sp>
        <p:nvSpPr>
          <p:cNvPr id="10254" name="Oval 14"/>
          <p:cNvSpPr>
            <a:spLocks noChangeArrowheads="1"/>
          </p:cNvSpPr>
          <p:nvPr/>
        </p:nvSpPr>
        <p:spPr bwMode="auto">
          <a:xfrm>
            <a:off x="4859338" y="2492375"/>
            <a:ext cx="1081087" cy="1368425"/>
          </a:xfrm>
          <a:prstGeom prst="ellipse">
            <a:avLst/>
          </a:prstGeom>
          <a:solidFill>
            <a:schemeClr val="bg1"/>
          </a:solidFill>
          <a:ln w="9525">
            <a:noFill/>
            <a:round/>
            <a:headEnd/>
            <a:tailEnd/>
          </a:ln>
        </p:spPr>
        <p:txBody>
          <a:bodyPr wrap="none" anchor="ctr"/>
          <a:lstStyle/>
          <a:p>
            <a:endParaRPr lang="es-CL"/>
          </a:p>
        </p:txBody>
      </p:sp>
      <p:sp>
        <p:nvSpPr>
          <p:cNvPr id="10248" name="Text Box 8"/>
          <p:cNvSpPr txBox="1">
            <a:spLocks noChangeArrowheads="1"/>
          </p:cNvSpPr>
          <p:nvPr/>
        </p:nvSpPr>
        <p:spPr bwMode="auto">
          <a:xfrm>
            <a:off x="5435600" y="549275"/>
            <a:ext cx="1655763" cy="336550"/>
          </a:xfrm>
          <a:prstGeom prst="rect">
            <a:avLst/>
          </a:prstGeom>
          <a:noFill/>
          <a:ln w="9525">
            <a:noFill/>
            <a:miter lim="800000"/>
            <a:headEnd/>
            <a:tailEnd/>
          </a:ln>
        </p:spPr>
        <p:txBody>
          <a:bodyPr>
            <a:spAutoFit/>
          </a:bodyPr>
          <a:lstStyle/>
          <a:p>
            <a:pPr>
              <a:spcBef>
                <a:spcPct val="50000"/>
              </a:spcBef>
            </a:pPr>
            <a:r>
              <a:rPr lang="es-ES" sz="1600">
                <a:solidFill>
                  <a:schemeClr val="accent2"/>
                </a:solidFill>
              </a:rPr>
              <a:t>Eugen Goldstein</a:t>
            </a:r>
            <a:endParaRPr lang="es-ES" sz="16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nodeType="clickEffect">
                                  <p:stCondLst>
                                    <p:cond delay="0"/>
                                  </p:stCondLst>
                                  <p:childTnLst>
                                    <p:set>
                                      <p:cBhvr>
                                        <p:cTn id="6" dur="1" fill="hold">
                                          <p:stCondLst>
                                            <p:cond delay="0"/>
                                          </p:stCondLst>
                                        </p:cTn>
                                        <p:tgtEl>
                                          <p:spTgt spid="10247"/>
                                        </p:tgtEl>
                                        <p:attrNameLst>
                                          <p:attrName>style.visibility</p:attrName>
                                        </p:attrNameLst>
                                      </p:cBhvr>
                                      <p:to>
                                        <p:strVal val="visible"/>
                                      </p:to>
                                    </p:set>
                                    <p:anim calcmode="lin" valueType="num">
                                      <p:cBhvr>
                                        <p:cTn id="7" dur="500" fill="hold"/>
                                        <p:tgtEl>
                                          <p:spTgt spid="10247"/>
                                        </p:tgtEl>
                                        <p:attrNameLst>
                                          <p:attrName>ppt_x</p:attrName>
                                        </p:attrNameLst>
                                      </p:cBhvr>
                                      <p:tavLst>
                                        <p:tav tm="0">
                                          <p:val>
                                            <p:strVal val="#ppt_x"/>
                                          </p:val>
                                        </p:tav>
                                        <p:tav tm="100000">
                                          <p:val>
                                            <p:strVal val="#ppt_x"/>
                                          </p:val>
                                        </p:tav>
                                      </p:tavLst>
                                    </p:anim>
                                    <p:anim calcmode="lin" valueType="num">
                                      <p:cBhvr>
                                        <p:cTn id="8" dur="500" fill="hold"/>
                                        <p:tgtEl>
                                          <p:spTgt spid="10247"/>
                                        </p:tgtEl>
                                        <p:attrNameLst>
                                          <p:attrName>ppt_y</p:attrName>
                                        </p:attrNameLst>
                                      </p:cBhvr>
                                      <p:tavLst>
                                        <p:tav tm="0">
                                          <p:val>
                                            <p:strVal val="#ppt_y-#ppt_h/2"/>
                                          </p:val>
                                        </p:tav>
                                        <p:tav tm="100000">
                                          <p:val>
                                            <p:strVal val="#ppt_y"/>
                                          </p:val>
                                        </p:tav>
                                      </p:tavLst>
                                    </p:anim>
                                    <p:anim calcmode="lin" valueType="num">
                                      <p:cBhvr>
                                        <p:cTn id="9" dur="500" fill="hold"/>
                                        <p:tgtEl>
                                          <p:spTgt spid="10247"/>
                                        </p:tgtEl>
                                        <p:attrNameLst>
                                          <p:attrName>ppt_w</p:attrName>
                                        </p:attrNameLst>
                                      </p:cBhvr>
                                      <p:tavLst>
                                        <p:tav tm="0">
                                          <p:val>
                                            <p:strVal val="#ppt_w"/>
                                          </p:val>
                                        </p:tav>
                                        <p:tav tm="100000">
                                          <p:val>
                                            <p:strVal val="#ppt_w"/>
                                          </p:val>
                                        </p:tav>
                                      </p:tavLst>
                                    </p:anim>
                                    <p:anim calcmode="lin" valueType="num">
                                      <p:cBhvr>
                                        <p:cTn id="10" dur="500" fill="hold"/>
                                        <p:tgtEl>
                                          <p:spTgt spid="10247"/>
                                        </p:tgtEl>
                                        <p:attrNameLst>
                                          <p:attrName>ppt_h</p:attrName>
                                        </p:attrNameLst>
                                      </p:cBhvr>
                                      <p:tavLst>
                                        <p:tav tm="0">
                                          <p:val>
                                            <p:fltVal val="0"/>
                                          </p:val>
                                        </p:tav>
                                        <p:tav tm="100000">
                                          <p:val>
                                            <p:strVal val="#ppt_h"/>
                                          </p:val>
                                        </p:tav>
                                      </p:tavLst>
                                    </p:anim>
                                  </p:childTnLst>
                                </p:cTn>
                              </p:par>
                              <p:par>
                                <p:cTn id="11" presetID="17" presetClass="entr" presetSubtype="10" fill="hold" grpId="0" nodeType="withEffect">
                                  <p:stCondLst>
                                    <p:cond delay="0"/>
                                  </p:stCondLst>
                                  <p:childTnLst>
                                    <p:set>
                                      <p:cBhvr>
                                        <p:cTn id="12" dur="1" fill="hold">
                                          <p:stCondLst>
                                            <p:cond delay="0"/>
                                          </p:stCondLst>
                                        </p:cTn>
                                        <p:tgtEl>
                                          <p:spTgt spid="10248"/>
                                        </p:tgtEl>
                                        <p:attrNameLst>
                                          <p:attrName>style.visibility</p:attrName>
                                        </p:attrNameLst>
                                      </p:cBhvr>
                                      <p:to>
                                        <p:strVal val="visible"/>
                                      </p:to>
                                    </p:set>
                                    <p:anim calcmode="lin" valueType="num">
                                      <p:cBhvr>
                                        <p:cTn id="13" dur="500" fill="hold"/>
                                        <p:tgtEl>
                                          <p:spTgt spid="10248"/>
                                        </p:tgtEl>
                                        <p:attrNameLst>
                                          <p:attrName>ppt_w</p:attrName>
                                        </p:attrNameLst>
                                      </p:cBhvr>
                                      <p:tavLst>
                                        <p:tav tm="0">
                                          <p:val>
                                            <p:fltVal val="0"/>
                                          </p:val>
                                        </p:tav>
                                        <p:tav tm="100000">
                                          <p:val>
                                            <p:strVal val="#ppt_w"/>
                                          </p:val>
                                        </p:tav>
                                      </p:tavLst>
                                    </p:anim>
                                    <p:anim calcmode="lin" valueType="num">
                                      <p:cBhvr>
                                        <p:cTn id="14" dur="500" fill="hold"/>
                                        <p:tgtEl>
                                          <p:spTgt spid="10248"/>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2000"/>
                                        <p:tgtEl>
                                          <p:spTgt spid="10254"/>
                                        </p:tgtEl>
                                      </p:cBhvr>
                                    </p:animEffect>
                                    <p:set>
                                      <p:cBhvr>
                                        <p:cTn id="19" dur="1" fill="hold">
                                          <p:stCondLst>
                                            <p:cond delay="1999"/>
                                          </p:stCondLst>
                                        </p:cTn>
                                        <p:tgtEl>
                                          <p:spTgt spid="10254"/>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0" nodeType="clickEffect">
                                  <p:stCondLst>
                                    <p:cond delay="0"/>
                                  </p:stCondLst>
                                  <p:childTnLst>
                                    <p:animEffect transition="out" filter="fade">
                                      <p:cBhvr>
                                        <p:cTn id="23" dur="2000"/>
                                        <p:tgtEl>
                                          <p:spTgt spid="10253"/>
                                        </p:tgtEl>
                                      </p:cBhvr>
                                    </p:animEffect>
                                    <p:set>
                                      <p:cBhvr>
                                        <p:cTn id="24" dur="1" fill="hold">
                                          <p:stCondLst>
                                            <p:cond delay="1999"/>
                                          </p:stCondLst>
                                        </p:cTn>
                                        <p:tgtEl>
                                          <p:spTgt spid="10253"/>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0" nodeType="clickEffect">
                                  <p:stCondLst>
                                    <p:cond delay="0"/>
                                  </p:stCondLst>
                                  <p:childTnLst>
                                    <p:animEffect transition="out" filter="fade">
                                      <p:cBhvr>
                                        <p:cTn id="28" dur="2000"/>
                                        <p:tgtEl>
                                          <p:spTgt spid="10250"/>
                                        </p:tgtEl>
                                      </p:cBhvr>
                                    </p:animEffect>
                                    <p:set>
                                      <p:cBhvr>
                                        <p:cTn id="29" dur="1" fill="hold">
                                          <p:stCondLst>
                                            <p:cond delay="1999"/>
                                          </p:stCondLst>
                                        </p:cTn>
                                        <p:tgtEl>
                                          <p:spTgt spid="10250"/>
                                        </p:tgtEl>
                                        <p:attrNameLst>
                                          <p:attrName>style.visibility</p:attrName>
                                        </p:attrNameLst>
                                      </p:cBhvr>
                                      <p:to>
                                        <p:strVal val="hidden"/>
                                      </p:to>
                                    </p:set>
                                  </p:childTnLst>
                                </p:cTn>
                              </p:par>
                              <p:par>
                                <p:cTn id="30" presetID="10" presetClass="exit" presetSubtype="0" fill="hold" grpId="0" nodeType="withEffect">
                                  <p:stCondLst>
                                    <p:cond delay="0"/>
                                  </p:stCondLst>
                                  <p:childTnLst>
                                    <p:animEffect transition="out" filter="fade">
                                      <p:cBhvr>
                                        <p:cTn id="31" dur="2000"/>
                                        <p:tgtEl>
                                          <p:spTgt spid="10251"/>
                                        </p:tgtEl>
                                      </p:cBhvr>
                                    </p:animEffect>
                                    <p:set>
                                      <p:cBhvr>
                                        <p:cTn id="32" dur="1" fill="hold">
                                          <p:stCondLst>
                                            <p:cond delay="1999"/>
                                          </p:stCondLst>
                                        </p:cTn>
                                        <p:tgtEl>
                                          <p:spTgt spid="1025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2000"/>
                                        <p:tgtEl>
                                          <p:spTgt spid="10249"/>
                                        </p:tgtEl>
                                      </p:cBhvr>
                                    </p:animEffect>
                                    <p:set>
                                      <p:cBhvr>
                                        <p:cTn id="37" dur="1" fill="hold">
                                          <p:stCondLst>
                                            <p:cond delay="1999"/>
                                          </p:stCondLst>
                                        </p:cTn>
                                        <p:tgtEl>
                                          <p:spTgt spid="1024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animBg="1"/>
      <p:bldP spid="10250" grpId="0" animBg="1"/>
      <p:bldP spid="10251" grpId="0" animBg="1"/>
      <p:bldP spid="10253" grpId="0" animBg="1"/>
      <p:bldP spid="10254" grpId="0" animBg="1"/>
      <p:bldP spid="1024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332656"/>
            <a:ext cx="8784976" cy="6264696"/>
          </a:xfrm>
        </p:spPr>
        <p:txBody>
          <a:bodyPr>
            <a:normAutofit/>
          </a:bodyPr>
          <a:lstStyle/>
          <a:p>
            <a:pPr algn="just"/>
            <a:r>
              <a:rPr lang="es-ES" sz="2400" dirty="0">
                <a:solidFill>
                  <a:srgbClr val="0070C0"/>
                </a:solidFill>
                <a:latin typeface="Comic Sans MS" pitchFamily="66" charset="0"/>
              </a:rPr>
              <a:t>Investigando la desviación de las partículas positivas con un campo magnético, </a:t>
            </a:r>
            <a:r>
              <a:rPr lang="es-ES" sz="2400" dirty="0">
                <a:latin typeface="Comic Sans MS" pitchFamily="66" charset="0"/>
              </a:rPr>
              <a:t>encontró que la masa de ellas no era constante</a:t>
            </a:r>
            <a:r>
              <a:rPr lang="es-ES" sz="2400" dirty="0">
                <a:solidFill>
                  <a:srgbClr val="0070C0"/>
                </a:solidFill>
                <a:latin typeface="Comic Sans MS" pitchFamily="66" charset="0"/>
              </a:rPr>
              <a:t>, </a:t>
            </a:r>
            <a:r>
              <a:rPr lang="es-ES" sz="2400" dirty="0" smtClean="0">
                <a:solidFill>
                  <a:srgbClr val="0070C0"/>
                </a:solidFill>
                <a:latin typeface="Comic Sans MS" pitchFamily="66" charset="0"/>
              </a:rPr>
              <a:t>así </a:t>
            </a:r>
            <a:r>
              <a:rPr lang="es-ES" sz="2400" dirty="0">
                <a:solidFill>
                  <a:srgbClr val="0070C0"/>
                </a:solidFill>
                <a:latin typeface="Comic Sans MS" pitchFamily="66" charset="0"/>
              </a:rPr>
              <a:t>aquellas partículas más livianas de los rayos canales correspondían al elemento de masa menor, el hidrógeno. </a:t>
            </a:r>
            <a:endParaRPr lang="es-ES" sz="2400" dirty="0" smtClean="0">
              <a:solidFill>
                <a:srgbClr val="0070C0"/>
              </a:solidFill>
              <a:latin typeface="Comic Sans MS" pitchFamily="66" charset="0"/>
            </a:endParaRPr>
          </a:p>
          <a:p>
            <a:pPr algn="just"/>
            <a:r>
              <a:rPr lang="es-ES" sz="2400" dirty="0" smtClean="0">
                <a:solidFill>
                  <a:srgbClr val="43823E"/>
                </a:solidFill>
                <a:latin typeface="Comic Sans MS" pitchFamily="66" charset="0"/>
              </a:rPr>
              <a:t>Otro </a:t>
            </a:r>
            <a:r>
              <a:rPr lang="es-ES" sz="2400" dirty="0">
                <a:solidFill>
                  <a:srgbClr val="43823E"/>
                </a:solidFill>
                <a:latin typeface="Comic Sans MS" pitchFamily="66" charset="0"/>
              </a:rPr>
              <a:t>dato muy importante es que la carga de los rayos canales era exactamente la misma, en valor absoluto, que la de los rayos catódicos, a pesar de la enorme diferencia de sus masas. En efecto la masa del protón es por lo menos unas 1860 veces más grande que la del </a:t>
            </a:r>
            <a:r>
              <a:rPr lang="es-ES" sz="2400" dirty="0" smtClean="0">
                <a:solidFill>
                  <a:srgbClr val="43823E"/>
                </a:solidFill>
                <a:latin typeface="Comic Sans MS" pitchFamily="66" charset="0"/>
              </a:rPr>
              <a:t>electrón.</a:t>
            </a:r>
            <a:endParaRPr lang="es-CL" sz="2400" dirty="0">
              <a:solidFill>
                <a:srgbClr val="43823E"/>
              </a:solidFill>
              <a:latin typeface="Comic Sans MS" pitchFamily="66" charset="0"/>
            </a:endParaRPr>
          </a:p>
          <a:p>
            <a:endParaRPr lang="es-CL" dirty="0">
              <a:solidFill>
                <a:srgbClr val="0070C0"/>
              </a:solidFill>
            </a:endParaRPr>
          </a:p>
        </p:txBody>
      </p:sp>
      <p:pic>
        <p:nvPicPr>
          <p:cNvPr id="4" name="3 Imagen"/>
          <p:cNvPicPr/>
          <p:nvPr/>
        </p:nvPicPr>
        <p:blipFill>
          <a:blip r:embed="rId2"/>
          <a:srcRect/>
          <a:stretch>
            <a:fillRect/>
          </a:stretch>
        </p:blipFill>
        <p:spPr bwMode="auto">
          <a:xfrm>
            <a:off x="1214414" y="4714884"/>
            <a:ext cx="6786610" cy="1571636"/>
          </a:xfrm>
          <a:prstGeom prst="rect">
            <a:avLst/>
          </a:prstGeom>
          <a:noFill/>
          <a:ln w="9525">
            <a:noFill/>
            <a:miter lim="800000"/>
            <a:headEnd/>
            <a:tailEnd/>
          </a:ln>
        </p:spPr>
      </p:pic>
    </p:spTree>
    <p:extLst>
      <p:ext uri="{BB962C8B-B14F-4D97-AF65-F5344CB8AC3E}">
        <p14:creationId xmlns="" xmlns:p14="http://schemas.microsoft.com/office/powerpoint/2010/main" val="312932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lstStyle/>
          <a:p>
            <a:pPr marL="0" indent="0" algn="ctr">
              <a:buNone/>
            </a:pPr>
            <a:r>
              <a:rPr lang="es-ES" sz="4000" b="1" dirty="0" smtClean="0">
                <a:solidFill>
                  <a:srgbClr val="FF0000"/>
                </a:solidFill>
                <a:effectLst>
                  <a:outerShdw blurRad="38100" dist="38100" dir="2700000" algn="tl">
                    <a:srgbClr val="000000">
                      <a:alpha val="43137"/>
                    </a:srgbClr>
                  </a:outerShdw>
                </a:effectLst>
                <a:latin typeface="Comic Sans MS" pitchFamily="66" charset="0"/>
              </a:rPr>
              <a:t>NEUTRÓN</a:t>
            </a:r>
          </a:p>
          <a:p>
            <a:pPr marL="0" indent="0" algn="ctr">
              <a:buNone/>
            </a:pPr>
            <a:endParaRPr lang="es-CL" b="1" dirty="0">
              <a:solidFill>
                <a:srgbClr val="FF0000"/>
              </a:solidFill>
              <a:effectLst>
                <a:outerShdw blurRad="38100" dist="38100" dir="2700000" algn="tl">
                  <a:srgbClr val="000000">
                    <a:alpha val="43137"/>
                  </a:srgbClr>
                </a:outerShdw>
              </a:effectLst>
              <a:latin typeface="Comic Sans MS" pitchFamily="66" charset="0"/>
            </a:endParaRPr>
          </a:p>
          <a:p>
            <a:pPr algn="just"/>
            <a:r>
              <a:rPr lang="es-ES" sz="2800" dirty="0">
                <a:solidFill>
                  <a:srgbClr val="002060"/>
                </a:solidFill>
                <a:latin typeface="Comic Sans MS" pitchFamily="66" charset="0"/>
              </a:rPr>
              <a:t>En 1932 James </a:t>
            </a:r>
            <a:r>
              <a:rPr lang="es-ES" sz="2800" b="1" dirty="0">
                <a:solidFill>
                  <a:srgbClr val="002060"/>
                </a:solidFill>
                <a:latin typeface="Comic Sans MS" pitchFamily="66" charset="0"/>
              </a:rPr>
              <a:t>Chadwick</a:t>
            </a:r>
            <a:r>
              <a:rPr lang="es-ES" sz="2800" dirty="0">
                <a:solidFill>
                  <a:srgbClr val="002060"/>
                </a:solidFill>
                <a:latin typeface="Comic Sans MS" pitchFamily="66" charset="0"/>
              </a:rPr>
              <a:t>, notable físico inglés, detectó esta partícula subatómica en estudios de reacciones </a:t>
            </a:r>
            <a:r>
              <a:rPr lang="es-ES" sz="2800" dirty="0" smtClean="0">
                <a:solidFill>
                  <a:srgbClr val="002060"/>
                </a:solidFill>
                <a:latin typeface="Comic Sans MS" pitchFamily="66" charset="0"/>
              </a:rPr>
              <a:t>nucleares.</a:t>
            </a:r>
            <a:endParaRPr lang="es-CL" sz="2800" dirty="0">
              <a:solidFill>
                <a:srgbClr val="002060"/>
              </a:solidFill>
              <a:latin typeface="Comic Sans MS" pitchFamily="66" charset="0"/>
            </a:endParaRPr>
          </a:p>
        </p:txBody>
      </p:sp>
      <p:pic>
        <p:nvPicPr>
          <p:cNvPr id="4" name="3 Imagen"/>
          <p:cNvPicPr/>
          <p:nvPr/>
        </p:nvPicPr>
        <p:blipFill>
          <a:blip r:embed="rId2"/>
          <a:srcRect/>
          <a:stretch>
            <a:fillRect/>
          </a:stretch>
        </p:blipFill>
        <p:spPr bwMode="auto">
          <a:xfrm>
            <a:off x="1428728" y="3714752"/>
            <a:ext cx="6357982" cy="1785950"/>
          </a:xfrm>
          <a:prstGeom prst="rect">
            <a:avLst/>
          </a:prstGeom>
          <a:noFill/>
          <a:ln w="9525">
            <a:noFill/>
            <a:miter lim="800000"/>
            <a:headEnd/>
            <a:tailEnd/>
          </a:ln>
        </p:spPr>
      </p:pic>
    </p:spTree>
    <p:extLst>
      <p:ext uri="{BB962C8B-B14F-4D97-AF65-F5344CB8AC3E}">
        <p14:creationId xmlns="" xmlns:p14="http://schemas.microsoft.com/office/powerpoint/2010/main" val="38629938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solidFill>
                  <a:srgbClr val="FF0000"/>
                </a:solidFill>
                <a:latin typeface="Comic Sans MS" pitchFamily="66" charset="0"/>
              </a:rPr>
              <a:t>EMISIONES ATÓMICAS</a:t>
            </a:r>
            <a:r>
              <a:rPr lang="es-CL" dirty="0">
                <a:solidFill>
                  <a:srgbClr val="FF0000"/>
                </a:solidFill>
                <a:latin typeface="Comic Sans MS" pitchFamily="66" charset="0"/>
              </a:rPr>
              <a:t/>
            </a:r>
            <a:br>
              <a:rPr lang="es-CL" dirty="0">
                <a:solidFill>
                  <a:srgbClr val="FF0000"/>
                </a:solidFill>
                <a:latin typeface="Comic Sans MS" pitchFamily="66" charset="0"/>
              </a:rPr>
            </a:br>
            <a:endParaRPr lang="es-CL" dirty="0">
              <a:solidFill>
                <a:srgbClr val="FF0000"/>
              </a:solidFill>
              <a:latin typeface="Comic Sans MS" pitchFamily="66" charset="0"/>
            </a:endParaRPr>
          </a:p>
        </p:txBody>
      </p:sp>
      <p:sp>
        <p:nvSpPr>
          <p:cNvPr id="3" name="2 Marcador de contenido"/>
          <p:cNvSpPr>
            <a:spLocks noGrp="1"/>
          </p:cNvSpPr>
          <p:nvPr>
            <p:ph idx="1"/>
          </p:nvPr>
        </p:nvSpPr>
        <p:spPr/>
        <p:txBody>
          <a:bodyPr>
            <a:normAutofit lnSpcReduction="10000"/>
          </a:bodyPr>
          <a:lstStyle/>
          <a:p>
            <a:pPr algn="just"/>
            <a:r>
              <a:rPr lang="es-ES" sz="2800" dirty="0">
                <a:solidFill>
                  <a:srgbClr val="0070C0"/>
                </a:solidFill>
                <a:latin typeface="Comic Sans MS" pitchFamily="66" charset="0"/>
              </a:rPr>
              <a:t>En 1895 el físico alemán </a:t>
            </a:r>
            <a:r>
              <a:rPr lang="es-ES" sz="2800" dirty="0">
                <a:latin typeface="Comic Sans MS" pitchFamily="66" charset="0"/>
              </a:rPr>
              <a:t>Wilhelm </a:t>
            </a:r>
            <a:r>
              <a:rPr lang="es-ES" sz="2800" dirty="0" err="1">
                <a:latin typeface="Comic Sans MS" pitchFamily="66" charset="0"/>
              </a:rPr>
              <a:t>Röentgen</a:t>
            </a:r>
            <a:r>
              <a:rPr lang="es-ES" sz="2800" dirty="0">
                <a:solidFill>
                  <a:srgbClr val="0070C0"/>
                </a:solidFill>
                <a:latin typeface="Comic Sans MS" pitchFamily="66" charset="0"/>
              </a:rPr>
              <a:t> </a:t>
            </a:r>
            <a:r>
              <a:rPr lang="es-ES" sz="2800" dirty="0">
                <a:latin typeface="Comic Sans MS" pitchFamily="66" charset="0"/>
              </a:rPr>
              <a:t>descubre los rayos X </a:t>
            </a:r>
            <a:r>
              <a:rPr lang="es-ES" sz="2800" dirty="0">
                <a:solidFill>
                  <a:srgbClr val="0070C0"/>
                </a:solidFill>
                <a:latin typeface="Comic Sans MS" pitchFamily="66" charset="0"/>
              </a:rPr>
              <a:t>y al año siguiente </a:t>
            </a:r>
            <a:r>
              <a:rPr lang="es-ES" sz="2800" dirty="0">
                <a:solidFill>
                  <a:schemeClr val="accent4">
                    <a:lumMod val="50000"/>
                  </a:schemeClr>
                </a:solidFill>
                <a:latin typeface="Comic Sans MS" pitchFamily="66" charset="0"/>
              </a:rPr>
              <a:t>Henri Becquerel </a:t>
            </a:r>
            <a:r>
              <a:rPr lang="es-ES" sz="2800" dirty="0">
                <a:solidFill>
                  <a:srgbClr val="0070C0"/>
                </a:solidFill>
                <a:latin typeface="Comic Sans MS" pitchFamily="66" charset="0"/>
              </a:rPr>
              <a:t>físico francés, </a:t>
            </a:r>
            <a:r>
              <a:rPr lang="es-ES" sz="2800" dirty="0">
                <a:solidFill>
                  <a:schemeClr val="accent4">
                    <a:lumMod val="50000"/>
                  </a:schemeClr>
                </a:solidFill>
                <a:latin typeface="Comic Sans MS" pitchFamily="66" charset="0"/>
              </a:rPr>
              <a:t>descubre la radiactividad natural</a:t>
            </a:r>
            <a:r>
              <a:rPr lang="es-ES" sz="2800" dirty="0">
                <a:solidFill>
                  <a:srgbClr val="0070C0"/>
                </a:solidFill>
                <a:latin typeface="Comic Sans MS" pitchFamily="66" charset="0"/>
              </a:rPr>
              <a:t>. Meses después, el inglés John Joseph </a:t>
            </a:r>
            <a:r>
              <a:rPr lang="es-ES" sz="2800" dirty="0" err="1">
                <a:solidFill>
                  <a:srgbClr val="0070C0"/>
                </a:solidFill>
                <a:latin typeface="Comic Sans MS" pitchFamily="66" charset="0"/>
              </a:rPr>
              <a:t>Thomsom</a:t>
            </a:r>
            <a:r>
              <a:rPr lang="es-ES" sz="2800" dirty="0">
                <a:solidFill>
                  <a:srgbClr val="0070C0"/>
                </a:solidFill>
                <a:latin typeface="Comic Sans MS" pitchFamily="66" charset="0"/>
              </a:rPr>
              <a:t> descubre los </a:t>
            </a:r>
            <a:r>
              <a:rPr lang="es-ES" sz="2800" dirty="0" smtClean="0">
                <a:solidFill>
                  <a:srgbClr val="0070C0"/>
                </a:solidFill>
                <a:latin typeface="Comic Sans MS" pitchFamily="66" charset="0"/>
              </a:rPr>
              <a:t>electrones.</a:t>
            </a:r>
          </a:p>
          <a:p>
            <a:pPr marL="0" indent="0" algn="just">
              <a:buNone/>
            </a:pPr>
            <a:r>
              <a:rPr lang="es-ES" sz="2800" dirty="0">
                <a:solidFill>
                  <a:srgbClr val="0070C0"/>
                </a:solidFill>
                <a:latin typeface="Comic Sans MS" pitchFamily="66" charset="0"/>
              </a:rPr>
              <a:t> </a:t>
            </a:r>
            <a:endParaRPr lang="es-CL" sz="2800" dirty="0">
              <a:solidFill>
                <a:srgbClr val="0070C0"/>
              </a:solidFill>
              <a:latin typeface="Comic Sans MS" pitchFamily="66" charset="0"/>
            </a:endParaRPr>
          </a:p>
          <a:p>
            <a:pPr algn="just"/>
            <a:r>
              <a:rPr lang="es-ES" sz="2800" dirty="0">
                <a:solidFill>
                  <a:srgbClr val="0070C0"/>
                </a:solidFill>
                <a:latin typeface="Comic Sans MS" pitchFamily="66" charset="0"/>
              </a:rPr>
              <a:t>Con semejantes evidencias, era imposible seguir creyendo que el átomo era la partícula más pequeña de la naturaleza</a:t>
            </a:r>
            <a:endParaRPr lang="es-CL" sz="2800" dirty="0">
              <a:solidFill>
                <a:srgbClr val="0070C0"/>
              </a:solidFill>
              <a:latin typeface="Comic Sans MS" pitchFamily="66" charset="0"/>
            </a:endParaRPr>
          </a:p>
        </p:txBody>
      </p:sp>
    </p:spTree>
    <p:extLst>
      <p:ext uri="{BB962C8B-B14F-4D97-AF65-F5344CB8AC3E}">
        <p14:creationId xmlns="" xmlns:p14="http://schemas.microsoft.com/office/powerpoint/2010/main" val="16000820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latin typeface="Comic Sans MS" pitchFamily="66" charset="0"/>
              </a:rPr>
              <a:t/>
            </a:r>
            <a:br>
              <a:rPr lang="es-ES" b="1" dirty="0" smtClean="0">
                <a:latin typeface="Comic Sans MS" pitchFamily="66" charset="0"/>
              </a:rPr>
            </a:br>
            <a:r>
              <a:rPr lang="es-ES" b="1" dirty="0" smtClean="0">
                <a:solidFill>
                  <a:srgbClr val="FF0000"/>
                </a:solidFill>
                <a:latin typeface="Comic Sans MS" pitchFamily="66" charset="0"/>
              </a:rPr>
              <a:t>TÉRMINOS </a:t>
            </a:r>
            <a:r>
              <a:rPr lang="es-ES" b="1" dirty="0">
                <a:solidFill>
                  <a:srgbClr val="FF0000"/>
                </a:solidFill>
                <a:latin typeface="Comic Sans MS" pitchFamily="66" charset="0"/>
              </a:rPr>
              <a:t>EN TEORÍA ATÓMICA</a:t>
            </a:r>
            <a:r>
              <a:rPr lang="es-CL" dirty="0"/>
              <a:t/>
            </a:r>
            <a:br>
              <a:rPr lang="es-CL" dirty="0"/>
            </a:br>
            <a:endParaRPr lang="es-CL" dirty="0"/>
          </a:p>
        </p:txBody>
      </p:sp>
      <p:sp>
        <p:nvSpPr>
          <p:cNvPr id="3" name="2 Marcador de contenido"/>
          <p:cNvSpPr>
            <a:spLocks noGrp="1"/>
          </p:cNvSpPr>
          <p:nvPr>
            <p:ph idx="1"/>
          </p:nvPr>
        </p:nvSpPr>
        <p:spPr>
          <a:xfrm>
            <a:off x="179512" y="1600200"/>
            <a:ext cx="8712968" cy="4525963"/>
          </a:xfrm>
        </p:spPr>
        <p:txBody>
          <a:bodyPr>
            <a:normAutofit fontScale="77500" lnSpcReduction="20000"/>
          </a:bodyPr>
          <a:lstStyle/>
          <a:p>
            <a:pPr algn="just"/>
            <a:r>
              <a:rPr lang="es-ES_tradnl" b="1" u="sng" dirty="0">
                <a:solidFill>
                  <a:srgbClr val="00B050"/>
                </a:solidFill>
                <a:latin typeface="Comic Sans MS" pitchFamily="66" charset="0"/>
              </a:rPr>
              <a:t>IÓN</a:t>
            </a:r>
            <a:r>
              <a:rPr lang="es-ES_tradnl" dirty="0">
                <a:solidFill>
                  <a:srgbClr val="00B050"/>
                </a:solidFill>
                <a:latin typeface="Comic Sans MS" pitchFamily="66" charset="0"/>
              </a:rPr>
              <a:t>: </a:t>
            </a:r>
            <a:r>
              <a:rPr lang="es-ES_tradnl" dirty="0">
                <a:solidFill>
                  <a:schemeClr val="accent4">
                    <a:lumMod val="50000"/>
                  </a:schemeClr>
                </a:solidFill>
                <a:latin typeface="Comic Sans MS" pitchFamily="66" charset="0"/>
              </a:rPr>
              <a:t>átomo o conjunto de átomos  con carga eléctrica positiva o negativa.  Existen  dos tipos de iones: </a:t>
            </a:r>
            <a:endParaRPr lang="es-CL" dirty="0">
              <a:solidFill>
                <a:schemeClr val="accent4">
                  <a:lumMod val="50000"/>
                </a:schemeClr>
              </a:solidFill>
              <a:latin typeface="Comic Sans MS" pitchFamily="66" charset="0"/>
            </a:endParaRPr>
          </a:p>
          <a:p>
            <a:pPr marL="0" indent="0" algn="just">
              <a:buNone/>
            </a:pPr>
            <a:r>
              <a:rPr lang="es-ES" dirty="0">
                <a:solidFill>
                  <a:srgbClr val="0070C0"/>
                </a:solidFill>
                <a:latin typeface="Comic Sans MS" pitchFamily="66" charset="0"/>
              </a:rPr>
              <a:t> </a:t>
            </a:r>
            <a:endParaRPr lang="es-CL" dirty="0">
              <a:solidFill>
                <a:srgbClr val="0070C0"/>
              </a:solidFill>
              <a:latin typeface="Comic Sans MS" pitchFamily="66" charset="0"/>
            </a:endParaRPr>
          </a:p>
          <a:p>
            <a:pPr algn="just"/>
            <a:r>
              <a:rPr lang="es-ES_tradnl" b="1" u="sng" dirty="0">
                <a:solidFill>
                  <a:srgbClr val="00B050"/>
                </a:solidFill>
                <a:latin typeface="Comic Sans MS" pitchFamily="66" charset="0"/>
              </a:rPr>
              <a:t>CATIÓN</a:t>
            </a:r>
            <a:r>
              <a:rPr lang="es-ES_tradnl" b="1" dirty="0">
                <a:solidFill>
                  <a:srgbClr val="00B050"/>
                </a:solidFill>
                <a:latin typeface="Comic Sans MS" pitchFamily="66" charset="0"/>
              </a:rPr>
              <a:t> </a:t>
            </a:r>
            <a:r>
              <a:rPr lang="es-ES_tradnl" b="1" dirty="0">
                <a:solidFill>
                  <a:srgbClr val="0070C0"/>
                </a:solidFill>
                <a:latin typeface="Comic Sans MS" pitchFamily="66" charset="0"/>
              </a:rPr>
              <a:t> </a:t>
            </a:r>
            <a:r>
              <a:rPr lang="es-ES_tradnl" dirty="0">
                <a:solidFill>
                  <a:srgbClr val="0070C0"/>
                </a:solidFill>
                <a:latin typeface="Comic Sans MS" pitchFamily="66" charset="0"/>
              </a:rPr>
              <a:t>: </a:t>
            </a:r>
            <a:r>
              <a:rPr lang="es-ES_tradnl" dirty="0">
                <a:latin typeface="Comic Sans MS" pitchFamily="66" charset="0"/>
              </a:rPr>
              <a:t>es un ión o átomo con carga positiva. (</a:t>
            </a:r>
            <a:r>
              <a:rPr lang="es-ES_tradnl" dirty="0" err="1">
                <a:latin typeface="Comic Sans MS" pitchFamily="66" charset="0"/>
              </a:rPr>
              <a:t>Ej</a:t>
            </a:r>
            <a:r>
              <a:rPr lang="es-ES_tradnl" dirty="0">
                <a:latin typeface="Comic Sans MS" pitchFamily="66" charset="0"/>
              </a:rPr>
              <a:t>:  </a:t>
            </a:r>
            <a:r>
              <a:rPr lang="es-ES_tradnl" dirty="0" err="1">
                <a:latin typeface="Comic Sans MS" pitchFamily="66" charset="0"/>
              </a:rPr>
              <a:t>Na</a:t>
            </a:r>
            <a:r>
              <a:rPr lang="es-ES_tradnl" baseline="30000" dirty="0">
                <a:latin typeface="Comic Sans MS" pitchFamily="66" charset="0"/>
              </a:rPr>
              <a:t>+ </a:t>
            </a:r>
            <a:r>
              <a:rPr lang="es-ES_tradnl" dirty="0">
                <a:latin typeface="Comic Sans MS" pitchFamily="66" charset="0"/>
              </a:rPr>
              <a:t>, NH</a:t>
            </a:r>
            <a:r>
              <a:rPr lang="es-ES_tradnl" baseline="-25000" dirty="0">
                <a:latin typeface="Comic Sans MS" pitchFamily="66" charset="0"/>
              </a:rPr>
              <a:t>4</a:t>
            </a:r>
            <a:r>
              <a:rPr lang="es-ES_tradnl" baseline="30000" dirty="0">
                <a:latin typeface="Comic Sans MS" pitchFamily="66" charset="0"/>
              </a:rPr>
              <a:t>+</a:t>
            </a:r>
            <a:r>
              <a:rPr lang="es-ES_tradnl" dirty="0">
                <a:latin typeface="Comic Sans MS" pitchFamily="66" charset="0"/>
              </a:rPr>
              <a:t>)</a:t>
            </a:r>
            <a:r>
              <a:rPr lang="es-ES" dirty="0">
                <a:latin typeface="Comic Sans MS" pitchFamily="66" charset="0"/>
              </a:rPr>
              <a:t>.</a:t>
            </a:r>
            <a:r>
              <a:rPr lang="es-ES" b="1" dirty="0">
                <a:latin typeface="Comic Sans MS" pitchFamily="66" charset="0"/>
              </a:rPr>
              <a:t> </a:t>
            </a:r>
            <a:r>
              <a:rPr lang="es-ES_tradnl" dirty="0">
                <a:latin typeface="Comic Sans MS" pitchFamily="66" charset="0"/>
              </a:rPr>
              <a:t>Se obtiene cuando un átomo pierde electrones, por lo tanto, el número de electrones es menor en comparación al número de protones.</a:t>
            </a:r>
            <a:endParaRPr lang="es-CL" dirty="0">
              <a:latin typeface="Comic Sans MS" pitchFamily="66" charset="0"/>
            </a:endParaRPr>
          </a:p>
          <a:p>
            <a:pPr marL="0" indent="0" algn="just">
              <a:buNone/>
            </a:pPr>
            <a:r>
              <a:rPr lang="es-ES_tradnl" dirty="0">
                <a:solidFill>
                  <a:srgbClr val="0070C0"/>
                </a:solidFill>
                <a:latin typeface="Comic Sans MS" pitchFamily="66" charset="0"/>
              </a:rPr>
              <a:t> </a:t>
            </a:r>
            <a:endParaRPr lang="es-CL" dirty="0">
              <a:solidFill>
                <a:srgbClr val="0070C0"/>
              </a:solidFill>
              <a:latin typeface="Comic Sans MS" pitchFamily="66" charset="0"/>
            </a:endParaRPr>
          </a:p>
          <a:p>
            <a:pPr algn="just"/>
            <a:r>
              <a:rPr lang="es-ES_tradnl" b="1" u="sng" dirty="0">
                <a:solidFill>
                  <a:srgbClr val="00B050"/>
                </a:solidFill>
                <a:latin typeface="Comic Sans MS" pitchFamily="66" charset="0"/>
              </a:rPr>
              <a:t>ANIÓN</a:t>
            </a:r>
            <a:r>
              <a:rPr lang="es-ES_tradnl" b="1" dirty="0">
                <a:solidFill>
                  <a:srgbClr val="00B050"/>
                </a:solidFill>
                <a:latin typeface="Comic Sans MS" pitchFamily="66" charset="0"/>
              </a:rPr>
              <a:t> </a:t>
            </a:r>
            <a:r>
              <a:rPr lang="es-ES_tradnl" b="1" dirty="0">
                <a:solidFill>
                  <a:srgbClr val="0070C0"/>
                </a:solidFill>
                <a:latin typeface="Comic Sans MS" pitchFamily="66" charset="0"/>
              </a:rPr>
              <a:t>: </a:t>
            </a:r>
            <a:r>
              <a:rPr lang="es-ES_tradnl" dirty="0">
                <a:solidFill>
                  <a:srgbClr val="002060"/>
                </a:solidFill>
                <a:latin typeface="Comic Sans MS" pitchFamily="66" charset="0"/>
              </a:rPr>
              <a:t>es un ión o átomo con carga negativa  (</a:t>
            </a:r>
            <a:r>
              <a:rPr lang="es-ES_tradnl" dirty="0" err="1">
                <a:solidFill>
                  <a:srgbClr val="002060"/>
                </a:solidFill>
                <a:latin typeface="Comic Sans MS" pitchFamily="66" charset="0"/>
              </a:rPr>
              <a:t>Ej</a:t>
            </a:r>
            <a:r>
              <a:rPr lang="es-ES_tradnl" dirty="0">
                <a:solidFill>
                  <a:srgbClr val="002060"/>
                </a:solidFill>
                <a:latin typeface="Comic Sans MS" pitchFamily="66" charset="0"/>
              </a:rPr>
              <a:t>  Cl</a:t>
            </a:r>
            <a:r>
              <a:rPr lang="es-ES_tradnl" baseline="30000" dirty="0">
                <a:solidFill>
                  <a:srgbClr val="002060"/>
                </a:solidFill>
                <a:latin typeface="Comic Sans MS" pitchFamily="66" charset="0"/>
              </a:rPr>
              <a:t>- </a:t>
            </a:r>
            <a:r>
              <a:rPr lang="es-ES_tradnl" dirty="0">
                <a:solidFill>
                  <a:srgbClr val="002060"/>
                </a:solidFill>
                <a:latin typeface="Comic Sans MS" pitchFamily="66" charset="0"/>
              </a:rPr>
              <a:t>, SO</a:t>
            </a:r>
            <a:r>
              <a:rPr lang="es-ES_tradnl" baseline="-25000" dirty="0">
                <a:solidFill>
                  <a:srgbClr val="002060"/>
                </a:solidFill>
                <a:latin typeface="Comic Sans MS" pitchFamily="66" charset="0"/>
              </a:rPr>
              <a:t>4</a:t>
            </a:r>
            <a:r>
              <a:rPr lang="es-ES_tradnl" baseline="30000" dirty="0">
                <a:solidFill>
                  <a:srgbClr val="002060"/>
                </a:solidFill>
                <a:latin typeface="Comic Sans MS" pitchFamily="66" charset="0"/>
              </a:rPr>
              <a:t>2-</a:t>
            </a:r>
            <a:r>
              <a:rPr lang="es-ES_tradnl" dirty="0">
                <a:solidFill>
                  <a:srgbClr val="002060"/>
                </a:solidFill>
                <a:latin typeface="Comic Sans MS" pitchFamily="66" charset="0"/>
              </a:rPr>
              <a:t>). Se obtienen cuando el átomo gana electrones, por lo tanto, el número de electrones  es mayor con respecto al número de protones</a:t>
            </a:r>
            <a:r>
              <a:rPr lang="es-ES_tradnl" dirty="0">
                <a:solidFill>
                  <a:srgbClr val="0070C0"/>
                </a:solidFill>
                <a:latin typeface="Comic Sans MS" pitchFamily="66" charset="0"/>
              </a:rPr>
              <a:t>.</a:t>
            </a:r>
            <a:endParaRPr lang="es-CL" dirty="0">
              <a:solidFill>
                <a:srgbClr val="0070C0"/>
              </a:solidFill>
              <a:latin typeface="Comic Sans MS" pitchFamily="66" charset="0"/>
            </a:endParaRPr>
          </a:p>
          <a:p>
            <a:endParaRPr lang="es-CL" dirty="0"/>
          </a:p>
        </p:txBody>
      </p:sp>
    </p:spTree>
    <p:extLst>
      <p:ext uri="{BB962C8B-B14F-4D97-AF65-F5344CB8AC3E}">
        <p14:creationId xmlns="" xmlns:p14="http://schemas.microsoft.com/office/powerpoint/2010/main" val="2935194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a:solidFill>
                  <a:srgbClr val="FF0000"/>
                </a:solidFill>
                <a:latin typeface="Comic Sans MS" pitchFamily="66" charset="0"/>
              </a:rPr>
              <a:t>CONCEPTOS NUCLEARES</a:t>
            </a:r>
            <a:r>
              <a:rPr lang="es-CL" dirty="0">
                <a:solidFill>
                  <a:srgbClr val="FF0000"/>
                </a:solidFill>
                <a:latin typeface="Comic Sans MS" pitchFamily="66" charset="0"/>
              </a:rPr>
              <a:t/>
            </a:r>
            <a:br>
              <a:rPr lang="es-CL" dirty="0">
                <a:solidFill>
                  <a:srgbClr val="FF0000"/>
                </a:solidFill>
                <a:latin typeface="Comic Sans MS" pitchFamily="66" charset="0"/>
              </a:rPr>
            </a:br>
            <a:endParaRPr lang="es-CL" dirty="0">
              <a:solidFill>
                <a:srgbClr val="FF0000"/>
              </a:solidFill>
              <a:latin typeface="Comic Sans MS" pitchFamily="66" charset="0"/>
            </a:endParaRPr>
          </a:p>
        </p:txBody>
      </p:sp>
      <p:sp>
        <p:nvSpPr>
          <p:cNvPr id="3" name="2 Marcador de contenido"/>
          <p:cNvSpPr>
            <a:spLocks noGrp="1"/>
          </p:cNvSpPr>
          <p:nvPr>
            <p:ph idx="1"/>
          </p:nvPr>
        </p:nvSpPr>
        <p:spPr/>
        <p:txBody>
          <a:bodyPr>
            <a:normAutofit fontScale="77500" lnSpcReduction="20000"/>
          </a:bodyPr>
          <a:lstStyle/>
          <a:p>
            <a:r>
              <a:rPr lang="es-ES_tradnl" b="1" dirty="0">
                <a:solidFill>
                  <a:srgbClr val="00B050"/>
                </a:solidFill>
                <a:latin typeface="Comic Sans MS" pitchFamily="66" charset="0"/>
              </a:rPr>
              <a:t>Número atómico (Z):</a:t>
            </a:r>
            <a:r>
              <a:rPr lang="es-ES_tradnl" dirty="0">
                <a:solidFill>
                  <a:srgbClr val="00B050"/>
                </a:solidFill>
                <a:latin typeface="Comic Sans MS" pitchFamily="66" charset="0"/>
              </a:rPr>
              <a:t> </a:t>
            </a:r>
            <a:r>
              <a:rPr lang="es-ES_tradnl" dirty="0">
                <a:solidFill>
                  <a:srgbClr val="002060"/>
                </a:solidFill>
                <a:latin typeface="Comic Sans MS" pitchFamily="66" charset="0"/>
              </a:rPr>
              <a:t>Es el número de protones que posee un átomo y es lo que identifica a los átomos de un elemento. En un átomo </a:t>
            </a:r>
            <a:r>
              <a:rPr lang="es-ES_tradnl" i="1" dirty="0">
                <a:solidFill>
                  <a:srgbClr val="002060"/>
                </a:solidFill>
                <a:latin typeface="Comic Sans MS" pitchFamily="66" charset="0"/>
              </a:rPr>
              <a:t>neutro</a:t>
            </a:r>
            <a:r>
              <a:rPr lang="es-ES_tradnl" dirty="0">
                <a:solidFill>
                  <a:srgbClr val="002060"/>
                </a:solidFill>
                <a:latin typeface="Comic Sans MS" pitchFamily="66" charset="0"/>
              </a:rPr>
              <a:t>, la cantidad de protones </a:t>
            </a:r>
            <a:r>
              <a:rPr lang="es-ES_tradnl" i="1" dirty="0">
                <a:solidFill>
                  <a:srgbClr val="002060"/>
                </a:solidFill>
                <a:latin typeface="Comic Sans MS" pitchFamily="66" charset="0"/>
              </a:rPr>
              <a:t>es igual</a:t>
            </a:r>
            <a:r>
              <a:rPr lang="es-ES_tradnl" dirty="0">
                <a:solidFill>
                  <a:srgbClr val="002060"/>
                </a:solidFill>
                <a:latin typeface="Comic Sans MS" pitchFamily="66" charset="0"/>
              </a:rPr>
              <a:t> a la cantidad de electrones</a:t>
            </a:r>
            <a:r>
              <a:rPr lang="es-ES_tradnl" dirty="0" smtClean="0">
                <a:solidFill>
                  <a:srgbClr val="002060"/>
                </a:solidFill>
                <a:latin typeface="Comic Sans MS" pitchFamily="66" charset="0"/>
              </a:rPr>
              <a:t>.</a:t>
            </a:r>
          </a:p>
          <a:p>
            <a:pPr marL="0" indent="0">
              <a:buNone/>
            </a:pPr>
            <a:endParaRPr lang="es-CL" dirty="0">
              <a:solidFill>
                <a:srgbClr val="002060"/>
              </a:solidFill>
              <a:latin typeface="Comic Sans MS" pitchFamily="66" charset="0"/>
            </a:endParaRPr>
          </a:p>
          <a:p>
            <a:pPr marL="0" indent="0">
              <a:buNone/>
            </a:pPr>
            <a:r>
              <a:rPr lang="es-ES_tradnl" baseline="-25000" dirty="0" smtClean="0">
                <a:solidFill>
                  <a:srgbClr val="002060"/>
                </a:solidFill>
                <a:latin typeface="Comic Sans MS" pitchFamily="66" charset="0"/>
              </a:rPr>
              <a:t>      </a:t>
            </a:r>
            <a:r>
              <a:rPr lang="es-ES_tradnl" baseline="-25000" dirty="0" smtClean="0">
                <a:solidFill>
                  <a:srgbClr val="C00000"/>
                </a:solidFill>
                <a:latin typeface="Comic Sans MS" pitchFamily="66" charset="0"/>
              </a:rPr>
              <a:t>11</a:t>
            </a:r>
            <a:r>
              <a:rPr lang="es-ES_tradnl" dirty="0" smtClean="0">
                <a:solidFill>
                  <a:srgbClr val="C00000"/>
                </a:solidFill>
                <a:latin typeface="Comic Sans MS" pitchFamily="66" charset="0"/>
              </a:rPr>
              <a:t>Na  </a:t>
            </a:r>
            <a:r>
              <a:rPr lang="es-ES_tradnl" dirty="0">
                <a:solidFill>
                  <a:srgbClr val="C00000"/>
                </a:solidFill>
                <a:latin typeface="Comic Sans MS" pitchFamily="66" charset="0"/>
              </a:rPr>
              <a:t>Tiene 11 protones y 11 electrones</a:t>
            </a:r>
            <a:endParaRPr lang="es-CL" dirty="0">
              <a:solidFill>
                <a:srgbClr val="C00000"/>
              </a:solidFill>
              <a:latin typeface="Comic Sans MS" pitchFamily="66" charset="0"/>
            </a:endParaRPr>
          </a:p>
          <a:p>
            <a:pPr marL="0" indent="0">
              <a:buNone/>
            </a:pPr>
            <a:r>
              <a:rPr lang="es-ES_tradnl" dirty="0">
                <a:solidFill>
                  <a:srgbClr val="002060"/>
                </a:solidFill>
                <a:latin typeface="Comic Sans MS" pitchFamily="66" charset="0"/>
              </a:rPr>
              <a:t> </a:t>
            </a:r>
            <a:endParaRPr lang="es-CL" dirty="0">
              <a:solidFill>
                <a:srgbClr val="002060"/>
              </a:solidFill>
              <a:latin typeface="Comic Sans MS" pitchFamily="66" charset="0"/>
            </a:endParaRPr>
          </a:p>
          <a:p>
            <a:r>
              <a:rPr lang="es-ES_tradnl" b="1" dirty="0">
                <a:solidFill>
                  <a:srgbClr val="00B050"/>
                </a:solidFill>
                <a:latin typeface="Comic Sans MS" pitchFamily="66" charset="0"/>
              </a:rPr>
              <a:t>Número másico (A):</a:t>
            </a:r>
            <a:r>
              <a:rPr lang="es-ES_tradnl" dirty="0">
                <a:solidFill>
                  <a:srgbClr val="00B050"/>
                </a:solidFill>
                <a:latin typeface="Comic Sans MS" pitchFamily="66" charset="0"/>
              </a:rPr>
              <a:t> </a:t>
            </a:r>
            <a:r>
              <a:rPr lang="es-ES_tradnl" dirty="0">
                <a:latin typeface="Comic Sans MS" pitchFamily="66" charset="0"/>
              </a:rPr>
              <a:t>El número másico es </a:t>
            </a:r>
            <a:r>
              <a:rPr lang="es-ES_tradnl" b="1" i="1" dirty="0">
                <a:latin typeface="Comic Sans MS" pitchFamily="66" charset="0"/>
              </a:rPr>
              <a:t>la suma de protones y neutrones</a:t>
            </a:r>
            <a:r>
              <a:rPr lang="es-ES_tradnl" dirty="0">
                <a:latin typeface="Comic Sans MS" pitchFamily="66" charset="0"/>
              </a:rPr>
              <a:t> (nucleones). En él se expresa la composición nuclear que determina la masa atómica.</a:t>
            </a:r>
            <a:endParaRPr lang="es-CL" dirty="0">
              <a:latin typeface="Comic Sans MS" pitchFamily="66" charset="0"/>
            </a:endParaRPr>
          </a:p>
          <a:p>
            <a:pPr marL="0" indent="0">
              <a:buNone/>
            </a:pPr>
            <a:endParaRPr lang="es-CL" dirty="0">
              <a:solidFill>
                <a:srgbClr val="002060"/>
              </a:solidFill>
              <a:latin typeface="Comic Sans MS" pitchFamily="66" charset="0"/>
            </a:endParaRPr>
          </a:p>
          <a:p>
            <a:pPr marL="0" indent="0">
              <a:buNone/>
            </a:pPr>
            <a:r>
              <a:rPr lang="es-ES" baseline="30000" dirty="0" smtClean="0">
                <a:solidFill>
                  <a:srgbClr val="002060"/>
                </a:solidFill>
                <a:latin typeface="Comic Sans MS" pitchFamily="66" charset="0"/>
              </a:rPr>
              <a:t>      </a:t>
            </a:r>
            <a:r>
              <a:rPr lang="es-ES" baseline="30000" dirty="0" smtClean="0">
                <a:solidFill>
                  <a:srgbClr val="C00000"/>
                </a:solidFill>
                <a:latin typeface="Comic Sans MS" pitchFamily="66" charset="0"/>
              </a:rPr>
              <a:t>14</a:t>
            </a:r>
            <a:r>
              <a:rPr lang="es-ES" dirty="0" smtClean="0">
                <a:solidFill>
                  <a:srgbClr val="C00000"/>
                </a:solidFill>
                <a:latin typeface="Comic Sans MS" pitchFamily="66" charset="0"/>
              </a:rPr>
              <a:t>C   </a:t>
            </a:r>
            <a:r>
              <a:rPr lang="es-ES" dirty="0">
                <a:solidFill>
                  <a:srgbClr val="C00000"/>
                </a:solidFill>
                <a:latin typeface="Comic Sans MS" pitchFamily="66" charset="0"/>
              </a:rPr>
              <a:t>La suma de protones y neutrones es 14</a:t>
            </a:r>
            <a:endParaRPr lang="es-CL" dirty="0">
              <a:solidFill>
                <a:srgbClr val="C00000"/>
              </a:solidFill>
              <a:latin typeface="Comic Sans MS" pitchFamily="66" charset="0"/>
            </a:endParaRPr>
          </a:p>
          <a:p>
            <a:endParaRPr lang="es-CL" dirty="0">
              <a:solidFill>
                <a:srgbClr val="002060"/>
              </a:solidFill>
              <a:latin typeface="Comic Sans MS" pitchFamily="66" charset="0"/>
            </a:endParaRPr>
          </a:p>
        </p:txBody>
      </p:sp>
    </p:spTree>
    <p:extLst>
      <p:ext uri="{BB962C8B-B14F-4D97-AF65-F5344CB8AC3E}">
        <p14:creationId xmlns="" xmlns:p14="http://schemas.microsoft.com/office/powerpoint/2010/main" val="3089762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4000" b="1" dirty="0">
                <a:solidFill>
                  <a:srgbClr val="FF0000"/>
                </a:solidFill>
                <a:latin typeface="Comic Sans MS" pitchFamily="66" charset="0"/>
              </a:rPr>
              <a:t>FENÓMENOS NUCLEARES</a:t>
            </a:r>
            <a:r>
              <a:rPr lang="es-CL" sz="4000" dirty="0">
                <a:solidFill>
                  <a:srgbClr val="FF0000"/>
                </a:solidFill>
                <a:latin typeface="Comic Sans MS" pitchFamily="66" charset="0"/>
              </a:rPr>
              <a:t/>
            </a:r>
            <a:br>
              <a:rPr lang="es-CL" sz="4000" dirty="0">
                <a:solidFill>
                  <a:srgbClr val="FF0000"/>
                </a:solidFill>
                <a:latin typeface="Comic Sans MS" pitchFamily="66" charset="0"/>
              </a:rPr>
            </a:br>
            <a:endParaRPr lang="es-CL" sz="4000" dirty="0">
              <a:solidFill>
                <a:srgbClr val="FF0000"/>
              </a:solidFill>
              <a:latin typeface="Comic Sans MS" pitchFamily="66" charset="0"/>
            </a:endParaRPr>
          </a:p>
        </p:txBody>
      </p:sp>
      <p:sp>
        <p:nvSpPr>
          <p:cNvPr id="4" name="3 Marcador de contenido"/>
          <p:cNvSpPr>
            <a:spLocks noGrp="1"/>
          </p:cNvSpPr>
          <p:nvPr>
            <p:ph idx="1"/>
          </p:nvPr>
        </p:nvSpPr>
        <p:spPr>
          <a:xfrm>
            <a:off x="428596" y="1071546"/>
            <a:ext cx="8229600" cy="5786454"/>
          </a:xfrm>
        </p:spPr>
        <p:txBody>
          <a:bodyPr>
            <a:normAutofit fontScale="92500" lnSpcReduction="10000"/>
          </a:bodyPr>
          <a:lstStyle/>
          <a:p>
            <a:r>
              <a:rPr lang="es-ES" b="1" dirty="0" smtClean="0"/>
              <a:t>Isótopos:</a:t>
            </a:r>
            <a:r>
              <a:rPr lang="es-ES" dirty="0" smtClean="0"/>
              <a:t> </a:t>
            </a:r>
            <a:r>
              <a:rPr lang="es-ES_tradnl" dirty="0" smtClean="0">
                <a:solidFill>
                  <a:srgbClr val="00B050"/>
                </a:solidFill>
              </a:rPr>
              <a:t>Átomos que presentan igual número atómico, pero distinto número másico. Se establece en átomos de un mismo elemento.</a:t>
            </a:r>
            <a:endParaRPr lang="es-ES" dirty="0" smtClean="0">
              <a:solidFill>
                <a:srgbClr val="00B050"/>
              </a:solidFill>
            </a:endParaRPr>
          </a:p>
          <a:p>
            <a:pPr>
              <a:buNone/>
            </a:pPr>
            <a:endParaRPr lang="es-ES" dirty="0" smtClean="0"/>
          </a:p>
          <a:p>
            <a:pPr>
              <a:buNone/>
            </a:pPr>
            <a:endParaRPr lang="es-ES" dirty="0" smtClean="0"/>
          </a:p>
          <a:p>
            <a:r>
              <a:rPr lang="es-ES" b="1" dirty="0" err="1" smtClean="0"/>
              <a:t>Isóbaros</a:t>
            </a:r>
            <a:r>
              <a:rPr lang="es-ES" b="1" dirty="0" smtClean="0"/>
              <a:t>: </a:t>
            </a:r>
            <a:r>
              <a:rPr lang="es-ES_tradnl" dirty="0" smtClean="0">
                <a:solidFill>
                  <a:srgbClr val="002060"/>
                </a:solidFill>
              </a:rPr>
              <a:t>Átomos de distinto elementos que presentan igual número másico y distinto número atómico. </a:t>
            </a:r>
            <a:endParaRPr lang="es-ES" dirty="0" smtClean="0">
              <a:solidFill>
                <a:srgbClr val="002060"/>
              </a:solidFill>
            </a:endParaRPr>
          </a:p>
          <a:p>
            <a:pPr>
              <a:buNone/>
            </a:pPr>
            <a:endParaRPr lang="es-ES" dirty="0" smtClean="0"/>
          </a:p>
          <a:p>
            <a:r>
              <a:rPr lang="es-ES" b="1" dirty="0" smtClean="0"/>
              <a:t>Isótonos: </a:t>
            </a:r>
            <a:r>
              <a:rPr lang="es-ES_tradnl" dirty="0" smtClean="0">
                <a:solidFill>
                  <a:srgbClr val="00B050"/>
                </a:solidFill>
              </a:rPr>
              <a:t>Son átomos que presentan distinto número másico, distinto número atómico, pero tienen igual número de neutrones</a:t>
            </a:r>
            <a:endParaRPr lang="es-ES" dirty="0">
              <a:solidFill>
                <a:srgbClr val="00B050"/>
              </a:solidFill>
            </a:endParaRPr>
          </a:p>
        </p:txBody>
      </p:sp>
      <p:pic>
        <p:nvPicPr>
          <p:cNvPr id="2050" name="Picture 2"/>
          <p:cNvPicPr>
            <a:picLocks noChangeAspect="1" noChangeArrowheads="1"/>
          </p:cNvPicPr>
          <p:nvPr/>
        </p:nvPicPr>
        <p:blipFill>
          <a:blip r:embed="rId2"/>
          <a:srcRect/>
          <a:stretch>
            <a:fillRect/>
          </a:stretch>
        </p:blipFill>
        <p:spPr bwMode="auto">
          <a:xfrm>
            <a:off x="3357553" y="2285992"/>
            <a:ext cx="2916761" cy="642942"/>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3428992" y="4143380"/>
            <a:ext cx="2350757" cy="642942"/>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a:srcRect/>
          <a:stretch>
            <a:fillRect/>
          </a:stretch>
        </p:blipFill>
        <p:spPr bwMode="auto">
          <a:xfrm>
            <a:off x="6858016" y="6327739"/>
            <a:ext cx="1714512" cy="530261"/>
          </a:xfrm>
          <a:prstGeom prst="rect">
            <a:avLst/>
          </a:prstGeom>
          <a:noFill/>
          <a:ln w="9525">
            <a:noFill/>
            <a:miter lim="800000"/>
            <a:headEnd/>
            <a:tailEnd/>
          </a:ln>
          <a:effectLst/>
        </p:spPr>
      </p:pic>
    </p:spTree>
    <p:extLst>
      <p:ext uri="{BB962C8B-B14F-4D97-AF65-F5344CB8AC3E}">
        <p14:creationId xmlns="" xmlns:p14="http://schemas.microsoft.com/office/powerpoint/2010/main" val="81893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51"/>
                                        </p:tgtEl>
                                        <p:attrNameLst>
                                          <p:attrName>style.visibility</p:attrName>
                                        </p:attrNameLst>
                                      </p:cBhvr>
                                      <p:to>
                                        <p:strVal val="visible"/>
                                      </p:to>
                                    </p:set>
                                    <p:anim calcmode="lin" valueType="num">
                                      <p:cBhvr additive="base">
                                        <p:cTn id="19" dur="500" fill="hold"/>
                                        <p:tgtEl>
                                          <p:spTgt spid="2051"/>
                                        </p:tgtEl>
                                        <p:attrNameLst>
                                          <p:attrName>ppt_x</p:attrName>
                                        </p:attrNameLst>
                                      </p:cBhvr>
                                      <p:tavLst>
                                        <p:tav tm="0">
                                          <p:val>
                                            <p:strVal val="#ppt_x"/>
                                          </p:val>
                                        </p:tav>
                                        <p:tav tm="100000">
                                          <p:val>
                                            <p:strVal val="#ppt_x"/>
                                          </p:val>
                                        </p:tav>
                                      </p:tavLst>
                                    </p:anim>
                                    <p:anim calcmode="lin" valueType="num">
                                      <p:cBhvr additive="base">
                                        <p:cTn id="20"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52"/>
                                        </p:tgtEl>
                                        <p:attrNameLst>
                                          <p:attrName>style.visibility</p:attrName>
                                        </p:attrNameLst>
                                      </p:cBhvr>
                                      <p:to>
                                        <p:strVal val="visible"/>
                                      </p:to>
                                    </p:set>
                                    <p:anim calcmode="lin" valueType="num">
                                      <p:cBhvr additive="base">
                                        <p:cTn id="31" dur="500" fill="hold"/>
                                        <p:tgtEl>
                                          <p:spTgt spid="2052"/>
                                        </p:tgtEl>
                                        <p:attrNameLst>
                                          <p:attrName>ppt_x</p:attrName>
                                        </p:attrNameLst>
                                      </p:cBhvr>
                                      <p:tavLst>
                                        <p:tav tm="0">
                                          <p:val>
                                            <p:strVal val="#ppt_x"/>
                                          </p:val>
                                        </p:tav>
                                        <p:tav tm="100000">
                                          <p:val>
                                            <p:strVal val="#ppt_x"/>
                                          </p:val>
                                        </p:tav>
                                      </p:tavLst>
                                    </p:anim>
                                    <p:anim calcmode="lin" valueType="num">
                                      <p:cBhvr additive="base">
                                        <p:cTn id="32"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1368152"/>
          </a:xfrm>
        </p:spPr>
        <p:txBody>
          <a:bodyPr>
            <a:normAutofit fontScale="90000"/>
          </a:bodyPr>
          <a:lstStyle/>
          <a:p>
            <a:r>
              <a:rPr lang="es-ES" b="1" dirty="0" smtClean="0">
                <a:latin typeface="Comic Sans MS" pitchFamily="66" charset="0"/>
              </a:rPr>
              <a:t/>
            </a:r>
            <a:br>
              <a:rPr lang="es-ES" b="1" dirty="0" smtClean="0">
                <a:latin typeface="Comic Sans MS" pitchFamily="66" charset="0"/>
              </a:rPr>
            </a:br>
            <a:r>
              <a:rPr lang="es-ES" b="1" i="1" dirty="0" smtClean="0">
                <a:solidFill>
                  <a:srgbClr val="FF0000"/>
                </a:solidFill>
                <a:latin typeface="Comic Sans MS" pitchFamily="66" charset="0"/>
              </a:rPr>
              <a:t>Nacimiento </a:t>
            </a:r>
            <a:r>
              <a:rPr lang="es-ES" b="1" i="1" dirty="0">
                <a:solidFill>
                  <a:srgbClr val="FF0000"/>
                </a:solidFill>
                <a:latin typeface="Comic Sans MS" pitchFamily="66" charset="0"/>
              </a:rPr>
              <a:t>de las ideas atómicas</a:t>
            </a:r>
            <a:r>
              <a:rPr lang="es-CL" dirty="0">
                <a:latin typeface="Comic Sans MS" pitchFamily="66" charset="0"/>
              </a:rPr>
              <a:t/>
            </a:r>
            <a:br>
              <a:rPr lang="es-CL" dirty="0">
                <a:latin typeface="Comic Sans MS" pitchFamily="66" charset="0"/>
              </a:rPr>
            </a:br>
            <a:endParaRPr lang="es-CL" dirty="0">
              <a:latin typeface="Comic Sans MS" pitchFamily="66" charset="0"/>
            </a:endParaRPr>
          </a:p>
        </p:txBody>
      </p:sp>
      <p:sp>
        <p:nvSpPr>
          <p:cNvPr id="3" name="2 Marcador de contenido"/>
          <p:cNvSpPr>
            <a:spLocks noGrp="1"/>
          </p:cNvSpPr>
          <p:nvPr>
            <p:ph idx="1"/>
          </p:nvPr>
        </p:nvSpPr>
        <p:spPr>
          <a:xfrm>
            <a:off x="467544" y="2348880"/>
            <a:ext cx="8229600" cy="3777283"/>
          </a:xfrm>
        </p:spPr>
        <p:txBody>
          <a:bodyPr/>
          <a:lstStyle/>
          <a:p>
            <a:pPr algn="just">
              <a:lnSpc>
                <a:spcPct val="115000"/>
              </a:lnSpc>
              <a:spcAft>
                <a:spcPts val="0"/>
              </a:spcAft>
            </a:pPr>
            <a:r>
              <a:rPr lang="es-ES" b="1" dirty="0">
                <a:solidFill>
                  <a:schemeClr val="tx2">
                    <a:lumMod val="75000"/>
                  </a:schemeClr>
                </a:solidFill>
                <a:latin typeface="Times New Roman"/>
                <a:ea typeface="Calibri"/>
                <a:cs typeface="Times New Roman"/>
              </a:rPr>
              <a:t>El concepto atomista comienza con las ideas de </a:t>
            </a:r>
            <a:r>
              <a:rPr lang="es-ES" b="1" dirty="0" err="1">
                <a:latin typeface="Times New Roman"/>
                <a:ea typeface="Calibri"/>
                <a:cs typeface="Times New Roman"/>
              </a:rPr>
              <a:t>Leucipo</a:t>
            </a:r>
            <a:r>
              <a:rPr lang="es-ES" b="1" dirty="0">
                <a:solidFill>
                  <a:schemeClr val="tx2">
                    <a:lumMod val="75000"/>
                  </a:schemeClr>
                </a:solidFill>
                <a:latin typeface="Times New Roman"/>
                <a:ea typeface="Calibri"/>
                <a:cs typeface="Times New Roman"/>
              </a:rPr>
              <a:t> de Mileto (500 A.C) y </a:t>
            </a:r>
            <a:r>
              <a:rPr lang="es-ES" b="1" dirty="0">
                <a:latin typeface="Times New Roman"/>
                <a:ea typeface="Calibri"/>
                <a:cs typeface="Times New Roman"/>
              </a:rPr>
              <a:t>Demócrito</a:t>
            </a:r>
            <a:r>
              <a:rPr lang="es-ES" b="1" dirty="0">
                <a:solidFill>
                  <a:schemeClr val="tx2">
                    <a:lumMod val="75000"/>
                  </a:schemeClr>
                </a:solidFill>
                <a:latin typeface="Times New Roman"/>
                <a:ea typeface="Calibri"/>
                <a:cs typeface="Times New Roman"/>
              </a:rPr>
              <a:t> de </a:t>
            </a:r>
            <a:r>
              <a:rPr lang="es-ES" b="1" dirty="0" err="1">
                <a:solidFill>
                  <a:schemeClr val="tx2">
                    <a:lumMod val="75000"/>
                  </a:schemeClr>
                </a:solidFill>
                <a:latin typeface="Times New Roman"/>
                <a:ea typeface="Calibri"/>
                <a:cs typeface="Times New Roman"/>
              </a:rPr>
              <a:t>Abdera</a:t>
            </a:r>
            <a:r>
              <a:rPr lang="es-ES" b="1" dirty="0">
                <a:solidFill>
                  <a:schemeClr val="tx2">
                    <a:lumMod val="75000"/>
                  </a:schemeClr>
                </a:solidFill>
                <a:latin typeface="Times New Roman"/>
                <a:ea typeface="Calibri"/>
                <a:cs typeface="Times New Roman"/>
              </a:rPr>
              <a:t> (460 – 360 A.C).</a:t>
            </a:r>
            <a:endParaRPr lang="es-CL" sz="2800" b="1" dirty="0">
              <a:solidFill>
                <a:schemeClr val="tx2">
                  <a:lumMod val="75000"/>
                </a:schemeClr>
              </a:solidFill>
              <a:ea typeface="Calibri"/>
              <a:cs typeface="Times New Roman"/>
            </a:endParaRPr>
          </a:p>
          <a:p>
            <a:endParaRPr lang="es-CL" dirty="0"/>
          </a:p>
        </p:txBody>
      </p:sp>
    </p:spTree>
    <p:extLst>
      <p:ext uri="{BB962C8B-B14F-4D97-AF65-F5344CB8AC3E}">
        <p14:creationId xmlns="" xmlns:p14="http://schemas.microsoft.com/office/powerpoint/2010/main" val="4227214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6672"/>
            <a:ext cx="8229600" cy="940966"/>
          </a:xfrm>
        </p:spPr>
        <p:txBody>
          <a:bodyPr>
            <a:normAutofit fontScale="90000"/>
          </a:bodyPr>
          <a:lstStyle/>
          <a:p>
            <a:r>
              <a:rPr lang="es-ES" b="1" dirty="0" smtClean="0"/>
              <a:t/>
            </a:r>
            <a:br>
              <a:rPr lang="es-ES" b="1" dirty="0" smtClean="0"/>
            </a:br>
            <a:r>
              <a:rPr lang="es-ES" sz="4900" b="1" dirty="0" smtClean="0">
                <a:solidFill>
                  <a:srgbClr val="FF0000"/>
                </a:solidFill>
                <a:latin typeface="Comic Sans MS" pitchFamily="66" charset="0"/>
              </a:rPr>
              <a:t>La </a:t>
            </a:r>
            <a:r>
              <a:rPr lang="es-ES" sz="4900" b="1" dirty="0">
                <a:solidFill>
                  <a:srgbClr val="FF0000"/>
                </a:solidFill>
                <a:latin typeface="Comic Sans MS" pitchFamily="66" charset="0"/>
              </a:rPr>
              <a:t>teoría de Dalton</a:t>
            </a:r>
            <a:r>
              <a:rPr lang="es-CL" dirty="0"/>
              <a:t/>
            </a:r>
            <a:br>
              <a:rPr lang="es-CL" dirty="0"/>
            </a:br>
            <a:endParaRPr lang="es-CL" dirty="0"/>
          </a:p>
        </p:txBody>
      </p:sp>
      <p:sp>
        <p:nvSpPr>
          <p:cNvPr id="3" name="2 Marcador de contenido"/>
          <p:cNvSpPr>
            <a:spLocks noGrp="1"/>
          </p:cNvSpPr>
          <p:nvPr>
            <p:ph idx="1"/>
          </p:nvPr>
        </p:nvSpPr>
        <p:spPr/>
        <p:txBody>
          <a:bodyPr>
            <a:normAutofit fontScale="25000" lnSpcReduction="20000"/>
          </a:bodyPr>
          <a:lstStyle/>
          <a:p>
            <a:pPr algn="just">
              <a:lnSpc>
                <a:spcPct val="115000"/>
              </a:lnSpc>
            </a:pPr>
            <a:r>
              <a:rPr lang="es-ES" sz="9600" dirty="0" smtClean="0">
                <a:solidFill>
                  <a:srgbClr val="0070C0"/>
                </a:solidFill>
                <a:latin typeface="Comic Sans MS" pitchFamily="66" charset="0"/>
                <a:ea typeface="Calibri"/>
                <a:cs typeface="Times New Roman"/>
              </a:rPr>
              <a:t> </a:t>
            </a:r>
            <a:r>
              <a:rPr lang="es-ES" sz="9600" dirty="0">
                <a:solidFill>
                  <a:srgbClr val="0070C0"/>
                </a:solidFill>
                <a:latin typeface="Comic Sans MS" pitchFamily="66" charset="0"/>
                <a:ea typeface="Calibri"/>
                <a:cs typeface="Times New Roman"/>
              </a:rPr>
              <a:t>La materia está compuesta de átomos, que son las partículas más pequeñas que pueden participar en los compuestos. Son indivisibles y no pueden ser creados ni destruidos</a:t>
            </a:r>
            <a:r>
              <a:rPr lang="es-ES" sz="9600" dirty="0" smtClean="0">
                <a:solidFill>
                  <a:srgbClr val="0070C0"/>
                </a:solidFill>
                <a:latin typeface="Comic Sans MS" pitchFamily="66" charset="0"/>
                <a:ea typeface="Calibri"/>
                <a:cs typeface="Times New Roman"/>
              </a:rPr>
              <a:t>.</a:t>
            </a:r>
            <a:r>
              <a:rPr lang="es-ES" sz="2800" i="1" dirty="0" smtClean="0"/>
              <a:t> (</a:t>
            </a:r>
            <a:r>
              <a:rPr lang="es-ES" sz="7200" i="1" dirty="0" smtClean="0"/>
              <a:t>Dalton supuso que los átomos eran indivisibles, esto no es así)</a:t>
            </a:r>
            <a:r>
              <a:rPr lang="es-ES" sz="7200" dirty="0" smtClean="0"/>
              <a:t> </a:t>
            </a:r>
            <a:endParaRPr lang="es-CL" sz="7200" dirty="0">
              <a:solidFill>
                <a:srgbClr val="0070C0"/>
              </a:solidFill>
              <a:latin typeface="Comic Sans MS" pitchFamily="66" charset="0"/>
              <a:ea typeface="Calibri"/>
              <a:cs typeface="Times New Roman"/>
            </a:endParaRPr>
          </a:p>
          <a:p>
            <a:pPr algn="just">
              <a:lnSpc>
                <a:spcPct val="115000"/>
              </a:lnSpc>
              <a:spcAft>
                <a:spcPts val="0"/>
              </a:spcAft>
            </a:pPr>
            <a:r>
              <a:rPr lang="es-ES" sz="9600" dirty="0" smtClean="0">
                <a:solidFill>
                  <a:srgbClr val="002060"/>
                </a:solidFill>
                <a:latin typeface="Comic Sans MS" pitchFamily="66" charset="0"/>
                <a:ea typeface="Calibri"/>
                <a:cs typeface="Times New Roman"/>
              </a:rPr>
              <a:t> </a:t>
            </a:r>
            <a:r>
              <a:rPr lang="es-ES" sz="9600" dirty="0">
                <a:solidFill>
                  <a:srgbClr val="002060"/>
                </a:solidFill>
                <a:latin typeface="Comic Sans MS" pitchFamily="66" charset="0"/>
                <a:ea typeface="Calibri"/>
                <a:cs typeface="Times New Roman"/>
              </a:rPr>
              <a:t>Los átomos de una misma sustancia son idénticos, con las mismas propiedades físicas y químicas, y los de sustancia diferente tienen propiedades distintas</a:t>
            </a:r>
            <a:r>
              <a:rPr lang="es-ES" sz="9600" dirty="0" smtClean="0">
                <a:solidFill>
                  <a:srgbClr val="002060"/>
                </a:solidFill>
                <a:latin typeface="Comic Sans MS" pitchFamily="66" charset="0"/>
                <a:ea typeface="Calibri"/>
                <a:cs typeface="Times New Roman"/>
              </a:rPr>
              <a:t>.</a:t>
            </a:r>
            <a:r>
              <a:rPr lang="es-ES" sz="2800" i="1" dirty="0" smtClean="0"/>
              <a:t> </a:t>
            </a:r>
            <a:r>
              <a:rPr lang="es-ES" sz="6400" i="1" dirty="0" smtClean="0"/>
              <a:t>((Dalton supuso que todos los átomos de un elemento dado tienen la misma masa, esto es incorrecto por los isótopos)</a:t>
            </a:r>
            <a:r>
              <a:rPr lang="es-ES" sz="6400" dirty="0" smtClean="0"/>
              <a:t> </a:t>
            </a:r>
            <a:endParaRPr lang="es-CL" sz="6400" dirty="0">
              <a:solidFill>
                <a:srgbClr val="002060"/>
              </a:solidFill>
              <a:latin typeface="Comic Sans MS" pitchFamily="66" charset="0"/>
              <a:ea typeface="Calibri"/>
              <a:cs typeface="Times New Roman"/>
            </a:endParaRPr>
          </a:p>
          <a:p>
            <a:pPr algn="just">
              <a:lnSpc>
                <a:spcPct val="115000"/>
              </a:lnSpc>
              <a:spcAft>
                <a:spcPts val="0"/>
              </a:spcAft>
            </a:pPr>
            <a:r>
              <a:rPr lang="es-ES" sz="9600" dirty="0" smtClean="0">
                <a:solidFill>
                  <a:srgbClr val="0070C0"/>
                </a:solidFill>
                <a:latin typeface="Comic Sans MS" pitchFamily="66" charset="0"/>
                <a:ea typeface="Calibri"/>
                <a:cs typeface="Times New Roman"/>
              </a:rPr>
              <a:t> </a:t>
            </a:r>
            <a:r>
              <a:rPr lang="es-ES" sz="9600" dirty="0">
                <a:solidFill>
                  <a:srgbClr val="0070C0"/>
                </a:solidFill>
                <a:latin typeface="Comic Sans MS" pitchFamily="66" charset="0"/>
                <a:ea typeface="Calibri"/>
                <a:cs typeface="Times New Roman"/>
              </a:rPr>
              <a:t>Los átomos de los elementos distintos se combinan entre sí en relaciones enteras y sencillas para formar moléculas compuestas.</a:t>
            </a:r>
            <a:endParaRPr lang="es-CL" sz="9600" dirty="0">
              <a:solidFill>
                <a:srgbClr val="0070C0"/>
              </a:solidFill>
              <a:latin typeface="Comic Sans MS" pitchFamily="66" charset="0"/>
              <a:ea typeface="Calibri"/>
              <a:cs typeface="Times New Roman"/>
            </a:endParaRPr>
          </a:p>
          <a:p>
            <a:pPr algn="just">
              <a:lnSpc>
                <a:spcPct val="115000"/>
              </a:lnSpc>
              <a:spcAft>
                <a:spcPts val="0"/>
              </a:spcAft>
            </a:pPr>
            <a:r>
              <a:rPr lang="es-ES" sz="9600" dirty="0" smtClean="0">
                <a:solidFill>
                  <a:srgbClr val="002060"/>
                </a:solidFill>
                <a:latin typeface="Comic Sans MS" pitchFamily="66" charset="0"/>
                <a:ea typeface="Calibri"/>
                <a:cs typeface="Times New Roman"/>
              </a:rPr>
              <a:t> </a:t>
            </a:r>
            <a:r>
              <a:rPr lang="es-ES" sz="9600" dirty="0">
                <a:solidFill>
                  <a:srgbClr val="002060"/>
                </a:solidFill>
                <a:latin typeface="Comic Sans MS" pitchFamily="66" charset="0"/>
                <a:ea typeface="Calibri"/>
                <a:cs typeface="Times New Roman"/>
              </a:rPr>
              <a:t>Los átomos de los elementos pueden combinarse en más de una proporción entera y sencilla para formar más de un compuesto.</a:t>
            </a:r>
            <a:endParaRPr lang="es-CL" sz="9600" dirty="0">
              <a:solidFill>
                <a:srgbClr val="002060"/>
              </a:solidFill>
              <a:latin typeface="Comic Sans MS" pitchFamily="66" charset="0"/>
              <a:ea typeface="Calibri"/>
              <a:cs typeface="Times New Roman"/>
            </a:endParaRPr>
          </a:p>
          <a:p>
            <a:endParaRPr lang="es-CL" dirty="0"/>
          </a:p>
        </p:txBody>
      </p:sp>
    </p:spTree>
    <p:extLst>
      <p:ext uri="{BB962C8B-B14F-4D97-AF65-F5344CB8AC3E}">
        <p14:creationId xmlns="" xmlns:p14="http://schemas.microsoft.com/office/powerpoint/2010/main" val="1075140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b="1" dirty="0">
                <a:solidFill>
                  <a:srgbClr val="FF0000"/>
                </a:solidFill>
                <a:latin typeface="Comic Sans MS" pitchFamily="66" charset="0"/>
              </a:rPr>
              <a:t>RAYOS CATÓDICOS</a:t>
            </a:r>
            <a:r>
              <a:rPr lang="es-CL" sz="3600" dirty="0">
                <a:latin typeface="Comic Sans MS" pitchFamily="66" charset="0"/>
              </a:rPr>
              <a:t/>
            </a:r>
            <a:br>
              <a:rPr lang="es-CL" sz="3600" dirty="0">
                <a:latin typeface="Comic Sans MS" pitchFamily="66" charset="0"/>
              </a:rPr>
            </a:br>
            <a:endParaRPr lang="es-CL" sz="3600" dirty="0">
              <a:latin typeface="Comic Sans MS" pitchFamily="66" charset="0"/>
            </a:endParaRPr>
          </a:p>
        </p:txBody>
      </p:sp>
      <p:sp>
        <p:nvSpPr>
          <p:cNvPr id="3" name="2 Marcador de contenido"/>
          <p:cNvSpPr>
            <a:spLocks noGrp="1"/>
          </p:cNvSpPr>
          <p:nvPr>
            <p:ph idx="1"/>
          </p:nvPr>
        </p:nvSpPr>
        <p:spPr>
          <a:xfrm>
            <a:off x="107504" y="980728"/>
            <a:ext cx="9036496" cy="5145435"/>
          </a:xfrm>
        </p:spPr>
        <p:txBody>
          <a:bodyPr>
            <a:normAutofit/>
          </a:bodyPr>
          <a:lstStyle/>
          <a:p>
            <a:pPr algn="just"/>
            <a:r>
              <a:rPr lang="es-ES" sz="2400" dirty="0">
                <a:latin typeface="Comic Sans MS" pitchFamily="66" charset="0"/>
              </a:rPr>
              <a:t>Hacia 1879, Sir </a:t>
            </a:r>
            <a:r>
              <a:rPr lang="es-ES" sz="2400" b="1" dirty="0">
                <a:solidFill>
                  <a:srgbClr val="002060"/>
                </a:solidFill>
                <a:latin typeface="Comic Sans MS" pitchFamily="66" charset="0"/>
              </a:rPr>
              <a:t>Williams </a:t>
            </a:r>
            <a:r>
              <a:rPr lang="es-ES" sz="2400" b="1" dirty="0" err="1">
                <a:solidFill>
                  <a:srgbClr val="002060"/>
                </a:solidFill>
                <a:latin typeface="Comic Sans MS" pitchFamily="66" charset="0"/>
              </a:rPr>
              <a:t>Crookes</a:t>
            </a:r>
            <a:r>
              <a:rPr lang="es-ES" sz="2400" dirty="0">
                <a:solidFill>
                  <a:srgbClr val="002060"/>
                </a:solidFill>
                <a:latin typeface="Comic Sans MS" pitchFamily="66" charset="0"/>
              </a:rPr>
              <a:t> </a:t>
            </a:r>
            <a:r>
              <a:rPr lang="es-ES" sz="2400" dirty="0">
                <a:latin typeface="Comic Sans MS" pitchFamily="66" charset="0"/>
              </a:rPr>
              <a:t>observó que en los tubos en que se había generado vacío se generaban descargas eléctricas al aplicarse altos voltajes sobre discos metálicos (electrodos). La intensidad de la luminosidad y su color dependían de la descarga eléctrica y la naturaleza del gas dentro del tubo.</a:t>
            </a:r>
            <a:endParaRPr lang="es-CL" sz="2400" dirty="0">
              <a:latin typeface="Comic Sans MS" pitchFamily="66" charset="0"/>
            </a:endParaRPr>
          </a:p>
          <a:p>
            <a:endParaRPr lang="es-CL" sz="2400" dirty="0">
              <a:latin typeface="Comic Sans MS" pitchFamily="66" charset="0"/>
            </a:endParaRPr>
          </a:p>
        </p:txBody>
      </p:sp>
      <p:pic>
        <p:nvPicPr>
          <p:cNvPr id="4" name="3 Imagen"/>
          <p:cNvPicPr/>
          <p:nvPr/>
        </p:nvPicPr>
        <p:blipFill>
          <a:blip r:embed="rId2"/>
          <a:srcRect/>
          <a:stretch>
            <a:fillRect/>
          </a:stretch>
        </p:blipFill>
        <p:spPr bwMode="auto">
          <a:xfrm>
            <a:off x="1979712" y="3429000"/>
            <a:ext cx="4968552" cy="2569840"/>
          </a:xfrm>
          <a:prstGeom prst="rect">
            <a:avLst/>
          </a:prstGeom>
          <a:noFill/>
          <a:ln w="9525">
            <a:noFill/>
            <a:miter lim="800000"/>
            <a:headEnd/>
            <a:tailEnd/>
          </a:ln>
        </p:spPr>
      </p:pic>
    </p:spTree>
    <p:extLst>
      <p:ext uri="{BB962C8B-B14F-4D97-AF65-F5344CB8AC3E}">
        <p14:creationId xmlns="" xmlns:p14="http://schemas.microsoft.com/office/powerpoint/2010/main" val="1153902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88640"/>
            <a:ext cx="8435280" cy="6408712"/>
          </a:xfrm>
        </p:spPr>
        <p:txBody>
          <a:bodyPr>
            <a:normAutofit fontScale="70000" lnSpcReduction="20000"/>
          </a:bodyPr>
          <a:lstStyle/>
          <a:p>
            <a:pPr algn="just"/>
            <a:r>
              <a:rPr lang="es-ES" sz="3100" b="1" dirty="0">
                <a:latin typeface="Comic Sans MS" pitchFamily="66" charset="0"/>
              </a:rPr>
              <a:t>Al estudiar estos fenómenos </a:t>
            </a:r>
            <a:r>
              <a:rPr lang="es-ES" sz="3100" b="1" dirty="0" err="1">
                <a:solidFill>
                  <a:srgbClr val="00B050"/>
                </a:solidFill>
                <a:latin typeface="Comic Sans MS" pitchFamily="66" charset="0"/>
              </a:rPr>
              <a:t>Crookes</a:t>
            </a:r>
            <a:r>
              <a:rPr lang="es-ES" sz="3100" b="1" dirty="0">
                <a:latin typeface="Comic Sans MS" pitchFamily="66" charset="0"/>
              </a:rPr>
              <a:t> determinó que</a:t>
            </a:r>
            <a:r>
              <a:rPr lang="es-ES" sz="3100" b="1" dirty="0" smtClean="0">
                <a:latin typeface="Comic Sans MS" pitchFamily="66" charset="0"/>
              </a:rPr>
              <a:t>:</a:t>
            </a:r>
          </a:p>
          <a:p>
            <a:pPr algn="just"/>
            <a:endParaRPr lang="es-CL" sz="3100" dirty="0">
              <a:latin typeface="Comic Sans MS" pitchFamily="66" charset="0"/>
            </a:endParaRPr>
          </a:p>
          <a:p>
            <a:pPr marL="0" indent="0" algn="just">
              <a:buNone/>
            </a:pPr>
            <a:r>
              <a:rPr lang="es-ES" sz="3100" dirty="0">
                <a:solidFill>
                  <a:srgbClr val="006082"/>
                </a:solidFill>
                <a:latin typeface="Comic Sans MS" pitchFamily="66" charset="0"/>
              </a:rPr>
              <a:t>1_ Los rayos luminosos observados, se propagaban en línea recta, ya que al colocar un objeto u obstáculo en su trayectoria, se produce sombra (comportamiento similar a la luz</a:t>
            </a:r>
            <a:r>
              <a:rPr lang="es-ES" sz="3100" dirty="0" smtClean="0">
                <a:solidFill>
                  <a:srgbClr val="006082"/>
                </a:solidFill>
                <a:latin typeface="Comic Sans MS" pitchFamily="66" charset="0"/>
              </a:rPr>
              <a:t>)</a:t>
            </a:r>
          </a:p>
          <a:p>
            <a:pPr marL="0" indent="0" algn="just">
              <a:buNone/>
            </a:pPr>
            <a:endParaRPr lang="es-CL" sz="3100" dirty="0">
              <a:latin typeface="Comic Sans MS" pitchFamily="66" charset="0"/>
            </a:endParaRPr>
          </a:p>
          <a:p>
            <a:pPr marL="0" indent="0" algn="just">
              <a:buNone/>
            </a:pPr>
            <a:r>
              <a:rPr lang="es-ES" sz="3100" dirty="0">
                <a:solidFill>
                  <a:srgbClr val="BA0606"/>
                </a:solidFill>
                <a:latin typeface="Comic Sans MS" pitchFamily="66" charset="0"/>
              </a:rPr>
              <a:t>2_ El sentido de su trayectoria es de negativo (cátodo) a positivo (ánodo), debido a esto se les denominó RAYOS CATÓDICOS</a:t>
            </a:r>
            <a:r>
              <a:rPr lang="es-ES" sz="3100" dirty="0" smtClean="0">
                <a:solidFill>
                  <a:srgbClr val="BA0606"/>
                </a:solidFill>
                <a:latin typeface="Comic Sans MS" pitchFamily="66" charset="0"/>
              </a:rPr>
              <a:t>.</a:t>
            </a:r>
          </a:p>
          <a:p>
            <a:pPr marL="0" indent="0" algn="just">
              <a:buNone/>
            </a:pPr>
            <a:endParaRPr lang="es-CL" sz="3100" dirty="0">
              <a:latin typeface="Comic Sans MS" pitchFamily="66" charset="0"/>
            </a:endParaRPr>
          </a:p>
          <a:p>
            <a:pPr marL="0" indent="0" algn="just">
              <a:buNone/>
            </a:pPr>
            <a:r>
              <a:rPr lang="es-ES" sz="3100" dirty="0">
                <a:solidFill>
                  <a:srgbClr val="006082"/>
                </a:solidFill>
                <a:latin typeface="Comic Sans MS" pitchFamily="66" charset="0"/>
              </a:rPr>
              <a:t>3_ Al chocar con un cuerpo, lo calienta y hace girar un molinete si es situado en su trayectoria, es decir, estos rayos están formados por partículas (poseen masa) que tienen energía cinética y la pueden transmitir</a:t>
            </a:r>
            <a:r>
              <a:rPr lang="es-ES" sz="3100" dirty="0" smtClean="0">
                <a:solidFill>
                  <a:srgbClr val="006082"/>
                </a:solidFill>
                <a:latin typeface="Comic Sans MS" pitchFamily="66" charset="0"/>
              </a:rPr>
              <a:t>.</a:t>
            </a:r>
          </a:p>
          <a:p>
            <a:pPr marL="0" indent="0" algn="just">
              <a:buNone/>
            </a:pPr>
            <a:endParaRPr lang="es-CL" sz="3100" dirty="0">
              <a:latin typeface="Comic Sans MS" pitchFamily="66" charset="0"/>
            </a:endParaRPr>
          </a:p>
          <a:p>
            <a:pPr marL="0" indent="0" algn="just">
              <a:buNone/>
            </a:pPr>
            <a:r>
              <a:rPr lang="es-ES" sz="3100" dirty="0">
                <a:solidFill>
                  <a:srgbClr val="BA0606"/>
                </a:solidFill>
                <a:latin typeface="Comic Sans MS" pitchFamily="66" charset="0"/>
              </a:rPr>
              <a:t>4_ Las partículas que forman los rayos catódicos poseen carga eléctrica negativa, ya que se desvían al acercarle un imán, de igual forma a como se desviaría una carga eléctrica de signo negativo.</a:t>
            </a:r>
            <a:endParaRPr lang="es-CL" sz="3100" dirty="0">
              <a:solidFill>
                <a:srgbClr val="BA0606"/>
              </a:solidFill>
              <a:latin typeface="Comic Sans MS" pitchFamily="66" charset="0"/>
            </a:endParaRPr>
          </a:p>
          <a:p>
            <a:pPr algn="just"/>
            <a:endParaRPr lang="es-CL" dirty="0"/>
          </a:p>
        </p:txBody>
      </p:sp>
    </p:spTree>
    <p:extLst>
      <p:ext uri="{BB962C8B-B14F-4D97-AF65-F5344CB8AC3E}">
        <p14:creationId xmlns="" xmlns:p14="http://schemas.microsoft.com/office/powerpoint/2010/main" val="1712301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404664"/>
            <a:ext cx="8784976" cy="5721499"/>
          </a:xfrm>
        </p:spPr>
        <p:txBody>
          <a:bodyPr/>
          <a:lstStyle/>
          <a:p>
            <a:pPr algn="just"/>
            <a:r>
              <a:rPr lang="es-ES" sz="2400" b="1" dirty="0">
                <a:solidFill>
                  <a:srgbClr val="FF0000"/>
                </a:solidFill>
                <a:latin typeface="Comic Sans MS" pitchFamily="66" charset="0"/>
              </a:rPr>
              <a:t>Joseph John Thomson </a:t>
            </a:r>
            <a:r>
              <a:rPr lang="es-ES" sz="2400" dirty="0">
                <a:solidFill>
                  <a:srgbClr val="002060"/>
                </a:solidFill>
                <a:latin typeface="Comic Sans MS" pitchFamily="66" charset="0"/>
              </a:rPr>
              <a:t>científico inglés, estudió la naturaleza eléctrica de los rayos catódicos, haciendo pasar un haz de rayos catódicos a través de un campo eléctrico. Observó que el haz de rayos es atraído por la placa positiva. Para explicar este fenómeno dedujo que los rayos catódicos estaban formados por pequeñas partículas con carga eléctrica negativa:</a:t>
            </a:r>
            <a:r>
              <a:rPr lang="es-ES" sz="2400" dirty="0">
                <a:solidFill>
                  <a:srgbClr val="FF0000"/>
                </a:solidFill>
                <a:latin typeface="Comic Sans MS" pitchFamily="66" charset="0"/>
              </a:rPr>
              <a:t> </a:t>
            </a:r>
            <a:r>
              <a:rPr lang="es-ES" sz="2400" b="1" dirty="0">
                <a:solidFill>
                  <a:srgbClr val="FF0000"/>
                </a:solidFill>
                <a:latin typeface="Comic Sans MS" pitchFamily="66" charset="0"/>
              </a:rPr>
              <a:t>LOS</a:t>
            </a:r>
            <a:r>
              <a:rPr lang="es-ES" sz="2400" dirty="0">
                <a:solidFill>
                  <a:srgbClr val="FF0000"/>
                </a:solidFill>
                <a:latin typeface="Comic Sans MS" pitchFamily="66" charset="0"/>
              </a:rPr>
              <a:t> </a:t>
            </a:r>
            <a:r>
              <a:rPr lang="es-ES" sz="2400" b="1" dirty="0">
                <a:solidFill>
                  <a:srgbClr val="FF0000"/>
                </a:solidFill>
                <a:latin typeface="Comic Sans MS" pitchFamily="66" charset="0"/>
              </a:rPr>
              <a:t>ELECTRONES</a:t>
            </a:r>
            <a:r>
              <a:rPr lang="es-ES" sz="2400" dirty="0">
                <a:solidFill>
                  <a:srgbClr val="FF0000"/>
                </a:solidFill>
                <a:latin typeface="Comic Sans MS" pitchFamily="66" charset="0"/>
              </a:rPr>
              <a:t>.</a:t>
            </a:r>
            <a:endParaRPr lang="es-CL" sz="2400" dirty="0">
              <a:solidFill>
                <a:srgbClr val="FF0000"/>
              </a:solidFill>
              <a:latin typeface="Comic Sans MS" pitchFamily="66" charset="0"/>
            </a:endParaRPr>
          </a:p>
          <a:p>
            <a:pPr algn="just"/>
            <a:endParaRPr lang="es-CL" dirty="0"/>
          </a:p>
        </p:txBody>
      </p:sp>
      <p:pic>
        <p:nvPicPr>
          <p:cNvPr id="4" name="3 Imagen"/>
          <p:cNvPicPr/>
          <p:nvPr/>
        </p:nvPicPr>
        <p:blipFill>
          <a:blip r:embed="rId2"/>
          <a:srcRect/>
          <a:stretch>
            <a:fillRect/>
          </a:stretch>
        </p:blipFill>
        <p:spPr bwMode="auto">
          <a:xfrm>
            <a:off x="1835696" y="3140968"/>
            <a:ext cx="6048672" cy="3168351"/>
          </a:xfrm>
          <a:prstGeom prst="rect">
            <a:avLst/>
          </a:prstGeom>
          <a:noFill/>
          <a:ln w="9525">
            <a:noFill/>
            <a:miter lim="800000"/>
            <a:headEnd/>
            <a:tailEnd/>
          </a:ln>
        </p:spPr>
      </p:pic>
    </p:spTree>
    <p:extLst>
      <p:ext uri="{BB962C8B-B14F-4D97-AF65-F5344CB8AC3E}">
        <p14:creationId xmlns="" xmlns:p14="http://schemas.microsoft.com/office/powerpoint/2010/main" val="1623013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404664"/>
            <a:ext cx="8435280" cy="5721499"/>
          </a:xfrm>
        </p:spPr>
        <p:txBody>
          <a:bodyPr/>
          <a:lstStyle/>
          <a:p>
            <a:pPr algn="just"/>
            <a:r>
              <a:rPr lang="es-ES" sz="2400" dirty="0">
                <a:solidFill>
                  <a:srgbClr val="002060"/>
                </a:solidFill>
                <a:latin typeface="Comic Sans MS" pitchFamily="66" charset="0"/>
              </a:rPr>
              <a:t>A Thomson le fue imposible medir y calcular en forma exacta la masa y la carga del electrón. Sin embargo, es capaz de establecer una relación entre ambas. Estos resultados fueron claves para que más tarde, el científico norteamericano </a:t>
            </a:r>
            <a:r>
              <a:rPr lang="es-ES" sz="2400" b="1" dirty="0">
                <a:solidFill>
                  <a:srgbClr val="FF0000"/>
                </a:solidFill>
                <a:latin typeface="Comic Sans MS" pitchFamily="66" charset="0"/>
              </a:rPr>
              <a:t>Robert </a:t>
            </a:r>
            <a:r>
              <a:rPr lang="es-ES" sz="2400" b="1" dirty="0" err="1">
                <a:solidFill>
                  <a:srgbClr val="FF0000"/>
                </a:solidFill>
                <a:latin typeface="Comic Sans MS" pitchFamily="66" charset="0"/>
              </a:rPr>
              <a:t>Millikan</a:t>
            </a:r>
            <a:r>
              <a:rPr lang="es-ES" sz="2400" b="1" dirty="0">
                <a:solidFill>
                  <a:srgbClr val="FF0000"/>
                </a:solidFill>
                <a:latin typeface="Comic Sans MS" pitchFamily="66" charset="0"/>
              </a:rPr>
              <a:t> </a:t>
            </a:r>
            <a:r>
              <a:rPr lang="es-ES" sz="2400" dirty="0">
                <a:solidFill>
                  <a:srgbClr val="002060"/>
                </a:solidFill>
                <a:latin typeface="Comic Sans MS" pitchFamily="66" charset="0"/>
              </a:rPr>
              <a:t>estableciera en forma separada </a:t>
            </a:r>
            <a:r>
              <a:rPr lang="es-ES" sz="2400" dirty="0">
                <a:solidFill>
                  <a:srgbClr val="FF0000"/>
                </a:solidFill>
                <a:latin typeface="Comic Sans MS" pitchFamily="66" charset="0"/>
              </a:rPr>
              <a:t>la masa y la carga del </a:t>
            </a:r>
            <a:r>
              <a:rPr lang="es-ES" sz="2400" dirty="0" smtClean="0">
                <a:solidFill>
                  <a:srgbClr val="FF0000"/>
                </a:solidFill>
                <a:latin typeface="Comic Sans MS" pitchFamily="66" charset="0"/>
              </a:rPr>
              <a:t>electrón</a:t>
            </a:r>
            <a:r>
              <a:rPr lang="es-ES" sz="2400" dirty="0" smtClean="0">
                <a:solidFill>
                  <a:srgbClr val="002060"/>
                </a:solidFill>
                <a:latin typeface="Comic Sans MS" pitchFamily="66" charset="0"/>
              </a:rPr>
              <a:t>.</a:t>
            </a:r>
            <a:endParaRPr lang="es-CL" sz="2400" dirty="0">
              <a:solidFill>
                <a:srgbClr val="002060"/>
              </a:solidFill>
              <a:latin typeface="Comic Sans MS" pitchFamily="66" charset="0"/>
            </a:endParaRPr>
          </a:p>
          <a:p>
            <a:pPr marL="0" indent="0">
              <a:buNone/>
            </a:pPr>
            <a:endParaRPr lang="es-CL" dirty="0" smtClean="0"/>
          </a:p>
          <a:p>
            <a:pPr marL="0" indent="0">
              <a:buNone/>
            </a:pPr>
            <a:endParaRPr lang="es-CL" dirty="0"/>
          </a:p>
          <a:p>
            <a:pPr marL="0" indent="0">
              <a:buNone/>
            </a:pPr>
            <a:endParaRPr lang="es-CL" dirty="0"/>
          </a:p>
          <a:p>
            <a:pPr marL="0" indent="0">
              <a:buNone/>
            </a:pPr>
            <a:endParaRPr lang="es-CL" dirty="0"/>
          </a:p>
        </p:txBody>
      </p:sp>
      <p:pic>
        <p:nvPicPr>
          <p:cNvPr id="5" name="4 Imagen"/>
          <p:cNvPicPr/>
          <p:nvPr/>
        </p:nvPicPr>
        <p:blipFill>
          <a:blip r:embed="rId2"/>
          <a:srcRect/>
          <a:stretch>
            <a:fillRect/>
          </a:stretch>
        </p:blipFill>
        <p:spPr bwMode="auto">
          <a:xfrm>
            <a:off x="1500166" y="3643314"/>
            <a:ext cx="5857916" cy="1181107"/>
          </a:xfrm>
          <a:prstGeom prst="rect">
            <a:avLst/>
          </a:prstGeom>
          <a:noFill/>
          <a:ln w="9525">
            <a:noFill/>
            <a:miter lim="800000"/>
            <a:headEnd/>
            <a:tailEnd/>
          </a:ln>
        </p:spPr>
      </p:pic>
    </p:spTree>
    <p:extLst>
      <p:ext uri="{BB962C8B-B14F-4D97-AF65-F5344CB8AC3E}">
        <p14:creationId xmlns="" xmlns:p14="http://schemas.microsoft.com/office/powerpoint/2010/main" val="441545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92696"/>
            <a:ext cx="8229600" cy="724942"/>
          </a:xfrm>
        </p:spPr>
        <p:txBody>
          <a:bodyPr>
            <a:normAutofit fontScale="90000"/>
          </a:bodyPr>
          <a:lstStyle/>
          <a:p>
            <a:r>
              <a:rPr lang="es-ES" b="1" dirty="0" smtClean="0"/>
              <a:t/>
            </a:r>
            <a:br>
              <a:rPr lang="es-ES" b="1" dirty="0" smtClean="0"/>
            </a:br>
            <a:r>
              <a:rPr lang="es-ES" sz="4000" b="1" dirty="0" smtClean="0">
                <a:solidFill>
                  <a:srgbClr val="FF0000"/>
                </a:solidFill>
                <a:effectLst>
                  <a:outerShdw blurRad="38100" dist="38100" dir="2700000" algn="tl">
                    <a:srgbClr val="000000">
                      <a:alpha val="43137"/>
                    </a:srgbClr>
                  </a:outerShdw>
                </a:effectLst>
                <a:latin typeface="Comic Sans MS" pitchFamily="66" charset="0"/>
              </a:rPr>
              <a:t>LOS </a:t>
            </a:r>
            <a:r>
              <a:rPr lang="es-ES" sz="4000" b="1" dirty="0">
                <a:solidFill>
                  <a:srgbClr val="FF0000"/>
                </a:solidFill>
                <a:effectLst>
                  <a:outerShdw blurRad="38100" dist="38100" dir="2700000" algn="tl">
                    <a:srgbClr val="000000">
                      <a:alpha val="43137"/>
                    </a:srgbClr>
                  </a:outerShdw>
                </a:effectLst>
                <a:latin typeface="Comic Sans MS" pitchFamily="66" charset="0"/>
              </a:rPr>
              <a:t>PROTONES</a:t>
            </a:r>
            <a:r>
              <a:rPr lang="es-CL" sz="4000" b="1" dirty="0">
                <a:solidFill>
                  <a:srgbClr val="FF0000"/>
                </a:solidFill>
                <a:effectLst>
                  <a:outerShdw blurRad="38100" dist="38100" dir="2700000" algn="tl">
                    <a:srgbClr val="000000">
                      <a:alpha val="43137"/>
                    </a:srgbClr>
                  </a:outerShdw>
                </a:effectLst>
                <a:latin typeface="Comic Sans MS" pitchFamily="66" charset="0"/>
              </a:rPr>
              <a:t/>
            </a:r>
            <a:br>
              <a:rPr lang="es-CL" sz="4000" b="1" dirty="0">
                <a:solidFill>
                  <a:srgbClr val="FF0000"/>
                </a:solidFill>
                <a:effectLst>
                  <a:outerShdw blurRad="38100" dist="38100" dir="2700000" algn="tl">
                    <a:srgbClr val="000000">
                      <a:alpha val="43137"/>
                    </a:srgbClr>
                  </a:outerShdw>
                </a:effectLst>
                <a:latin typeface="Comic Sans MS" pitchFamily="66" charset="0"/>
              </a:rPr>
            </a:br>
            <a:endParaRPr lang="es-CL" sz="4000" b="1" dirty="0">
              <a:solidFill>
                <a:srgbClr val="FF0000"/>
              </a:solidFill>
              <a:effectLst>
                <a:outerShdw blurRad="38100" dist="38100" dir="2700000" algn="tl">
                  <a:srgbClr val="000000">
                    <a:alpha val="43137"/>
                  </a:srgbClr>
                </a:outerShdw>
              </a:effectLst>
              <a:latin typeface="Comic Sans MS" pitchFamily="66" charset="0"/>
            </a:endParaRPr>
          </a:p>
        </p:txBody>
      </p:sp>
      <p:sp>
        <p:nvSpPr>
          <p:cNvPr id="3" name="2 Marcador de contenido"/>
          <p:cNvSpPr>
            <a:spLocks noGrp="1"/>
          </p:cNvSpPr>
          <p:nvPr>
            <p:ph idx="1"/>
          </p:nvPr>
        </p:nvSpPr>
        <p:spPr>
          <a:xfrm>
            <a:off x="395536" y="1988840"/>
            <a:ext cx="8229600" cy="4137323"/>
          </a:xfrm>
        </p:spPr>
        <p:txBody>
          <a:bodyPr>
            <a:normAutofit fontScale="85000" lnSpcReduction="20000"/>
          </a:bodyPr>
          <a:lstStyle/>
          <a:p>
            <a:pPr algn="just"/>
            <a:r>
              <a:rPr lang="es-ES" sz="3300" dirty="0">
                <a:solidFill>
                  <a:srgbClr val="0070C0"/>
                </a:solidFill>
                <a:latin typeface="Comic Sans MS" pitchFamily="66" charset="0"/>
              </a:rPr>
              <a:t>En 1886 </a:t>
            </a:r>
            <a:r>
              <a:rPr lang="es-ES" sz="3300" b="1" i="1" dirty="0" err="1">
                <a:latin typeface="Comic Sans MS" pitchFamily="66" charset="0"/>
              </a:rPr>
              <a:t>Eugen</a:t>
            </a:r>
            <a:r>
              <a:rPr lang="es-ES" sz="3300" b="1" i="1" dirty="0">
                <a:latin typeface="Comic Sans MS" pitchFamily="66" charset="0"/>
              </a:rPr>
              <a:t> </a:t>
            </a:r>
            <a:r>
              <a:rPr lang="es-ES" sz="3300" b="1" i="1" dirty="0" err="1">
                <a:latin typeface="Comic Sans MS" pitchFamily="66" charset="0"/>
              </a:rPr>
              <a:t>Goldstein</a:t>
            </a:r>
            <a:r>
              <a:rPr lang="es-ES" sz="3300" dirty="0">
                <a:latin typeface="Comic Sans MS" pitchFamily="66" charset="0"/>
              </a:rPr>
              <a:t>, </a:t>
            </a:r>
            <a:r>
              <a:rPr lang="es-ES" sz="3300" dirty="0">
                <a:solidFill>
                  <a:srgbClr val="0070C0"/>
                </a:solidFill>
                <a:latin typeface="Comic Sans MS" pitchFamily="66" charset="0"/>
              </a:rPr>
              <a:t>utilizando un cátodo perforado, descubre un haz visible que se desplazaba de polo positivo a negativo: </a:t>
            </a:r>
            <a:r>
              <a:rPr lang="es-ES" sz="3300" b="1" dirty="0">
                <a:latin typeface="Comic Sans MS" pitchFamily="66" charset="0"/>
              </a:rPr>
              <a:t>LOS RAYOS CANALES</a:t>
            </a:r>
            <a:r>
              <a:rPr lang="es-ES" sz="3300" dirty="0" smtClean="0">
                <a:latin typeface="Comic Sans MS" pitchFamily="66" charset="0"/>
              </a:rPr>
              <a:t>.</a:t>
            </a:r>
          </a:p>
          <a:p>
            <a:pPr marL="0" indent="0" algn="just">
              <a:buNone/>
            </a:pPr>
            <a:endParaRPr lang="es-CL" sz="3300" dirty="0">
              <a:solidFill>
                <a:srgbClr val="0070C0"/>
              </a:solidFill>
              <a:latin typeface="Comic Sans MS" pitchFamily="66" charset="0"/>
            </a:endParaRPr>
          </a:p>
          <a:p>
            <a:pPr algn="just"/>
            <a:r>
              <a:rPr lang="es-ES" sz="3300" dirty="0">
                <a:solidFill>
                  <a:srgbClr val="0070C0"/>
                </a:solidFill>
                <a:latin typeface="Comic Sans MS" pitchFamily="66" charset="0"/>
              </a:rPr>
              <a:t>En sus experimentos con gases en tubos de descarga con cátodos perforados, </a:t>
            </a:r>
            <a:r>
              <a:rPr lang="es-ES" sz="3300" b="1" dirty="0" err="1">
                <a:solidFill>
                  <a:srgbClr val="0070C0"/>
                </a:solidFill>
                <a:latin typeface="Comic Sans MS" pitchFamily="66" charset="0"/>
              </a:rPr>
              <a:t>Goldstein</a:t>
            </a:r>
            <a:r>
              <a:rPr lang="es-ES" sz="3300" b="1" dirty="0">
                <a:solidFill>
                  <a:srgbClr val="0070C0"/>
                </a:solidFill>
                <a:latin typeface="Comic Sans MS" pitchFamily="66" charset="0"/>
              </a:rPr>
              <a:t> </a:t>
            </a:r>
            <a:r>
              <a:rPr lang="es-ES" sz="3300" dirty="0">
                <a:solidFill>
                  <a:srgbClr val="0070C0"/>
                </a:solidFill>
                <a:latin typeface="Comic Sans MS" pitchFamily="66" charset="0"/>
              </a:rPr>
              <a:t>descubrió que además del haz de electrones, se producía una radiación de partículas positivas en dirección opuesta, que lograban atravesar el cátodo perforado.</a:t>
            </a:r>
            <a:endParaRPr lang="es-CL" sz="3300" dirty="0">
              <a:solidFill>
                <a:srgbClr val="0070C0"/>
              </a:solidFill>
              <a:latin typeface="Comic Sans MS" pitchFamily="66" charset="0"/>
            </a:endParaRPr>
          </a:p>
          <a:p>
            <a:endParaRPr lang="es-CL" sz="3300" dirty="0">
              <a:solidFill>
                <a:srgbClr val="0070C0"/>
              </a:solidFill>
              <a:latin typeface="Comic Sans MS" pitchFamily="66" charset="0"/>
            </a:endParaRPr>
          </a:p>
          <a:p>
            <a:endParaRPr lang="es-CL" dirty="0"/>
          </a:p>
        </p:txBody>
      </p:sp>
    </p:spTree>
    <p:extLst>
      <p:ext uri="{BB962C8B-B14F-4D97-AF65-F5344CB8AC3E}">
        <p14:creationId xmlns="" xmlns:p14="http://schemas.microsoft.com/office/powerpoint/2010/main" val="4134679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14282" y="214290"/>
            <a:ext cx="8726547" cy="600079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856</Words>
  <Application>Microsoft Office PowerPoint</Application>
  <PresentationFormat>Presentación en pantalla (4:3)</PresentationFormat>
  <Paragraphs>59</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 PARTÍCULAS ELEMENTALES DEL ÁTOMO </vt:lpstr>
      <vt:lpstr> Nacimiento de las ideas atómicas </vt:lpstr>
      <vt:lpstr> La teoría de Dalton </vt:lpstr>
      <vt:lpstr>RAYOS CATÓDICOS </vt:lpstr>
      <vt:lpstr>Diapositiva 5</vt:lpstr>
      <vt:lpstr>Diapositiva 6</vt:lpstr>
      <vt:lpstr>Diapositiva 7</vt:lpstr>
      <vt:lpstr> LOS PROTONES </vt:lpstr>
      <vt:lpstr>Diapositiva 9</vt:lpstr>
      <vt:lpstr>Diapositiva 10</vt:lpstr>
      <vt:lpstr>Diapositiva 11</vt:lpstr>
      <vt:lpstr>Diapositiva 12</vt:lpstr>
      <vt:lpstr>Diapositiva 13</vt:lpstr>
      <vt:lpstr>EMISIONES ATÓMICAS </vt:lpstr>
      <vt:lpstr> TÉRMINOS EN TEORÍA ATÓMICA </vt:lpstr>
      <vt:lpstr>CONCEPTOS NUCLEARES </vt:lpstr>
      <vt:lpstr>FENÓMENOS NUCLEARES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PARTÍCULAS ELEMENTALES DEL ÁTOMO </dc:title>
  <dc:creator>usuario</dc:creator>
  <cp:lastModifiedBy>Pc1</cp:lastModifiedBy>
  <cp:revision>23</cp:revision>
  <dcterms:created xsi:type="dcterms:W3CDTF">2011-06-02T16:37:03Z</dcterms:created>
  <dcterms:modified xsi:type="dcterms:W3CDTF">2011-06-13T00:15:45Z</dcterms:modified>
</cp:coreProperties>
</file>