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65" r:id="rId5"/>
    <p:sldId id="260" r:id="rId6"/>
    <p:sldId id="273" r:id="rId7"/>
    <p:sldId id="264" r:id="rId8"/>
    <p:sldId id="258" r:id="rId9"/>
    <p:sldId id="262" r:id="rId10"/>
    <p:sldId id="263" r:id="rId11"/>
    <p:sldId id="271" r:id="rId12"/>
    <p:sldId id="272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FF0066"/>
    <a:srgbClr val="000099"/>
    <a:srgbClr val="003366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9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D419-308C-403B-9328-064E1B550E53}" type="datetimeFigureOut">
              <a:rPr lang="es-ES" smtClean="0"/>
              <a:pPr/>
              <a:t>11-10-15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70A4-E4F6-4995-899A-516CE6387153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D419-308C-403B-9328-064E1B550E53}" type="datetimeFigureOut">
              <a:rPr lang="es-ES" smtClean="0"/>
              <a:pPr/>
              <a:t>11-10-15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70A4-E4F6-4995-899A-516CE6387153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D419-308C-403B-9328-064E1B550E53}" type="datetimeFigureOut">
              <a:rPr lang="es-ES" smtClean="0"/>
              <a:pPr/>
              <a:t>11-10-15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70A4-E4F6-4995-899A-516CE6387153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D419-308C-403B-9328-064E1B550E53}" type="datetimeFigureOut">
              <a:rPr lang="es-ES" smtClean="0"/>
              <a:pPr/>
              <a:t>11-10-15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70A4-E4F6-4995-899A-516CE6387153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D419-308C-403B-9328-064E1B550E53}" type="datetimeFigureOut">
              <a:rPr lang="es-ES" smtClean="0"/>
              <a:pPr/>
              <a:t>11-10-15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70A4-E4F6-4995-899A-516CE6387153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D419-308C-403B-9328-064E1B550E53}" type="datetimeFigureOut">
              <a:rPr lang="es-ES" smtClean="0"/>
              <a:pPr/>
              <a:t>11-10-15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70A4-E4F6-4995-899A-516CE6387153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D419-308C-403B-9328-064E1B550E53}" type="datetimeFigureOut">
              <a:rPr lang="es-ES" smtClean="0"/>
              <a:pPr/>
              <a:t>11-10-15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70A4-E4F6-4995-899A-516CE6387153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D419-308C-403B-9328-064E1B550E53}" type="datetimeFigureOut">
              <a:rPr lang="es-ES" smtClean="0"/>
              <a:pPr/>
              <a:t>11-10-15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70A4-E4F6-4995-899A-516CE6387153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D419-308C-403B-9328-064E1B550E53}" type="datetimeFigureOut">
              <a:rPr lang="es-ES" smtClean="0"/>
              <a:pPr/>
              <a:t>11-10-15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70A4-E4F6-4995-899A-516CE6387153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D419-308C-403B-9328-064E1B550E53}" type="datetimeFigureOut">
              <a:rPr lang="es-ES" smtClean="0"/>
              <a:pPr/>
              <a:t>11-10-15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70A4-E4F6-4995-899A-516CE6387153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3D419-308C-403B-9328-064E1B550E53}" type="datetimeFigureOut">
              <a:rPr lang="es-ES" smtClean="0"/>
              <a:pPr/>
              <a:t>11-10-15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0970A4-E4F6-4995-899A-516CE6387153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CCC">
            <a:alpha val="33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3D419-308C-403B-9328-064E1B550E53}" type="datetimeFigureOut">
              <a:rPr lang="es-ES" smtClean="0"/>
              <a:pPr/>
              <a:t>11-10-15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970A4-E4F6-4995-899A-516CE6387153}" type="slidenum">
              <a:rPr lang="es-ES" smtClean="0"/>
              <a:pPr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emf"/><Relationship Id="rId3" Type="http://schemas.openxmlformats.org/officeDocument/2006/relationships/image" Target="../media/image15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7.png"/><Relationship Id="rId3" Type="http://schemas.openxmlformats.org/officeDocument/2006/relationships/image" Target="../media/image18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Relationship Id="rId3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5400" b="1" dirty="0" smtClean="0">
                <a:solidFill>
                  <a:srgbClr val="00CC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DERIVADOS HALOGENADOS</a:t>
            </a:r>
            <a:endParaRPr lang="es-ES" sz="5400" b="1" dirty="0">
              <a:solidFill>
                <a:srgbClr val="00CC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068960"/>
            <a:ext cx="7704856" cy="230425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5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764704"/>
            <a:ext cx="5832648" cy="1728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37263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REACCIÓN DE SUSTITUCIÓN</a:t>
            </a:r>
            <a:endParaRPr lang="es-ES_tradnl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_tradnl" b="1" dirty="0" smtClean="0">
                <a:solidFill>
                  <a:srgbClr val="0070C0"/>
                </a:solidFill>
              </a:rPr>
              <a:t>Alcano más halógenos (Cl</a:t>
            </a:r>
            <a:r>
              <a:rPr lang="es-ES_tradnl" b="1" baseline="-25000" dirty="0" smtClean="0">
                <a:solidFill>
                  <a:srgbClr val="0070C0"/>
                </a:solidFill>
              </a:rPr>
              <a:t>2</a:t>
            </a:r>
            <a:r>
              <a:rPr lang="es-ES_tradnl" b="1" dirty="0" smtClean="0">
                <a:solidFill>
                  <a:srgbClr val="0070C0"/>
                </a:solidFill>
              </a:rPr>
              <a:t>, HBr</a:t>
            </a:r>
            <a:r>
              <a:rPr lang="es-ES_tradnl" b="1" baseline="-25000" dirty="0" smtClean="0">
                <a:solidFill>
                  <a:srgbClr val="0070C0"/>
                </a:solidFill>
              </a:rPr>
              <a:t>2</a:t>
            </a:r>
            <a:r>
              <a:rPr lang="es-ES_tradnl" b="1" dirty="0" smtClean="0">
                <a:solidFill>
                  <a:srgbClr val="0070C0"/>
                </a:solidFill>
              </a:rPr>
              <a:t>), producen derivado halogenado</a:t>
            </a:r>
          </a:p>
          <a:p>
            <a:pPr marL="0" indent="0" algn="just">
              <a:buNone/>
            </a:pPr>
            <a:endParaRPr lang="es-ES_tradnl" b="1" dirty="0">
              <a:solidFill>
                <a:srgbClr val="0070C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068960"/>
            <a:ext cx="5332617" cy="2246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02097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40" y="548680"/>
            <a:ext cx="8400933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273" y="2348880"/>
            <a:ext cx="8242700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1987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357166"/>
            <a:ext cx="8229600" cy="1143000"/>
          </a:xfrm>
        </p:spPr>
        <p:txBody>
          <a:bodyPr/>
          <a:lstStyle/>
          <a:p>
            <a:r>
              <a:rPr lang="es-ES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DERIVADOS HALOGENADOS: R - X</a:t>
            </a:r>
            <a:endParaRPr lang="es-ES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CL" dirty="0">
                <a:solidFill>
                  <a:srgbClr val="000099"/>
                </a:solidFill>
              </a:rPr>
              <a:t>Son derivados de un hidrocarburo, que poseen en su estructura átomos del grupo de </a:t>
            </a:r>
            <a:r>
              <a:rPr lang="es-CL" dirty="0" smtClean="0">
                <a:solidFill>
                  <a:srgbClr val="000099"/>
                </a:solidFill>
              </a:rPr>
              <a:t>los halógenos (X = F</a:t>
            </a:r>
            <a:r>
              <a:rPr lang="es-CL" dirty="0">
                <a:solidFill>
                  <a:srgbClr val="000099"/>
                </a:solidFill>
              </a:rPr>
              <a:t>, Cl, Br, I). Su </a:t>
            </a:r>
            <a:r>
              <a:rPr lang="es-CL" dirty="0" smtClean="0">
                <a:solidFill>
                  <a:srgbClr val="000099"/>
                </a:solidFill>
              </a:rPr>
              <a:t>nomenclatura indica </a:t>
            </a:r>
            <a:r>
              <a:rPr lang="es-CL" dirty="0">
                <a:solidFill>
                  <a:srgbClr val="000099"/>
                </a:solidFill>
              </a:rPr>
              <a:t>el número </a:t>
            </a:r>
            <a:r>
              <a:rPr lang="es-CL" dirty="0" smtClean="0">
                <a:solidFill>
                  <a:srgbClr val="000099"/>
                </a:solidFill>
              </a:rPr>
              <a:t>del carbón </a:t>
            </a:r>
            <a:r>
              <a:rPr lang="es-CL" dirty="0">
                <a:solidFill>
                  <a:srgbClr val="000099"/>
                </a:solidFill>
              </a:rPr>
              <a:t>que sostiene </a:t>
            </a:r>
            <a:r>
              <a:rPr lang="es-CL" dirty="0" smtClean="0">
                <a:solidFill>
                  <a:srgbClr val="000099"/>
                </a:solidFill>
              </a:rPr>
              <a:t>al halógeno </a:t>
            </a:r>
            <a:r>
              <a:rPr lang="es-CL" dirty="0">
                <a:solidFill>
                  <a:srgbClr val="000099"/>
                </a:solidFill>
              </a:rPr>
              <a:t>y el nombre del mismo.</a:t>
            </a:r>
          </a:p>
          <a:p>
            <a:pPr algn="just"/>
            <a:r>
              <a:rPr lang="es-ES" dirty="0">
                <a:solidFill>
                  <a:schemeClr val="accent3">
                    <a:lumMod val="50000"/>
                  </a:schemeClr>
                </a:solidFill>
              </a:rPr>
              <a:t>Ejemplos: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4929198"/>
            <a:ext cx="8234943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REACCIÓN DE ADICIÓN</a:t>
            </a:r>
            <a:endParaRPr lang="es-ES_tradnl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s-ES_tradnl" b="1" dirty="0" err="1" smtClean="0">
                <a:solidFill>
                  <a:srgbClr val="0070C0"/>
                </a:solidFill>
              </a:rPr>
              <a:t>Alqueno</a:t>
            </a:r>
            <a:r>
              <a:rPr lang="es-ES_tradnl" b="1" dirty="0" smtClean="0">
                <a:solidFill>
                  <a:srgbClr val="0070C0"/>
                </a:solidFill>
              </a:rPr>
              <a:t> más hidrácido (</a:t>
            </a:r>
            <a:r>
              <a:rPr lang="es-ES_tradnl" b="1" dirty="0" err="1" smtClean="0">
                <a:solidFill>
                  <a:srgbClr val="0070C0"/>
                </a:solidFill>
              </a:rPr>
              <a:t>HCl</a:t>
            </a:r>
            <a:r>
              <a:rPr lang="es-ES_tradnl" b="1" dirty="0" smtClean="0">
                <a:solidFill>
                  <a:srgbClr val="0070C0"/>
                </a:solidFill>
              </a:rPr>
              <a:t>, </a:t>
            </a:r>
            <a:r>
              <a:rPr lang="es-ES_tradnl" b="1" dirty="0" err="1" smtClean="0">
                <a:solidFill>
                  <a:srgbClr val="0070C0"/>
                </a:solidFill>
              </a:rPr>
              <a:t>HBr</a:t>
            </a:r>
            <a:r>
              <a:rPr lang="es-ES_tradnl" b="1" dirty="0" smtClean="0">
                <a:solidFill>
                  <a:srgbClr val="0070C0"/>
                </a:solidFill>
              </a:rPr>
              <a:t>), producen un derivado halogenado</a:t>
            </a:r>
          </a:p>
          <a:p>
            <a:pPr marL="0" indent="0" algn="just">
              <a:buNone/>
            </a:pPr>
            <a:endParaRPr lang="es-ES_tradnl" b="1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6328" y="3081722"/>
            <a:ext cx="5765183" cy="8385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4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4221088"/>
            <a:ext cx="7704856" cy="10801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2071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908720"/>
            <a:ext cx="5760640" cy="169047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7" y="3933056"/>
            <a:ext cx="8143135" cy="13681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291222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REACCIÓN DE ADICIÓN</a:t>
            </a:r>
            <a:endParaRPr lang="es-ES_tradnl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s-ES" b="1" dirty="0">
                <a:solidFill>
                  <a:srgbClr val="0070C0"/>
                </a:solidFill>
              </a:rPr>
              <a:t>Adición de un halógeno  (Cl</a:t>
            </a:r>
            <a:r>
              <a:rPr lang="es-ES" b="1" baseline="-25000" dirty="0">
                <a:solidFill>
                  <a:srgbClr val="0070C0"/>
                </a:solidFill>
              </a:rPr>
              <a:t>2</a:t>
            </a:r>
            <a:r>
              <a:rPr lang="es-ES" b="1" dirty="0">
                <a:solidFill>
                  <a:srgbClr val="0070C0"/>
                </a:solidFill>
              </a:rPr>
              <a:t>, Br</a:t>
            </a:r>
            <a:r>
              <a:rPr lang="es-ES" b="1" baseline="-25000" dirty="0">
                <a:solidFill>
                  <a:srgbClr val="0070C0"/>
                </a:solidFill>
              </a:rPr>
              <a:t>2</a:t>
            </a:r>
            <a:r>
              <a:rPr lang="es-ES" b="1" dirty="0">
                <a:solidFill>
                  <a:srgbClr val="0070C0"/>
                </a:solidFill>
              </a:rPr>
              <a:t>, I</a:t>
            </a:r>
            <a:r>
              <a:rPr lang="es-ES" b="1" baseline="-25000" dirty="0">
                <a:solidFill>
                  <a:srgbClr val="0070C0"/>
                </a:solidFill>
              </a:rPr>
              <a:t>2</a:t>
            </a:r>
            <a:r>
              <a:rPr lang="es-ES" b="1" dirty="0">
                <a:solidFill>
                  <a:srgbClr val="0070C0"/>
                </a:solidFill>
              </a:rPr>
              <a:t>) al doble enlace</a:t>
            </a:r>
            <a:endParaRPr lang="es-ES_tradnl" b="1" dirty="0">
              <a:solidFill>
                <a:srgbClr val="0070C0"/>
              </a:solidFill>
            </a:endParaRPr>
          </a:p>
        </p:txBody>
      </p:sp>
      <p:pic>
        <p:nvPicPr>
          <p:cNvPr id="5" name="4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708920"/>
            <a:ext cx="6408712" cy="1849988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413" y="5220518"/>
            <a:ext cx="8061165" cy="486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09745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REACCIÓN DE </a:t>
            </a:r>
            <a:r>
              <a:rPr lang="es-ES_tradnl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ADICI</a:t>
            </a:r>
            <a:r>
              <a:rPr lang="es-ES_tradnl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ÓN</a:t>
            </a:r>
            <a:endParaRPr lang="es-ES_tradnl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smtClean="0">
                <a:solidFill>
                  <a:srgbClr val="0070C0"/>
                </a:solidFill>
              </a:rPr>
              <a:t>Adici</a:t>
            </a:r>
            <a:r>
              <a:rPr lang="es-ES" b="1" smtClean="0">
                <a:solidFill>
                  <a:srgbClr val="0070C0"/>
                </a:solidFill>
              </a:rPr>
              <a:t>ón</a:t>
            </a:r>
            <a:r>
              <a:rPr lang="es-ES" b="1" smtClean="0">
                <a:solidFill>
                  <a:srgbClr val="0070C0"/>
                </a:solidFill>
              </a:rPr>
              <a:t> </a:t>
            </a:r>
            <a:r>
              <a:rPr lang="es-ES" b="1" dirty="0">
                <a:solidFill>
                  <a:srgbClr val="0070C0"/>
                </a:solidFill>
              </a:rPr>
              <a:t>de un </a:t>
            </a:r>
            <a:r>
              <a:rPr lang="es-ES" b="1" dirty="0" smtClean="0">
                <a:solidFill>
                  <a:srgbClr val="0070C0"/>
                </a:solidFill>
              </a:rPr>
              <a:t>hidrocarburo insaturado </a:t>
            </a:r>
            <a:r>
              <a:rPr lang="es-ES" b="1" dirty="0">
                <a:solidFill>
                  <a:srgbClr val="0070C0"/>
                </a:solidFill>
              </a:rPr>
              <a:t>por un hidrácido</a:t>
            </a:r>
            <a:r>
              <a:rPr lang="es-ES" dirty="0">
                <a:solidFill>
                  <a:srgbClr val="0070C0"/>
                </a:solidFill>
              </a:rPr>
              <a:t> (</a:t>
            </a:r>
            <a:r>
              <a:rPr lang="es-ES" dirty="0" err="1">
                <a:solidFill>
                  <a:srgbClr val="0070C0"/>
                </a:solidFill>
              </a:rPr>
              <a:t>HCl</a:t>
            </a:r>
            <a:r>
              <a:rPr lang="es-ES" dirty="0">
                <a:solidFill>
                  <a:srgbClr val="0070C0"/>
                </a:solidFill>
              </a:rPr>
              <a:t>, </a:t>
            </a:r>
            <a:r>
              <a:rPr lang="es-ES" dirty="0" err="1">
                <a:solidFill>
                  <a:srgbClr val="0070C0"/>
                </a:solidFill>
              </a:rPr>
              <a:t>HBr</a:t>
            </a:r>
            <a:r>
              <a:rPr lang="es-ES" dirty="0">
                <a:solidFill>
                  <a:srgbClr val="0070C0"/>
                </a:solidFill>
              </a:rPr>
              <a:t>, HI)</a:t>
            </a:r>
            <a:endParaRPr lang="es-ES_tradnl" dirty="0">
              <a:solidFill>
                <a:srgbClr val="0070C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758" y="3140968"/>
            <a:ext cx="8210284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72708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REACCIÓN DE ELIMINACIÓN DE UN HALURO DE ALQUILO</a:t>
            </a:r>
            <a:endParaRPr lang="es-ES_tradnl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700808"/>
            <a:ext cx="6480720" cy="194421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4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077072"/>
            <a:ext cx="6984776" cy="15841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51136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REACCIÓN DE SUSTITUCIÓN</a:t>
            </a:r>
            <a:endParaRPr lang="es-ES_tradnl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1" dirty="0">
                <a:solidFill>
                  <a:srgbClr val="0070C0"/>
                </a:solidFill>
              </a:rPr>
              <a:t>S</a:t>
            </a:r>
            <a:r>
              <a:rPr lang="es-ES" b="1" dirty="0" smtClean="0">
                <a:solidFill>
                  <a:srgbClr val="0070C0"/>
                </a:solidFill>
              </a:rPr>
              <a:t>ustitución </a:t>
            </a:r>
            <a:r>
              <a:rPr lang="es-ES" b="1" dirty="0">
                <a:solidFill>
                  <a:srgbClr val="0070C0"/>
                </a:solidFill>
              </a:rPr>
              <a:t>de un alcohol por un hidrácido</a:t>
            </a:r>
            <a:r>
              <a:rPr lang="es-ES" dirty="0">
                <a:solidFill>
                  <a:srgbClr val="0070C0"/>
                </a:solidFill>
              </a:rPr>
              <a:t> (</a:t>
            </a:r>
            <a:r>
              <a:rPr lang="es-ES" dirty="0" err="1">
                <a:solidFill>
                  <a:srgbClr val="0070C0"/>
                </a:solidFill>
              </a:rPr>
              <a:t>HCl</a:t>
            </a:r>
            <a:r>
              <a:rPr lang="es-ES" dirty="0">
                <a:solidFill>
                  <a:srgbClr val="0070C0"/>
                </a:solidFill>
              </a:rPr>
              <a:t>, </a:t>
            </a:r>
            <a:r>
              <a:rPr lang="es-ES" dirty="0" err="1">
                <a:solidFill>
                  <a:srgbClr val="0070C0"/>
                </a:solidFill>
              </a:rPr>
              <a:t>HBr</a:t>
            </a:r>
            <a:r>
              <a:rPr lang="es-ES" dirty="0">
                <a:solidFill>
                  <a:srgbClr val="0070C0"/>
                </a:solidFill>
              </a:rPr>
              <a:t>, HI)</a:t>
            </a:r>
            <a:endParaRPr lang="es-ES_tradnl" dirty="0">
              <a:solidFill>
                <a:srgbClr val="0070C0"/>
              </a:solidFill>
            </a:endParaRPr>
          </a:p>
        </p:txBody>
      </p:sp>
      <p:pic>
        <p:nvPicPr>
          <p:cNvPr id="4" name="3 Image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586" y="2924944"/>
            <a:ext cx="6768751" cy="1512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32412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_tradnl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REACCIÓN DE SUSTITUCIÓN NUCLEOFÍLICA</a:t>
            </a:r>
            <a:endParaRPr lang="es-ES_tradnl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714" y="4854159"/>
            <a:ext cx="8043863" cy="331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6 Imagen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564904"/>
            <a:ext cx="5849917" cy="86409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9333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</TotalTime>
  <Words>151</Words>
  <Application>Microsoft Macintosh PowerPoint</Application>
  <PresentationFormat>Presentación en pantalla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3" baseType="lpstr">
      <vt:lpstr>Tema de Office</vt:lpstr>
      <vt:lpstr>DERIVADOS HALOGENADOS</vt:lpstr>
      <vt:lpstr>DERIVADOS HALOGENADOS: R - X</vt:lpstr>
      <vt:lpstr>REACCIÓN DE ADICIÓN</vt:lpstr>
      <vt:lpstr>Presentación de PowerPoint</vt:lpstr>
      <vt:lpstr>REACCIÓN DE ADICIÓN</vt:lpstr>
      <vt:lpstr>REACCIÓN DE ADICIÓN</vt:lpstr>
      <vt:lpstr>REACCIÓN DE ELIMINACIÓN DE UN HALURO DE ALQUILO</vt:lpstr>
      <vt:lpstr>REACCIÓN DE SUSTITUCIÓN</vt:lpstr>
      <vt:lpstr>REACCIÓN DE SUSTITUCIÓN NUCLEOFÍLICA</vt:lpstr>
      <vt:lpstr>Presentación de PowerPoint</vt:lpstr>
      <vt:lpstr>REACCIÓN DE SUSTITUCIÓN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DERIVADOS HALOGENADOS</dc:title>
  <dc:creator>Pc1</dc:creator>
  <cp:lastModifiedBy>Ana Isabel Retamales</cp:lastModifiedBy>
  <cp:revision>18</cp:revision>
  <dcterms:created xsi:type="dcterms:W3CDTF">2011-11-05T23:25:24Z</dcterms:created>
  <dcterms:modified xsi:type="dcterms:W3CDTF">2015-10-11T14:48:45Z</dcterms:modified>
</cp:coreProperties>
</file>