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70" r:id="rId6"/>
    <p:sldId id="272" r:id="rId7"/>
    <p:sldId id="273" r:id="rId8"/>
    <p:sldId id="274" r:id="rId9"/>
    <p:sldId id="259" r:id="rId10"/>
    <p:sldId id="267" r:id="rId11"/>
    <p:sldId id="271" r:id="rId12"/>
    <p:sldId id="268" r:id="rId13"/>
    <p:sldId id="260" r:id="rId14"/>
    <p:sldId id="261" r:id="rId15"/>
    <p:sldId id="276" r:id="rId16"/>
    <p:sldId id="277" r:id="rId17"/>
    <p:sldId id="278" r:id="rId18"/>
    <p:sldId id="275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99"/>
    <a:srgbClr val="008080"/>
    <a:srgbClr val="660066"/>
    <a:srgbClr val="00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04/10/2015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04/10/2015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04/10/2015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04/10/2015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04/10/2015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04/10/2015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04/10/2015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04/10/2015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04/10/2015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04/10/2015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04/10/2015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57DA1-5DA8-45CB-8EA4-624A362D17AA}" type="datetimeFigureOut">
              <a:rPr lang="es-ES" smtClean="0"/>
              <a:pPr/>
              <a:t>04/10/2015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ISÓMEROS</a:t>
            </a:r>
            <a:endParaRPr lang="es-ES" sz="7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49" y="260648"/>
            <a:ext cx="8783662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7663" y="404664"/>
            <a:ext cx="8229600" cy="4525963"/>
          </a:xfrm>
        </p:spPr>
        <p:txBody>
          <a:bodyPr/>
          <a:lstStyle/>
          <a:p>
            <a:pPr algn="just"/>
            <a:r>
              <a:rPr lang="es-ES_tradnl" b="1" dirty="0" smtClean="0">
                <a:solidFill>
                  <a:srgbClr val="FF0066"/>
                </a:solidFill>
              </a:rPr>
              <a:t>A medida que aumenta el número de carbonos  crece de forma </a:t>
            </a:r>
            <a:r>
              <a:rPr lang="es-ES_tradnl" b="1" u="sng" dirty="0" smtClean="0">
                <a:solidFill>
                  <a:srgbClr val="FF0066"/>
                </a:solidFill>
              </a:rPr>
              <a:t>exponencial el número de isómeros.</a:t>
            </a:r>
          </a:p>
          <a:p>
            <a:pPr marL="0" indent="0" algn="just">
              <a:buNone/>
            </a:pPr>
            <a:endParaRPr lang="es-ES_tradnl" b="1" dirty="0" smtClean="0"/>
          </a:p>
          <a:p>
            <a:pPr marL="0" indent="0" algn="just">
              <a:buNone/>
            </a:pPr>
            <a:endParaRPr lang="es-ES_tradnl" b="1" dirty="0"/>
          </a:p>
          <a:p>
            <a:pPr algn="just"/>
            <a:r>
              <a:rPr lang="es-ES_tradnl" b="1" dirty="0" smtClean="0">
                <a:solidFill>
                  <a:srgbClr val="000099"/>
                </a:solidFill>
              </a:rPr>
              <a:t>Existen más de 360.000 isómeros con la fórmula C</a:t>
            </a:r>
            <a:r>
              <a:rPr lang="es-ES_tradnl" b="1" baseline="-25000" dirty="0" smtClean="0">
                <a:solidFill>
                  <a:srgbClr val="000099"/>
                </a:solidFill>
              </a:rPr>
              <a:t>20</a:t>
            </a:r>
            <a:r>
              <a:rPr lang="es-ES_tradnl" b="1" dirty="0" smtClean="0">
                <a:solidFill>
                  <a:srgbClr val="000099"/>
                </a:solidFill>
              </a:rPr>
              <a:t>H</a:t>
            </a:r>
            <a:r>
              <a:rPr lang="es-ES_tradnl" b="1" baseline="-25000" dirty="0" smtClean="0">
                <a:solidFill>
                  <a:srgbClr val="000099"/>
                </a:solidFill>
              </a:rPr>
              <a:t>42</a:t>
            </a:r>
            <a:r>
              <a:rPr lang="es-ES_tradnl" b="1" dirty="0" smtClean="0">
                <a:solidFill>
                  <a:srgbClr val="000099"/>
                </a:solidFill>
              </a:rPr>
              <a:t> y más de 62 millones con la fórmula C</a:t>
            </a:r>
            <a:r>
              <a:rPr lang="es-ES_tradnl" b="1" baseline="-25000" dirty="0" smtClean="0">
                <a:solidFill>
                  <a:srgbClr val="000099"/>
                </a:solidFill>
              </a:rPr>
              <a:t>40</a:t>
            </a:r>
            <a:r>
              <a:rPr lang="es-ES_tradnl" b="1" dirty="0" smtClean="0">
                <a:solidFill>
                  <a:srgbClr val="000099"/>
                </a:solidFill>
              </a:rPr>
              <a:t>H</a:t>
            </a:r>
            <a:r>
              <a:rPr lang="es-ES_tradnl" b="1" baseline="-25000" dirty="0" smtClean="0">
                <a:solidFill>
                  <a:srgbClr val="000099"/>
                </a:solidFill>
              </a:rPr>
              <a:t>82</a:t>
            </a:r>
            <a:endParaRPr lang="es-ES_tradnl" b="1" baseline="-25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836712"/>
            <a:ext cx="8415671" cy="528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CuadroTexto"/>
          <p:cNvSpPr txBox="1">
            <a:spLocks noChangeArrowheads="1"/>
          </p:cNvSpPr>
          <p:nvPr/>
        </p:nvSpPr>
        <p:spPr bwMode="auto">
          <a:xfrm>
            <a:off x="179388" y="188913"/>
            <a:ext cx="8640762" cy="619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</a:pPr>
            <a:endParaRPr lang="en-US" sz="2800" b="1" dirty="0">
              <a:cs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</a:pPr>
            <a:r>
              <a:rPr lang="en-US" sz="2800" b="1" dirty="0">
                <a:cs typeface="Arial" charset="0"/>
              </a:rPr>
              <a:t>►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Los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puntos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 de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ebullición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 de los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alcanos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aumenta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 con la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masa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 molecular. 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</a:pPr>
            <a:endParaRPr lang="en-US" sz="2800" b="1" dirty="0">
              <a:solidFill>
                <a:srgbClr val="006600"/>
              </a:solidFill>
              <a:cs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</a:pPr>
            <a:r>
              <a:rPr lang="en-US" sz="2800" b="1" dirty="0" smtClean="0">
                <a:solidFill>
                  <a:srgbClr val="006600"/>
                </a:solidFill>
                <a:cs typeface="Arial" charset="0"/>
              </a:rPr>
              <a:t>    </a:t>
            </a:r>
            <a:r>
              <a:rPr lang="en-US" sz="2800" b="1" dirty="0" smtClean="0">
                <a:solidFill>
                  <a:srgbClr val="C00000"/>
                </a:solidFill>
                <a:cs typeface="Arial" charset="0"/>
              </a:rPr>
              <a:t>En </a:t>
            </a:r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el </a:t>
            </a:r>
            <a:r>
              <a:rPr lang="en-US" sz="2800" b="1" dirty="0" err="1">
                <a:solidFill>
                  <a:srgbClr val="C00000"/>
                </a:solidFill>
                <a:cs typeface="Arial" charset="0"/>
              </a:rPr>
              <a:t>caso</a:t>
            </a:r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 de los </a:t>
            </a:r>
            <a:r>
              <a:rPr lang="en-US" sz="2800" b="1" dirty="0" err="1" smtClean="0">
                <a:solidFill>
                  <a:srgbClr val="C00000"/>
                </a:solidFill>
                <a:cs typeface="Arial" charset="0"/>
              </a:rPr>
              <a:t>isómeros</a:t>
            </a:r>
            <a:r>
              <a:rPr lang="en-US" sz="2800" b="1" dirty="0" smtClean="0">
                <a:solidFill>
                  <a:srgbClr val="C00000"/>
                </a:solidFill>
                <a:cs typeface="Arial" charset="0"/>
              </a:rPr>
              <a:t>: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</a:pPr>
            <a:r>
              <a:rPr lang="en-US" sz="2800" b="1" dirty="0" smtClean="0">
                <a:solidFill>
                  <a:srgbClr val="006600"/>
                </a:solidFill>
                <a:cs typeface="Arial" charset="0"/>
              </a:rPr>
              <a:t/>
            </a:r>
            <a:br>
              <a:rPr lang="en-US" sz="2800" b="1" dirty="0" smtClean="0">
                <a:solidFill>
                  <a:srgbClr val="006600"/>
                </a:solidFill>
                <a:cs typeface="Arial" charset="0"/>
              </a:rPr>
            </a:br>
            <a:r>
              <a:rPr lang="en-US" sz="2800" b="1" dirty="0" smtClean="0">
                <a:solidFill>
                  <a:srgbClr val="008080"/>
                </a:solidFill>
                <a:cs typeface="Arial" charset="0"/>
              </a:rPr>
              <a:t>_ el </a:t>
            </a:r>
            <a:r>
              <a:rPr lang="en-US" sz="2800" b="1" dirty="0">
                <a:solidFill>
                  <a:srgbClr val="008080"/>
                </a:solidFill>
                <a:cs typeface="Arial" charset="0"/>
              </a:rPr>
              <a:t>de mayor </a:t>
            </a:r>
            <a:r>
              <a:rPr lang="en-US" sz="2800" b="1" dirty="0" err="1">
                <a:solidFill>
                  <a:srgbClr val="008080"/>
                </a:solidFill>
                <a:cs typeface="Arial" charset="0"/>
              </a:rPr>
              <a:t>punto</a:t>
            </a:r>
            <a:r>
              <a:rPr lang="en-US" sz="2800" b="1" dirty="0">
                <a:solidFill>
                  <a:srgbClr val="008080"/>
                </a:solidFill>
                <a:cs typeface="Arial" charset="0"/>
              </a:rPr>
              <a:t> de </a:t>
            </a:r>
            <a:r>
              <a:rPr lang="en-US" sz="2800" b="1" dirty="0" err="1">
                <a:solidFill>
                  <a:srgbClr val="008080"/>
                </a:solidFill>
                <a:cs typeface="Arial" charset="0"/>
              </a:rPr>
              <a:t>ebullición</a:t>
            </a:r>
            <a:r>
              <a:rPr lang="en-US" sz="2800" b="1" dirty="0">
                <a:solidFill>
                  <a:srgbClr val="00808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008080"/>
                </a:solidFill>
                <a:cs typeface="Arial" charset="0"/>
              </a:rPr>
              <a:t>es</a:t>
            </a:r>
            <a:r>
              <a:rPr lang="en-US" sz="2800" b="1" dirty="0">
                <a:solidFill>
                  <a:srgbClr val="008080"/>
                </a:solidFill>
                <a:cs typeface="Arial" charset="0"/>
              </a:rPr>
              <a:t> el de </a:t>
            </a:r>
            <a:r>
              <a:rPr lang="en-US" sz="2800" b="1" dirty="0" err="1">
                <a:solidFill>
                  <a:srgbClr val="008080"/>
                </a:solidFill>
                <a:cs typeface="Arial" charset="0"/>
              </a:rPr>
              <a:t>cadena</a:t>
            </a:r>
            <a:r>
              <a:rPr lang="en-US" sz="2800" b="1" dirty="0">
                <a:solidFill>
                  <a:srgbClr val="008080"/>
                </a:solidFill>
                <a:cs typeface="Arial" charset="0"/>
              </a:rPr>
              <a:t> lineal 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</a:pPr>
            <a:endParaRPr lang="en-US" sz="2800" b="1" dirty="0" smtClean="0">
              <a:solidFill>
                <a:srgbClr val="006600"/>
              </a:solidFill>
              <a:cs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</a:pPr>
            <a:r>
              <a:rPr lang="en-US" sz="2800" b="1" dirty="0" smtClean="0">
                <a:solidFill>
                  <a:srgbClr val="660066"/>
                </a:solidFill>
                <a:cs typeface="Arial" charset="0"/>
              </a:rPr>
              <a:t>    _ el </a:t>
            </a:r>
            <a:r>
              <a:rPr lang="en-US" sz="2800" b="1" dirty="0">
                <a:solidFill>
                  <a:srgbClr val="660066"/>
                </a:solidFill>
                <a:cs typeface="Arial" charset="0"/>
              </a:rPr>
              <a:t>de </a:t>
            </a:r>
            <a:r>
              <a:rPr lang="en-US" sz="2800" b="1" dirty="0" err="1">
                <a:solidFill>
                  <a:srgbClr val="660066"/>
                </a:solidFill>
                <a:cs typeface="Arial" charset="0"/>
              </a:rPr>
              <a:t>menor</a:t>
            </a:r>
            <a:r>
              <a:rPr lang="en-US" sz="2800" b="1" dirty="0">
                <a:solidFill>
                  <a:srgbClr val="660066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660066"/>
                </a:solidFill>
                <a:cs typeface="Arial" charset="0"/>
              </a:rPr>
              <a:t>punto</a:t>
            </a:r>
            <a:r>
              <a:rPr lang="en-US" sz="2800" b="1" dirty="0">
                <a:solidFill>
                  <a:srgbClr val="660066"/>
                </a:solidFill>
                <a:cs typeface="Arial" charset="0"/>
              </a:rPr>
              <a:t> de </a:t>
            </a:r>
            <a:r>
              <a:rPr lang="en-US" sz="2800" b="1" dirty="0" err="1">
                <a:solidFill>
                  <a:srgbClr val="660066"/>
                </a:solidFill>
                <a:cs typeface="Arial" charset="0"/>
              </a:rPr>
              <a:t>ebullición</a:t>
            </a:r>
            <a:r>
              <a:rPr lang="en-US" sz="2800" b="1" dirty="0">
                <a:solidFill>
                  <a:srgbClr val="660066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660066"/>
                </a:solidFill>
                <a:cs typeface="Arial" charset="0"/>
              </a:rPr>
              <a:t>es</a:t>
            </a:r>
            <a:r>
              <a:rPr lang="en-US" sz="2800" b="1" dirty="0">
                <a:solidFill>
                  <a:srgbClr val="660066"/>
                </a:solidFill>
                <a:cs typeface="Arial" charset="0"/>
              </a:rPr>
              <a:t> el  </a:t>
            </a:r>
            <a:r>
              <a:rPr lang="en-US" sz="2800" b="1" dirty="0" err="1">
                <a:solidFill>
                  <a:srgbClr val="660066"/>
                </a:solidFill>
                <a:cs typeface="Arial" charset="0"/>
              </a:rPr>
              <a:t>más</a:t>
            </a:r>
            <a:r>
              <a:rPr lang="en-US" sz="2800" b="1" dirty="0">
                <a:solidFill>
                  <a:srgbClr val="660066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660066"/>
                </a:solidFill>
                <a:cs typeface="Arial" charset="0"/>
              </a:rPr>
              <a:t>ramificado</a:t>
            </a:r>
            <a:r>
              <a:rPr lang="en-US" sz="2800" b="1" dirty="0">
                <a:solidFill>
                  <a:srgbClr val="660066"/>
                </a:solidFill>
                <a:cs typeface="Arial" charset="0"/>
              </a:rPr>
              <a:t> (el </a:t>
            </a:r>
            <a:r>
              <a:rPr lang="en-US" sz="2800" b="1" dirty="0" err="1">
                <a:solidFill>
                  <a:srgbClr val="660066"/>
                </a:solidFill>
                <a:cs typeface="Arial" charset="0"/>
              </a:rPr>
              <a:t>más</a:t>
            </a:r>
            <a:r>
              <a:rPr lang="en-US" sz="2800" b="1" dirty="0">
                <a:solidFill>
                  <a:srgbClr val="660066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660066"/>
                </a:solidFill>
                <a:cs typeface="Arial" charset="0"/>
              </a:rPr>
              <a:t>esférico</a:t>
            </a:r>
            <a:r>
              <a:rPr lang="en-US" sz="2800" b="1" dirty="0">
                <a:solidFill>
                  <a:srgbClr val="660066"/>
                </a:solidFill>
                <a:cs typeface="Arial" charset="0"/>
              </a:rPr>
              <a:t>).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</a:pPr>
            <a:endParaRPr lang="en-US" sz="2800" b="1" dirty="0">
              <a:cs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</a:pPr>
            <a:endParaRPr lang="en-US" b="1" dirty="0">
              <a:solidFill>
                <a:srgbClr val="000099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04800" y="2895600"/>
          <a:ext cx="86106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Imagen de mapa de bits" r:id="rId3" imgW="5942857" imgH="2019048" progId="PBrush">
                  <p:embed/>
                </p:oleObj>
              </mc:Choice>
              <mc:Fallback>
                <p:oleObj name="Imagen de mapa de bits" r:id="rId3" imgW="5942857" imgH="2019048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95600"/>
                        <a:ext cx="861060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85720" y="214290"/>
            <a:ext cx="807246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sz="2800" b="1" dirty="0" err="1">
                <a:solidFill>
                  <a:srgbClr val="000099"/>
                </a:solidFill>
              </a:rPr>
              <a:t>Estos</a:t>
            </a:r>
            <a:r>
              <a:rPr lang="en-US" sz="2800" b="1" dirty="0">
                <a:solidFill>
                  <a:srgbClr val="000099"/>
                </a:solidFill>
              </a:rPr>
              <a:t> son los </a:t>
            </a:r>
            <a:r>
              <a:rPr lang="en-US" sz="2800" b="1" dirty="0" err="1">
                <a:solidFill>
                  <a:srgbClr val="000099"/>
                </a:solidFill>
              </a:rPr>
              <a:t>modelos</a:t>
            </a:r>
            <a:r>
              <a:rPr lang="en-US" sz="2800" b="1" dirty="0">
                <a:solidFill>
                  <a:srgbClr val="000099"/>
                </a:solidFill>
              </a:rPr>
              <a:t> de los  </a:t>
            </a:r>
            <a:r>
              <a:rPr lang="en-US" sz="2800" b="1" dirty="0" err="1">
                <a:solidFill>
                  <a:srgbClr val="000099"/>
                </a:solidFill>
              </a:rPr>
              <a:t>isómeros</a:t>
            </a:r>
            <a:r>
              <a:rPr lang="en-US" sz="2800" b="1" dirty="0">
                <a:solidFill>
                  <a:srgbClr val="000099"/>
                </a:solidFill>
              </a:rPr>
              <a:t> del 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sz="2800" b="1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en-US" sz="2800" b="1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O.  </a:t>
            </a:r>
            <a:r>
              <a:rPr lang="en-US" sz="2800" b="1" dirty="0">
                <a:solidFill>
                  <a:srgbClr val="000099"/>
                </a:solidFill>
              </a:rPr>
              <a:t>El </a:t>
            </a:r>
            <a:r>
              <a:rPr lang="en-US" sz="2800" b="1" dirty="0" err="1">
                <a:solidFill>
                  <a:srgbClr val="000099"/>
                </a:solidFill>
              </a:rPr>
              <a:t>etanol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es</a:t>
            </a:r>
            <a:r>
              <a:rPr lang="en-US" sz="2800" b="1" dirty="0">
                <a:solidFill>
                  <a:srgbClr val="000099"/>
                </a:solidFill>
              </a:rPr>
              <a:t> un </a:t>
            </a:r>
            <a:r>
              <a:rPr lang="en-US" sz="2800" b="1" dirty="0" err="1">
                <a:solidFill>
                  <a:srgbClr val="000099"/>
                </a:solidFill>
              </a:rPr>
              <a:t>líquido</a:t>
            </a:r>
            <a:r>
              <a:rPr lang="en-US" sz="2800" b="1" dirty="0">
                <a:solidFill>
                  <a:srgbClr val="000099"/>
                </a:solidFill>
              </a:rPr>
              <a:t> a </a:t>
            </a:r>
            <a:r>
              <a:rPr lang="en-US" sz="2800" b="1" dirty="0" err="1">
                <a:solidFill>
                  <a:srgbClr val="000099"/>
                </a:solidFill>
              </a:rPr>
              <a:t>temperatura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ambiente</a:t>
            </a:r>
            <a:r>
              <a:rPr lang="en-US" sz="2800" b="1" dirty="0">
                <a:solidFill>
                  <a:srgbClr val="000099"/>
                </a:solidFill>
              </a:rPr>
              <a:t> y </a:t>
            </a:r>
            <a:r>
              <a:rPr lang="en-US" sz="2800" b="1" dirty="0" err="1">
                <a:solidFill>
                  <a:srgbClr val="000099"/>
                </a:solidFill>
              </a:rPr>
              <a:t>completamente</a:t>
            </a:r>
            <a:r>
              <a:rPr lang="en-US" sz="2800" b="1" dirty="0">
                <a:solidFill>
                  <a:srgbClr val="000099"/>
                </a:solidFill>
              </a:rPr>
              <a:t> soluble en </a:t>
            </a:r>
            <a:r>
              <a:rPr lang="en-US" sz="2800" b="1" dirty="0" err="1">
                <a:solidFill>
                  <a:srgbClr val="000099"/>
                </a:solidFill>
              </a:rPr>
              <a:t>agua</a:t>
            </a:r>
            <a:r>
              <a:rPr lang="en-US" sz="2800" b="1" dirty="0">
                <a:solidFill>
                  <a:srgbClr val="000099"/>
                </a:solidFill>
              </a:rPr>
              <a:t>, </a:t>
            </a:r>
            <a:r>
              <a:rPr lang="en-US" sz="2800" b="1" dirty="0" err="1">
                <a:solidFill>
                  <a:srgbClr val="000099"/>
                </a:solidFill>
              </a:rPr>
              <a:t>mientras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8080"/>
                </a:solidFill>
              </a:rPr>
              <a:t>que</a:t>
            </a:r>
            <a:r>
              <a:rPr lang="en-US" sz="2800" b="1" dirty="0">
                <a:solidFill>
                  <a:srgbClr val="008080"/>
                </a:solidFill>
              </a:rPr>
              <a:t> el </a:t>
            </a:r>
            <a:r>
              <a:rPr lang="en-US" sz="2800" b="1" dirty="0" err="1">
                <a:solidFill>
                  <a:srgbClr val="008080"/>
                </a:solidFill>
              </a:rPr>
              <a:t>dimetil</a:t>
            </a:r>
            <a:r>
              <a:rPr lang="en-US" sz="2800" b="1" dirty="0">
                <a:solidFill>
                  <a:srgbClr val="008080"/>
                </a:solidFill>
              </a:rPr>
              <a:t> </a:t>
            </a:r>
            <a:r>
              <a:rPr lang="en-US" sz="2800" b="1" dirty="0" err="1">
                <a:solidFill>
                  <a:srgbClr val="008080"/>
                </a:solidFill>
              </a:rPr>
              <a:t>éter</a:t>
            </a:r>
            <a:r>
              <a:rPr lang="en-US" sz="2800" b="1" dirty="0">
                <a:solidFill>
                  <a:srgbClr val="008080"/>
                </a:solidFill>
              </a:rPr>
              <a:t> </a:t>
            </a:r>
            <a:r>
              <a:rPr lang="en-US" sz="2800" b="1" dirty="0" err="1">
                <a:solidFill>
                  <a:srgbClr val="008080"/>
                </a:solidFill>
              </a:rPr>
              <a:t>es</a:t>
            </a:r>
            <a:r>
              <a:rPr lang="en-US" sz="2800" b="1" dirty="0">
                <a:solidFill>
                  <a:srgbClr val="008080"/>
                </a:solidFill>
              </a:rPr>
              <a:t> un gas a </a:t>
            </a:r>
            <a:r>
              <a:rPr lang="en-US" sz="2800" b="1" dirty="0" err="1">
                <a:solidFill>
                  <a:srgbClr val="008080"/>
                </a:solidFill>
              </a:rPr>
              <a:t>temperatura</a:t>
            </a:r>
            <a:r>
              <a:rPr lang="en-US" sz="2800" b="1" dirty="0">
                <a:solidFill>
                  <a:srgbClr val="008080"/>
                </a:solidFill>
              </a:rPr>
              <a:t> </a:t>
            </a:r>
            <a:r>
              <a:rPr lang="en-US" sz="2800" b="1" dirty="0" err="1">
                <a:solidFill>
                  <a:srgbClr val="008080"/>
                </a:solidFill>
              </a:rPr>
              <a:t>ambiente</a:t>
            </a:r>
            <a:r>
              <a:rPr lang="en-US" sz="2800" b="1" dirty="0">
                <a:solidFill>
                  <a:srgbClr val="008080"/>
                </a:solidFill>
              </a:rPr>
              <a:t> y </a:t>
            </a:r>
            <a:r>
              <a:rPr lang="en-US" sz="2800" b="1" dirty="0" err="1">
                <a:solidFill>
                  <a:srgbClr val="008080"/>
                </a:solidFill>
              </a:rPr>
              <a:t>sólo</a:t>
            </a:r>
            <a:r>
              <a:rPr lang="en-US" sz="2800" b="1" dirty="0">
                <a:solidFill>
                  <a:srgbClr val="008080"/>
                </a:solidFill>
              </a:rPr>
              <a:t> </a:t>
            </a:r>
            <a:r>
              <a:rPr lang="en-US" sz="2800" b="1" dirty="0" err="1">
                <a:solidFill>
                  <a:srgbClr val="008080"/>
                </a:solidFill>
              </a:rPr>
              <a:t>parcialmente</a:t>
            </a:r>
            <a:r>
              <a:rPr lang="en-US" sz="2800" b="1" dirty="0">
                <a:solidFill>
                  <a:srgbClr val="008080"/>
                </a:solidFill>
              </a:rPr>
              <a:t> soluble en </a:t>
            </a:r>
            <a:r>
              <a:rPr lang="en-US" sz="2800" b="1" dirty="0" err="1">
                <a:solidFill>
                  <a:srgbClr val="008080"/>
                </a:solidFill>
              </a:rPr>
              <a:t>agua</a:t>
            </a:r>
            <a:r>
              <a:rPr lang="en-US" sz="2800" b="1" dirty="0">
                <a:solidFill>
                  <a:srgbClr val="008080"/>
                </a:solidFill>
              </a:rPr>
              <a:t>.</a:t>
            </a:r>
            <a:r>
              <a:rPr lang="en-US" sz="2400" b="1" dirty="0">
                <a:solidFill>
                  <a:srgbClr val="008080"/>
                </a:solidFill>
              </a:rPr>
              <a:t> </a:t>
            </a:r>
          </a:p>
          <a:p>
            <a:pPr algn="just">
              <a:spcBef>
                <a:spcPct val="50000"/>
              </a:spcBef>
            </a:pPr>
            <a:endParaRPr lang="es-ES" sz="24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ISOMERÍA GEOMÉTRICA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s-ES_tradnl" b="1" dirty="0">
              <a:solidFill>
                <a:srgbClr val="000099"/>
              </a:solidFill>
            </a:endParaRPr>
          </a:p>
          <a:p>
            <a:pPr algn="just"/>
            <a:r>
              <a:rPr lang="es-ES_tradnl" b="1" dirty="0">
                <a:solidFill>
                  <a:srgbClr val="000099"/>
                </a:solidFill>
              </a:rPr>
              <a:t>El caso más frecuente de isomería geométrica se produce en los </a:t>
            </a:r>
            <a:r>
              <a:rPr lang="es-ES_tradnl" b="1" dirty="0">
                <a:solidFill>
                  <a:srgbClr val="00B050"/>
                </a:solidFill>
              </a:rPr>
              <a:t>alquenos</a:t>
            </a:r>
            <a:r>
              <a:rPr lang="es-ES_tradnl" b="1" dirty="0">
                <a:solidFill>
                  <a:srgbClr val="000099"/>
                </a:solidFill>
              </a:rPr>
              <a:t>: el doble enlace </a:t>
            </a:r>
            <a:r>
              <a:rPr lang="es-ES_tradnl" b="1" dirty="0" smtClean="0">
                <a:solidFill>
                  <a:srgbClr val="000099"/>
                </a:solidFill>
              </a:rPr>
              <a:t>C=C genera </a:t>
            </a:r>
            <a:r>
              <a:rPr lang="es-ES_tradnl" b="1" dirty="0">
                <a:solidFill>
                  <a:srgbClr val="000099"/>
                </a:solidFill>
              </a:rPr>
              <a:t>un plano de simetría y los sustituyentes en los carbonos adyacentes pueden ubicarse en el mismo lado del plano o en el lado opuesto. </a:t>
            </a:r>
            <a:r>
              <a:rPr lang="es-ES_tradnl" b="1" dirty="0">
                <a:solidFill>
                  <a:srgbClr val="C00000"/>
                </a:solidFill>
              </a:rPr>
              <a:t>Los isómeros geométricos pueden presentar dos configuraciones:</a:t>
            </a:r>
            <a:r>
              <a:rPr lang="es-ES_tradnl" b="1" dirty="0">
                <a:solidFill>
                  <a:srgbClr val="00B050"/>
                </a:solidFill>
              </a:rPr>
              <a:t> </a:t>
            </a:r>
            <a:r>
              <a:rPr lang="es-ES_tradnl" b="1" dirty="0" err="1">
                <a:solidFill>
                  <a:srgbClr val="00B050"/>
                </a:solidFill>
              </a:rPr>
              <a:t>cis</a:t>
            </a:r>
            <a:r>
              <a:rPr lang="es-ES_tradnl" b="1" dirty="0">
                <a:solidFill>
                  <a:srgbClr val="00B050"/>
                </a:solidFill>
              </a:rPr>
              <a:t> </a:t>
            </a:r>
            <a:r>
              <a:rPr lang="es-ES_tradnl" b="1" dirty="0">
                <a:solidFill>
                  <a:srgbClr val="C00000"/>
                </a:solidFill>
              </a:rPr>
              <a:t>o </a:t>
            </a:r>
            <a:r>
              <a:rPr lang="es-ES_tradnl" b="1" dirty="0" err="1">
                <a:solidFill>
                  <a:srgbClr val="00B050"/>
                </a:solidFill>
              </a:rPr>
              <a:t>trans</a:t>
            </a:r>
            <a:r>
              <a:rPr lang="es-ES_tradnl" b="1" dirty="0">
                <a:solidFill>
                  <a:srgbClr val="C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71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2520280"/>
          </a:xfrm>
        </p:spPr>
        <p:txBody>
          <a:bodyPr>
            <a:normAutofit/>
          </a:bodyPr>
          <a:lstStyle/>
          <a:p>
            <a:pPr algn="just"/>
            <a:r>
              <a:rPr lang="es-ES_tradnl" b="1" dirty="0"/>
              <a:t>L</a:t>
            </a:r>
            <a:r>
              <a:rPr lang="es-ES_tradnl" b="1" dirty="0" smtClean="0"/>
              <a:t>a </a:t>
            </a:r>
            <a:r>
              <a:rPr lang="es-ES_tradnl" b="1" dirty="0"/>
              <a:t>configuración </a:t>
            </a:r>
            <a:r>
              <a:rPr lang="es-ES_tradnl" b="1" i="1" dirty="0" err="1">
                <a:solidFill>
                  <a:srgbClr val="FF0066"/>
                </a:solidFill>
              </a:rPr>
              <a:t>cis</a:t>
            </a:r>
            <a:r>
              <a:rPr lang="es-ES_tradnl" b="1" i="1" dirty="0">
                <a:solidFill>
                  <a:srgbClr val="FF0066"/>
                </a:solidFill>
              </a:rPr>
              <a:t> </a:t>
            </a:r>
            <a:r>
              <a:rPr lang="es-ES_tradnl" b="1" dirty="0">
                <a:solidFill>
                  <a:srgbClr val="00B0F0"/>
                </a:solidFill>
              </a:rPr>
              <a:t>de los enlaces dobles se asigna en aquellos </a:t>
            </a:r>
            <a:r>
              <a:rPr lang="es-ES_tradnl" b="1" dirty="0" smtClean="0">
                <a:solidFill>
                  <a:srgbClr val="00B0F0"/>
                </a:solidFill>
              </a:rPr>
              <a:t>isómeros geométricos </a:t>
            </a:r>
            <a:r>
              <a:rPr lang="es-ES_tradnl" b="1" dirty="0">
                <a:solidFill>
                  <a:srgbClr val="00B0F0"/>
                </a:solidFill>
              </a:rPr>
              <a:t>que contienen grupos iguales o similares del mismo lado del doble </a:t>
            </a:r>
            <a:r>
              <a:rPr lang="es-ES_tradnl" b="1" dirty="0" smtClean="0">
                <a:solidFill>
                  <a:srgbClr val="00B0F0"/>
                </a:solidFill>
              </a:rPr>
              <a:t>enlace.</a:t>
            </a:r>
          </a:p>
          <a:p>
            <a:pPr marL="0" indent="0" algn="just">
              <a:buNone/>
            </a:pPr>
            <a:endParaRPr lang="es-ES_tradnl" b="1" dirty="0" smtClean="0"/>
          </a:p>
          <a:p>
            <a:pPr marL="0" indent="0" algn="just">
              <a:buNone/>
            </a:pPr>
            <a:endParaRPr lang="es-ES_tradnl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08920"/>
            <a:ext cx="3164051" cy="2085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55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es-ES_tradnl" b="1" dirty="0">
                <a:solidFill>
                  <a:srgbClr val="00B0F0"/>
                </a:solidFill>
              </a:rPr>
              <a:t>L</a:t>
            </a:r>
            <a:r>
              <a:rPr lang="es-ES_tradnl" b="1" dirty="0" smtClean="0">
                <a:solidFill>
                  <a:srgbClr val="00B0F0"/>
                </a:solidFill>
              </a:rPr>
              <a:t>a  </a:t>
            </a:r>
            <a:r>
              <a:rPr lang="es-ES_tradnl" b="1" dirty="0">
                <a:solidFill>
                  <a:srgbClr val="00B0F0"/>
                </a:solidFill>
              </a:rPr>
              <a:t>denominación </a:t>
            </a:r>
            <a:r>
              <a:rPr lang="es-ES_tradnl" b="1" i="1" dirty="0" err="1">
                <a:solidFill>
                  <a:srgbClr val="00B050"/>
                </a:solidFill>
              </a:rPr>
              <a:t>trans</a:t>
            </a:r>
            <a:r>
              <a:rPr lang="es-ES_tradnl" b="1" i="1" dirty="0">
                <a:solidFill>
                  <a:srgbClr val="00B050"/>
                </a:solidFill>
              </a:rPr>
              <a:t> </a:t>
            </a:r>
            <a:r>
              <a:rPr lang="es-ES_tradnl" b="1" dirty="0">
                <a:solidFill>
                  <a:srgbClr val="00B0F0"/>
                </a:solidFill>
              </a:rPr>
              <a:t>se aplica en aquellos isómeros geométricos que </a:t>
            </a:r>
            <a:r>
              <a:rPr lang="es-ES_tradnl" b="1" dirty="0" smtClean="0">
                <a:solidFill>
                  <a:srgbClr val="00B0F0"/>
                </a:solidFill>
              </a:rPr>
              <a:t>contienen grupos </a:t>
            </a:r>
            <a:r>
              <a:rPr lang="es-ES_tradnl" b="1" dirty="0">
                <a:solidFill>
                  <a:srgbClr val="00B0F0"/>
                </a:solidFill>
              </a:rPr>
              <a:t>iguales o similares de lados opuestos del doble enlace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64904"/>
            <a:ext cx="2860898" cy="2015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047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68" y="260648"/>
            <a:ext cx="749895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84984"/>
            <a:ext cx="6236267" cy="3417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129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ISOMERÍA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b="1" dirty="0" smtClean="0">
                <a:solidFill>
                  <a:srgbClr val="000099"/>
                </a:solidFill>
              </a:rPr>
              <a:t>Los compuestos que tienen la </a:t>
            </a:r>
            <a:r>
              <a:rPr lang="es-ES" b="1" dirty="0" smtClean="0">
                <a:solidFill>
                  <a:srgbClr val="C00000"/>
                </a:solidFill>
              </a:rPr>
              <a:t>misma fórmula molecular</a:t>
            </a:r>
            <a:r>
              <a:rPr lang="es-ES" b="1" dirty="0" smtClean="0">
                <a:solidFill>
                  <a:srgbClr val="000099"/>
                </a:solidFill>
              </a:rPr>
              <a:t>, pero diferente estructura se llaman isómeros</a:t>
            </a:r>
          </a:p>
          <a:p>
            <a:pPr algn="just"/>
            <a:r>
              <a:rPr lang="es-ES" b="1" dirty="0" smtClean="0">
                <a:solidFill>
                  <a:srgbClr val="006600"/>
                </a:solidFill>
              </a:rPr>
              <a:t>Como los isómeros son compuestos diferentes, tienen propiedades físicas y/o químicas diferentes.</a:t>
            </a:r>
          </a:p>
          <a:p>
            <a:pPr algn="just"/>
            <a:r>
              <a:rPr lang="es-ES" b="1" dirty="0" smtClean="0">
                <a:solidFill>
                  <a:srgbClr val="000099"/>
                </a:solidFill>
              </a:rPr>
              <a:t>En general los isómeros se pueden dividir en dos grandes grupos: isómeros estructurales e isómeros </a:t>
            </a:r>
            <a:r>
              <a:rPr lang="es-ES" b="1" dirty="0" err="1" smtClean="0">
                <a:solidFill>
                  <a:srgbClr val="000099"/>
                </a:solidFill>
              </a:rPr>
              <a:t>configuracionales</a:t>
            </a:r>
            <a:endParaRPr lang="es-E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980728"/>
            <a:ext cx="885698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45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ISÓMEROS ESTRUCTURALES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>
                <a:solidFill>
                  <a:srgbClr val="000099"/>
                </a:solidFill>
              </a:rPr>
              <a:t>Tienen la misma fórmula molecular, pero distintas fórmulas estructurales.</a:t>
            </a:r>
          </a:p>
          <a:p>
            <a:pPr algn="just"/>
            <a:r>
              <a:rPr lang="es-ES" b="1" dirty="0" smtClean="0">
                <a:solidFill>
                  <a:srgbClr val="006600"/>
                </a:solidFill>
              </a:rPr>
              <a:t>El n- butano y el </a:t>
            </a:r>
            <a:r>
              <a:rPr lang="es-ES" b="1" dirty="0" err="1" smtClean="0">
                <a:solidFill>
                  <a:srgbClr val="006600"/>
                </a:solidFill>
              </a:rPr>
              <a:t>isobutano</a:t>
            </a:r>
            <a:r>
              <a:rPr lang="es-ES" b="1" dirty="0" smtClean="0">
                <a:solidFill>
                  <a:srgbClr val="006600"/>
                </a:solidFill>
              </a:rPr>
              <a:t> tienen la misma formula molecular (C</a:t>
            </a:r>
            <a:r>
              <a:rPr lang="es-ES" b="1" baseline="-25000" dirty="0" smtClean="0">
                <a:solidFill>
                  <a:srgbClr val="006600"/>
                </a:solidFill>
              </a:rPr>
              <a:t>4</a:t>
            </a:r>
            <a:r>
              <a:rPr lang="es-ES" b="1" dirty="0" smtClean="0">
                <a:solidFill>
                  <a:srgbClr val="006600"/>
                </a:solidFill>
              </a:rPr>
              <a:t>H</a:t>
            </a:r>
            <a:r>
              <a:rPr lang="es-ES" b="1" baseline="-25000" dirty="0" smtClean="0">
                <a:solidFill>
                  <a:srgbClr val="006600"/>
                </a:solidFill>
              </a:rPr>
              <a:t>10</a:t>
            </a:r>
            <a:r>
              <a:rPr lang="es-ES" b="1" dirty="0" smtClean="0">
                <a:solidFill>
                  <a:srgbClr val="006600"/>
                </a:solidFill>
              </a:rPr>
              <a:t>), pero diferentes fórmulas estructurales</a:t>
            </a:r>
            <a:endParaRPr lang="es-ES" b="1" dirty="0">
              <a:solidFill>
                <a:srgbClr val="0066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256"/>
            <a:ext cx="6715172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DE: ISÓMEROS ESTRUCTURALES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7" descr="pag3_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276475"/>
            <a:ext cx="4762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867400" y="23495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b="1" dirty="0">
                <a:solidFill>
                  <a:srgbClr val="006600"/>
                </a:solidFill>
              </a:rPr>
              <a:t>Isomería de cadena</a:t>
            </a:r>
          </a:p>
        </p:txBody>
      </p:sp>
      <p:pic>
        <p:nvPicPr>
          <p:cNvPr id="7" name="Picture 10" descr="La imagen “http://www.ugr.es/~quiored/qog/estereo/img/pag3_img2.gif” no puede mostrarse porque contiene errore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213100"/>
            <a:ext cx="47625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940425" y="350043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b="1" dirty="0">
                <a:solidFill>
                  <a:srgbClr val="000099"/>
                </a:solidFill>
              </a:rPr>
              <a:t>Isomería de posición</a:t>
            </a:r>
          </a:p>
        </p:txBody>
      </p:sp>
      <p:pic>
        <p:nvPicPr>
          <p:cNvPr id="9" name="Picture 13" descr="La imagen “http://www.ugr.es/~quiored/qog/estereo/img/pag3_img3.gif” no puede mostrarse porque contiene errores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4581525"/>
            <a:ext cx="4762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940425" y="465296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b="1">
                <a:solidFill>
                  <a:srgbClr val="006600"/>
                </a:solidFill>
              </a:rPr>
              <a:t>Isomería de función</a:t>
            </a:r>
          </a:p>
        </p:txBody>
      </p:sp>
    </p:spTree>
    <p:extLst>
      <p:ext uri="{BB962C8B-B14F-4D97-AF65-F5344CB8AC3E}">
        <p14:creationId xmlns:p14="http://schemas.microsoft.com/office/powerpoint/2010/main" val="184921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8" y="908720"/>
            <a:ext cx="911138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2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7" y="908720"/>
            <a:ext cx="906122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8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98607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3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jemplo: C</a:t>
            </a:r>
            <a:r>
              <a:rPr lang="es-ES" b="1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s-ES" b="1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s-ES" b="1" baseline="-25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7843219" cy="4462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299</Words>
  <Application>Microsoft Office PowerPoint</Application>
  <PresentationFormat>Presentación en pantalla (4:3)</PresentationFormat>
  <Paragraphs>30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0" baseType="lpstr">
      <vt:lpstr>Tema de Office</vt:lpstr>
      <vt:lpstr>Imagen de mapa de bits</vt:lpstr>
      <vt:lpstr>ISÓMEROS</vt:lpstr>
      <vt:lpstr>ISOMERÍA</vt:lpstr>
      <vt:lpstr>Presentación de PowerPoint</vt:lpstr>
      <vt:lpstr>ISÓMEROS ESTRUCTURALES</vt:lpstr>
      <vt:lpstr>TIPOS DE: ISÓMEROS ESTRUCTURALES</vt:lpstr>
      <vt:lpstr>Presentación de PowerPoint</vt:lpstr>
      <vt:lpstr>Presentación de PowerPoint</vt:lpstr>
      <vt:lpstr>Presentación de PowerPoint</vt:lpstr>
      <vt:lpstr>Ejemplo: C5H12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ISOMERÍA GEOMÉTRICA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ISÓMEROS</dc:title>
  <dc:creator>Pc1</dc:creator>
  <cp:lastModifiedBy>WinuE</cp:lastModifiedBy>
  <cp:revision>34</cp:revision>
  <dcterms:created xsi:type="dcterms:W3CDTF">2011-11-05T16:00:49Z</dcterms:created>
  <dcterms:modified xsi:type="dcterms:W3CDTF">2015-10-04T16:01:58Z</dcterms:modified>
</cp:coreProperties>
</file>