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4" r:id="rId3"/>
    <p:sldId id="263" r:id="rId4"/>
    <p:sldId id="257" r:id="rId5"/>
    <p:sldId id="258" r:id="rId6"/>
    <p:sldId id="259" r:id="rId7"/>
    <p:sldId id="265" r:id="rId8"/>
    <p:sldId id="260" r:id="rId9"/>
    <p:sldId id="261" r:id="rId10"/>
    <p:sldId id="285" r:id="rId11"/>
    <p:sldId id="262" r:id="rId12"/>
    <p:sldId id="281" r:id="rId13"/>
    <p:sldId id="282" r:id="rId14"/>
    <p:sldId id="283" r:id="rId15"/>
    <p:sldId id="266" r:id="rId16"/>
    <p:sldId id="267" r:id="rId17"/>
    <p:sldId id="270" r:id="rId18"/>
    <p:sldId id="271" r:id="rId19"/>
    <p:sldId id="272" r:id="rId20"/>
    <p:sldId id="269" r:id="rId21"/>
    <p:sldId id="274" r:id="rId22"/>
    <p:sldId id="275" r:id="rId23"/>
    <p:sldId id="276" r:id="rId24"/>
    <p:sldId id="280" r:id="rId25"/>
    <p:sldId id="284" r:id="rId26"/>
  </p:sldIdLst>
  <p:sldSz cx="9144000" cy="6858000" type="screen4x3"/>
  <p:notesSz cx="7010400" cy="92964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009900"/>
    <a:srgbClr val="006600"/>
    <a:srgbClr val="800080"/>
    <a:srgbClr val="0066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4660"/>
  </p:normalViewPr>
  <p:slideViewPr>
    <p:cSldViewPr>
      <p:cViewPr varScale="1">
        <p:scale>
          <a:sx n="70" d="100"/>
          <a:sy n="70" d="100"/>
        </p:scale>
        <p:origin x="-111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04B78FFE-F199-4FB4-A985-741F6C5B4352}" type="datetimeFigureOut">
              <a:rPr lang="es-ES"/>
              <a:pPr>
                <a:defRPr/>
              </a:pPr>
              <a:t>11/10/2015</a:t>
            </a:fld>
            <a:endParaRPr lang="es-ES"/>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s-ES" noProof="0"/>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B7608133-B2E9-4777-8CEC-E02036752793}" type="slidenum">
              <a:rPr lang="es-ES"/>
              <a:pPr>
                <a:defRPr/>
              </a:pPr>
              <a:t>‹Nº›</a:t>
            </a:fld>
            <a:endParaRPr lang="es-ES"/>
          </a:p>
        </p:txBody>
      </p:sp>
    </p:spTree>
    <p:extLst>
      <p:ext uri="{BB962C8B-B14F-4D97-AF65-F5344CB8AC3E}">
        <p14:creationId xmlns:p14="http://schemas.microsoft.com/office/powerpoint/2010/main" val="4750520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C39818A7-6645-4471-A677-41CF19F0F622}" type="datetimeFigureOut">
              <a:rPr lang="es-ES"/>
              <a:pPr>
                <a:defRPr/>
              </a:pPr>
              <a:t>11/10/2015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85FB4D5-F40B-4DD1-A500-4CCEAFA1CBF7}" type="slidenum">
              <a:rPr lang="es-ES"/>
              <a:pPr>
                <a:defRPr/>
              </a:pPr>
              <a:t>‹Nº›</a:t>
            </a:fld>
            <a:endParaRPr lang="es-ES"/>
          </a:p>
        </p:txBody>
      </p:sp>
    </p:spTree>
    <p:extLst>
      <p:ext uri="{BB962C8B-B14F-4D97-AF65-F5344CB8AC3E}">
        <p14:creationId xmlns:p14="http://schemas.microsoft.com/office/powerpoint/2010/main" val="3274005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0D40F4D-0BFD-43D2-ACF9-A67BDACC70E5}" type="datetimeFigureOut">
              <a:rPr lang="es-ES"/>
              <a:pPr>
                <a:defRPr/>
              </a:pPr>
              <a:t>11/10/2015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2DE43C6-3602-4547-A192-27AEACE22F16}" type="slidenum">
              <a:rPr lang="es-ES"/>
              <a:pPr>
                <a:defRPr/>
              </a:pPr>
              <a:t>‹Nº›</a:t>
            </a:fld>
            <a:endParaRPr lang="es-ES"/>
          </a:p>
        </p:txBody>
      </p:sp>
    </p:spTree>
    <p:extLst>
      <p:ext uri="{BB962C8B-B14F-4D97-AF65-F5344CB8AC3E}">
        <p14:creationId xmlns:p14="http://schemas.microsoft.com/office/powerpoint/2010/main" val="4213901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1925C3A-2715-4520-8A20-8B1850C407CC}" type="datetimeFigureOut">
              <a:rPr lang="es-ES"/>
              <a:pPr>
                <a:defRPr/>
              </a:pPr>
              <a:t>11/10/2015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25A327B-E02F-436C-9CEE-5E7C19AE7FA5}" type="slidenum">
              <a:rPr lang="es-ES"/>
              <a:pPr>
                <a:defRPr/>
              </a:pPr>
              <a:t>‹Nº›</a:t>
            </a:fld>
            <a:endParaRPr lang="es-ES"/>
          </a:p>
        </p:txBody>
      </p:sp>
    </p:spTree>
    <p:extLst>
      <p:ext uri="{BB962C8B-B14F-4D97-AF65-F5344CB8AC3E}">
        <p14:creationId xmlns:p14="http://schemas.microsoft.com/office/powerpoint/2010/main" val="233007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9C3E8B39-CA6D-4436-B781-C7C6C740CBC8}" type="datetimeFigureOut">
              <a:rPr lang="es-ES"/>
              <a:pPr>
                <a:defRPr/>
              </a:pPr>
              <a:t>11/10/2015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189A8CF-9110-4844-A32A-0B83EB5E225A}" type="slidenum">
              <a:rPr lang="es-ES"/>
              <a:pPr>
                <a:defRPr/>
              </a:pPr>
              <a:t>‹Nº›</a:t>
            </a:fld>
            <a:endParaRPr lang="es-ES"/>
          </a:p>
        </p:txBody>
      </p:sp>
    </p:spTree>
    <p:extLst>
      <p:ext uri="{BB962C8B-B14F-4D97-AF65-F5344CB8AC3E}">
        <p14:creationId xmlns:p14="http://schemas.microsoft.com/office/powerpoint/2010/main" val="3765312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8907ACC1-1B8A-4388-BEAB-E0585FB6A752}" type="datetimeFigureOut">
              <a:rPr lang="es-ES"/>
              <a:pPr>
                <a:defRPr/>
              </a:pPr>
              <a:t>11/10/2015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46C5FFC-E2F9-40E2-8273-2ACF4811FE83}" type="slidenum">
              <a:rPr lang="es-ES"/>
              <a:pPr>
                <a:defRPr/>
              </a:pPr>
              <a:t>‹Nº›</a:t>
            </a:fld>
            <a:endParaRPr lang="es-ES"/>
          </a:p>
        </p:txBody>
      </p:sp>
    </p:spTree>
    <p:extLst>
      <p:ext uri="{BB962C8B-B14F-4D97-AF65-F5344CB8AC3E}">
        <p14:creationId xmlns:p14="http://schemas.microsoft.com/office/powerpoint/2010/main" val="2441410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EEBA6D75-FCC3-474D-A5C9-2F8A1F9CD9CB}" type="datetimeFigureOut">
              <a:rPr lang="es-ES"/>
              <a:pPr>
                <a:defRPr/>
              </a:pPr>
              <a:t>11/10/2015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371F71DB-46B1-495D-8748-59BD3185E50D}" type="slidenum">
              <a:rPr lang="es-ES"/>
              <a:pPr>
                <a:defRPr/>
              </a:pPr>
              <a:t>‹Nº›</a:t>
            </a:fld>
            <a:endParaRPr lang="es-ES"/>
          </a:p>
        </p:txBody>
      </p:sp>
    </p:spTree>
    <p:extLst>
      <p:ext uri="{BB962C8B-B14F-4D97-AF65-F5344CB8AC3E}">
        <p14:creationId xmlns:p14="http://schemas.microsoft.com/office/powerpoint/2010/main" val="3643225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3C053DEA-5A4E-41F8-8446-EEAEDD6102C1}" type="datetimeFigureOut">
              <a:rPr lang="es-ES"/>
              <a:pPr>
                <a:defRPr/>
              </a:pPr>
              <a:t>11/10/2015</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1CC0A865-7E38-423F-907B-C0035DF73483}" type="slidenum">
              <a:rPr lang="es-ES"/>
              <a:pPr>
                <a:defRPr/>
              </a:pPr>
              <a:t>‹Nº›</a:t>
            </a:fld>
            <a:endParaRPr lang="es-ES"/>
          </a:p>
        </p:txBody>
      </p:sp>
    </p:spTree>
    <p:extLst>
      <p:ext uri="{BB962C8B-B14F-4D97-AF65-F5344CB8AC3E}">
        <p14:creationId xmlns:p14="http://schemas.microsoft.com/office/powerpoint/2010/main" val="2003421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17EB149D-CA7F-4088-936A-4B199DA952D9}" type="datetimeFigureOut">
              <a:rPr lang="es-ES"/>
              <a:pPr>
                <a:defRPr/>
              </a:pPr>
              <a:t>11/10/2015</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30B81754-E7E9-45C2-BD9C-14622A6817C3}" type="slidenum">
              <a:rPr lang="es-ES"/>
              <a:pPr>
                <a:defRPr/>
              </a:pPr>
              <a:t>‹Nº›</a:t>
            </a:fld>
            <a:endParaRPr lang="es-ES"/>
          </a:p>
        </p:txBody>
      </p:sp>
    </p:spTree>
    <p:extLst>
      <p:ext uri="{BB962C8B-B14F-4D97-AF65-F5344CB8AC3E}">
        <p14:creationId xmlns:p14="http://schemas.microsoft.com/office/powerpoint/2010/main" val="73584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3745E9E-BA97-46BB-941F-1A084B37A9B9}" type="datetimeFigureOut">
              <a:rPr lang="es-ES"/>
              <a:pPr>
                <a:defRPr/>
              </a:pPr>
              <a:t>11/10/2015</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0BB80A56-987D-4422-987E-6E3ADA5B8135}" type="slidenum">
              <a:rPr lang="es-ES"/>
              <a:pPr>
                <a:defRPr/>
              </a:pPr>
              <a:t>‹Nº›</a:t>
            </a:fld>
            <a:endParaRPr lang="es-ES"/>
          </a:p>
        </p:txBody>
      </p:sp>
    </p:spTree>
    <p:extLst>
      <p:ext uri="{BB962C8B-B14F-4D97-AF65-F5344CB8AC3E}">
        <p14:creationId xmlns:p14="http://schemas.microsoft.com/office/powerpoint/2010/main" val="725149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6D7A6D0-E3F3-4DAC-B548-5B4404C0A5B7}" type="datetimeFigureOut">
              <a:rPr lang="es-ES"/>
              <a:pPr>
                <a:defRPr/>
              </a:pPr>
              <a:t>11/10/2015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863E7DD4-0E1B-4F05-9982-DB09E31032E4}" type="slidenum">
              <a:rPr lang="es-ES"/>
              <a:pPr>
                <a:defRPr/>
              </a:pPr>
              <a:t>‹Nº›</a:t>
            </a:fld>
            <a:endParaRPr lang="es-ES"/>
          </a:p>
        </p:txBody>
      </p:sp>
    </p:spTree>
    <p:extLst>
      <p:ext uri="{BB962C8B-B14F-4D97-AF65-F5344CB8AC3E}">
        <p14:creationId xmlns:p14="http://schemas.microsoft.com/office/powerpoint/2010/main" val="1904056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4C61AA1-74E2-4631-97D7-6DC6EBBD883F}" type="datetimeFigureOut">
              <a:rPr lang="es-ES"/>
              <a:pPr>
                <a:defRPr/>
              </a:pPr>
              <a:t>11/10/2015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CF73CFE2-6D7E-47B0-9A26-702881E49049}" type="slidenum">
              <a:rPr lang="es-ES"/>
              <a:pPr>
                <a:defRPr/>
              </a:pPr>
              <a:t>‹Nº›</a:t>
            </a:fld>
            <a:endParaRPr lang="es-ES"/>
          </a:p>
        </p:txBody>
      </p:sp>
    </p:spTree>
    <p:extLst>
      <p:ext uri="{BB962C8B-B14F-4D97-AF65-F5344CB8AC3E}">
        <p14:creationId xmlns:p14="http://schemas.microsoft.com/office/powerpoint/2010/main" val="1669181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66">
            <a:alpha val="13000"/>
          </a:srgbClr>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019CA47-E5FA-4C1C-A8A7-D03710C81DE2}" type="datetimeFigureOut">
              <a:rPr lang="es-ES"/>
              <a:pPr>
                <a:defRPr/>
              </a:pPr>
              <a:t>11/10/2015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1420B54-00A5-46A7-A00D-3FBCB2B6C42D}"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71472" y="1916832"/>
            <a:ext cx="7786742" cy="2308324"/>
          </a:xfrm>
          <a:prstGeom prst="rect">
            <a:avLst/>
          </a:prstGeom>
          <a:effectLst>
            <a:glow rad="228600">
              <a:schemeClr val="accent2">
                <a:satMod val="175000"/>
                <a:alpha val="40000"/>
              </a:schemeClr>
            </a:glow>
            <a:outerShdw blurRad="40000" dist="20000" dir="5400000" rotWithShape="0">
              <a:srgbClr val="000000">
                <a:alpha val="38000"/>
              </a:srgbClr>
            </a:outerShdw>
          </a:effectLst>
          <a:scene3d>
            <a:camera prst="isometricOffAxis2Left"/>
            <a:lightRig rig="threePt" dir="t"/>
          </a:scene3d>
        </p:spPr>
        <p:style>
          <a:lnRef idx="1">
            <a:schemeClr val="accent6"/>
          </a:lnRef>
          <a:fillRef idx="2">
            <a:schemeClr val="accent6"/>
          </a:fillRef>
          <a:effectRef idx="1">
            <a:schemeClr val="accent6"/>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MX"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REACCIONES ORGÁNICAS </a:t>
            </a:r>
            <a:endParaRPr lang="es-E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17758" y="548680"/>
            <a:ext cx="8229600" cy="4525963"/>
          </a:xfrm>
        </p:spPr>
        <p:txBody>
          <a:bodyPr/>
          <a:lstStyle/>
          <a:p>
            <a:r>
              <a:rPr lang="es-ES" b="1" dirty="0">
                <a:solidFill>
                  <a:srgbClr val="0070C0"/>
                </a:solidFill>
              </a:rPr>
              <a:t>S</a:t>
            </a:r>
            <a:r>
              <a:rPr lang="es-ES" b="1" dirty="0" smtClean="0">
                <a:solidFill>
                  <a:srgbClr val="0070C0"/>
                </a:solidFill>
              </a:rPr>
              <a:t>ustitución </a:t>
            </a:r>
            <a:r>
              <a:rPr lang="es-ES" b="1" dirty="0">
                <a:solidFill>
                  <a:srgbClr val="0070C0"/>
                </a:solidFill>
              </a:rPr>
              <a:t>de un </a:t>
            </a:r>
            <a:r>
              <a:rPr lang="es-ES" b="1" dirty="0" smtClean="0">
                <a:solidFill>
                  <a:srgbClr val="0070C0"/>
                </a:solidFill>
              </a:rPr>
              <a:t>hidrocarburo insaturado </a:t>
            </a:r>
            <a:r>
              <a:rPr lang="es-ES" b="1" dirty="0">
                <a:solidFill>
                  <a:srgbClr val="0070C0"/>
                </a:solidFill>
              </a:rPr>
              <a:t>por un hidrácido</a:t>
            </a:r>
            <a:r>
              <a:rPr lang="es-ES" dirty="0">
                <a:solidFill>
                  <a:srgbClr val="0070C0"/>
                </a:solidFill>
              </a:rPr>
              <a:t> (</a:t>
            </a:r>
            <a:r>
              <a:rPr lang="es-ES" dirty="0" err="1">
                <a:solidFill>
                  <a:srgbClr val="0070C0"/>
                </a:solidFill>
              </a:rPr>
              <a:t>HCl</a:t>
            </a:r>
            <a:r>
              <a:rPr lang="es-ES" dirty="0">
                <a:solidFill>
                  <a:srgbClr val="0070C0"/>
                </a:solidFill>
              </a:rPr>
              <a:t>, </a:t>
            </a:r>
            <a:r>
              <a:rPr lang="es-ES" dirty="0" err="1">
                <a:solidFill>
                  <a:srgbClr val="0070C0"/>
                </a:solidFill>
              </a:rPr>
              <a:t>HBr</a:t>
            </a:r>
            <a:r>
              <a:rPr lang="es-ES" dirty="0">
                <a:solidFill>
                  <a:srgbClr val="0070C0"/>
                </a:solidFill>
              </a:rPr>
              <a:t>, HI)</a:t>
            </a:r>
            <a:endParaRPr lang="es-ES_tradnl" dirty="0">
              <a:solidFill>
                <a:srgbClr val="0070C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746" y="2348880"/>
            <a:ext cx="8210284"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8070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solidFill>
                  <a:srgbClr val="FF0066"/>
                </a:solidFill>
                <a:effectLst>
                  <a:outerShdw blurRad="38100" dist="38100" dir="2700000" algn="tl">
                    <a:srgbClr val="000000">
                      <a:alpha val="43137"/>
                    </a:srgbClr>
                  </a:outerShdw>
                </a:effectLst>
              </a:rPr>
              <a:t>POLIMERIZACIÓN</a:t>
            </a:r>
            <a:endParaRPr lang="es-CL" b="1" dirty="0">
              <a:solidFill>
                <a:srgbClr val="FF0066"/>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r>
              <a:rPr lang="es-CL" b="1" dirty="0" smtClean="0">
                <a:solidFill>
                  <a:srgbClr val="0000FF"/>
                </a:solidFill>
              </a:rPr>
              <a:t>Alquenos sufren polimerización por adición, debido a la presencia del doble enlace</a:t>
            </a:r>
            <a:endParaRPr lang="es-CL" b="1" dirty="0">
              <a:solidFill>
                <a:srgbClr val="0000FF"/>
              </a:solidFill>
            </a:endParaRPr>
          </a:p>
        </p:txBody>
      </p:sp>
      <p:pic>
        <p:nvPicPr>
          <p:cNvPr id="5122" name="Picture 2"/>
          <p:cNvPicPr>
            <a:picLocks noChangeAspect="1" noChangeArrowheads="1"/>
          </p:cNvPicPr>
          <p:nvPr/>
        </p:nvPicPr>
        <p:blipFill>
          <a:blip r:embed="rId2"/>
          <a:srcRect/>
          <a:stretch>
            <a:fillRect/>
          </a:stretch>
        </p:blipFill>
        <p:spPr bwMode="auto">
          <a:xfrm>
            <a:off x="500034" y="2857496"/>
            <a:ext cx="8143932" cy="1139086"/>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a:srcRect/>
          <a:stretch>
            <a:fillRect/>
          </a:stretch>
        </p:blipFill>
        <p:spPr bwMode="auto">
          <a:xfrm>
            <a:off x="357157" y="4786322"/>
            <a:ext cx="8481063" cy="1262063"/>
          </a:xfrm>
          <a:prstGeom prst="rect">
            <a:avLst/>
          </a:prstGeom>
          <a:noFill/>
          <a:ln w="9525">
            <a:noFill/>
            <a:miter lim="800000"/>
            <a:headEnd/>
            <a:tailEnd/>
          </a:ln>
          <a:effectLst/>
        </p:spPr>
      </p:pic>
    </p:spTree>
    <p:extLst>
      <p:ext uri="{BB962C8B-B14F-4D97-AF65-F5344CB8AC3E}">
        <p14:creationId xmlns:p14="http://schemas.microsoft.com/office/powerpoint/2010/main" val="1282375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smtClean="0">
                <a:solidFill>
                  <a:srgbClr val="FF0066"/>
                </a:solidFill>
                <a:effectLst>
                  <a:outerShdw blurRad="38100" dist="38100" dir="2700000" algn="tl">
                    <a:srgbClr val="000000">
                      <a:alpha val="43137"/>
                    </a:srgbClr>
                  </a:outerShdw>
                </a:effectLst>
              </a:rPr>
              <a:t>REACCIONES DE ELIMINACIÓN</a:t>
            </a:r>
            <a:endParaRPr lang="es-ES_tradnl" b="1" dirty="0">
              <a:solidFill>
                <a:srgbClr val="FF0066"/>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pPr algn="just"/>
            <a:r>
              <a:rPr lang="es-ES_tradnl" b="1" dirty="0" smtClean="0">
                <a:solidFill>
                  <a:srgbClr val="009900"/>
                </a:solidFill>
              </a:rPr>
              <a:t>Son las reacciones inversas a la adición.</a:t>
            </a:r>
          </a:p>
          <a:p>
            <a:pPr algn="just"/>
            <a:endParaRPr lang="es-ES_tradnl" b="1" dirty="0">
              <a:solidFill>
                <a:srgbClr val="009900"/>
              </a:solidFill>
            </a:endParaRPr>
          </a:p>
          <a:p>
            <a:pPr algn="just"/>
            <a:r>
              <a:rPr lang="es-ES" b="1" dirty="0">
                <a:solidFill>
                  <a:srgbClr val="0000FF"/>
                </a:solidFill>
              </a:rPr>
              <a:t>C</a:t>
            </a:r>
            <a:r>
              <a:rPr lang="es-ES" b="1" dirty="0" smtClean="0">
                <a:solidFill>
                  <a:srgbClr val="0000FF"/>
                </a:solidFill>
              </a:rPr>
              <a:t>onsisten </a:t>
            </a:r>
            <a:r>
              <a:rPr lang="es-ES" b="1" dirty="0">
                <a:solidFill>
                  <a:srgbClr val="0000FF"/>
                </a:solidFill>
              </a:rPr>
              <a:t>en la pérdida de átomos, ó grupo de átomos de una molécula, con formación de enlaces  múltiples o anillos. La formulación general de las reacciones de eliminación es: </a:t>
            </a:r>
            <a:endParaRPr lang="es-ES_tradnl" b="1" dirty="0">
              <a:solidFill>
                <a:srgbClr val="0000FF"/>
              </a:solidFill>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539552" y="5373216"/>
            <a:ext cx="8136904" cy="1080120"/>
          </a:xfrm>
          <a:prstGeom prst="rect">
            <a:avLst/>
          </a:prstGeom>
          <a:noFill/>
          <a:ln>
            <a:noFill/>
          </a:ln>
        </p:spPr>
      </p:pic>
    </p:spTree>
    <p:extLst>
      <p:ext uri="{BB962C8B-B14F-4D97-AF65-F5344CB8AC3E}">
        <p14:creationId xmlns:p14="http://schemas.microsoft.com/office/powerpoint/2010/main" val="1649034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solidFill>
                  <a:srgbClr val="FF0066"/>
                </a:solidFill>
                <a:effectLst>
                  <a:outerShdw blurRad="38100" dist="38100" dir="2700000" algn="tl">
                    <a:srgbClr val="000000">
                      <a:alpha val="43137"/>
                    </a:srgbClr>
                  </a:outerShdw>
                </a:effectLst>
              </a:rPr>
              <a:t>REACCIÓN DE ELIMINACIÓN DE UN HALURO DE ALQUILO</a:t>
            </a:r>
            <a:endParaRPr lang="es-ES_tradnl" b="1" dirty="0">
              <a:solidFill>
                <a:srgbClr val="FF0066"/>
              </a:solidFill>
              <a:effectLst>
                <a:outerShdw blurRad="38100" dist="38100" dir="2700000" algn="tl">
                  <a:srgbClr val="000000">
                    <a:alpha val="43137"/>
                  </a:srgbClr>
                </a:outerShdw>
              </a:effectLst>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700808"/>
            <a:ext cx="6480720" cy="1944216"/>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077072"/>
            <a:ext cx="6984776" cy="1584176"/>
          </a:xfrm>
          <a:prstGeom prst="rect">
            <a:avLst/>
          </a:prstGeom>
          <a:noFill/>
          <a:ln>
            <a:noFill/>
          </a:ln>
        </p:spPr>
      </p:pic>
    </p:spTree>
    <p:extLst>
      <p:ext uri="{BB962C8B-B14F-4D97-AF65-F5344CB8AC3E}">
        <p14:creationId xmlns:p14="http://schemas.microsoft.com/office/powerpoint/2010/main" val="1389507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smtClean="0">
                <a:solidFill>
                  <a:srgbClr val="FF0066"/>
                </a:solidFill>
                <a:effectLst>
                  <a:outerShdw blurRad="38100" dist="38100" dir="2700000" algn="tl">
                    <a:srgbClr val="000000">
                      <a:alpha val="43137"/>
                    </a:srgbClr>
                  </a:outerShdw>
                </a:effectLst>
              </a:rPr>
              <a:t>DESHIDRATACIÓN DE UN ALCOHOL</a:t>
            </a:r>
            <a:endParaRPr lang="es-ES_tradnl" b="1" dirty="0">
              <a:solidFill>
                <a:srgbClr val="FF0066"/>
              </a:solidFill>
              <a:effectLst>
                <a:outerShdw blurRad="38100" dist="38100" dir="2700000" algn="tl">
                  <a:srgbClr val="000000">
                    <a:alpha val="43137"/>
                  </a:srgbClr>
                </a:outerShdw>
              </a:effectLst>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484784"/>
            <a:ext cx="5024645" cy="1957685"/>
          </a:xfrm>
          <a:prstGeom prst="rect">
            <a:avLst/>
          </a:prstGeom>
          <a:noFill/>
          <a:ln>
            <a:noFill/>
          </a:ln>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05064"/>
            <a:ext cx="777307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656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smtClean="0">
                <a:solidFill>
                  <a:srgbClr val="FF0066"/>
                </a:solidFill>
                <a:effectLst>
                  <a:outerShdw blurRad="38100" dist="38100" dir="2700000" algn="tl">
                    <a:srgbClr val="000000">
                      <a:alpha val="43137"/>
                    </a:srgbClr>
                  </a:outerShdw>
                </a:effectLst>
              </a:rPr>
              <a:t>REACCIONES DE SUSTITUCIÓN</a:t>
            </a:r>
            <a:endParaRPr lang="es-ES_tradnl" b="1" dirty="0">
              <a:solidFill>
                <a:srgbClr val="FF0066"/>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pPr algn="just"/>
            <a:r>
              <a:rPr lang="es-ES_tradnl" b="1" dirty="0" smtClean="0">
                <a:solidFill>
                  <a:srgbClr val="0000FF"/>
                </a:solidFill>
              </a:rPr>
              <a:t>Las reacciones de sustitución son aquellas en las que se sustituye un átomo o grupo atómico de una molécula por otro. ( Un grupo entra y otro sale)</a:t>
            </a:r>
          </a:p>
          <a:p>
            <a:pPr algn="just"/>
            <a:endParaRPr lang="es-ES_tradnl" b="1" dirty="0">
              <a:solidFill>
                <a:srgbClr val="0000FF"/>
              </a:solidFill>
            </a:endParaRPr>
          </a:p>
          <a:p>
            <a:pPr algn="just"/>
            <a:r>
              <a:rPr lang="es-ES_tradnl" b="1" dirty="0" smtClean="0">
                <a:solidFill>
                  <a:srgbClr val="009900"/>
                </a:solidFill>
              </a:rPr>
              <a:t>Ejemplos sustitución </a:t>
            </a:r>
            <a:r>
              <a:rPr lang="es-ES_tradnl" b="1" dirty="0" err="1" smtClean="0">
                <a:solidFill>
                  <a:srgbClr val="009900"/>
                </a:solidFill>
              </a:rPr>
              <a:t>nucleofílica</a:t>
            </a:r>
            <a:r>
              <a:rPr lang="es-ES_tradnl" b="1" dirty="0" smtClean="0">
                <a:solidFill>
                  <a:srgbClr val="009900"/>
                </a:solidFill>
              </a:rPr>
              <a:t> y </a:t>
            </a:r>
            <a:r>
              <a:rPr lang="es-ES_tradnl" b="1" dirty="0" err="1" smtClean="0">
                <a:solidFill>
                  <a:srgbClr val="009900"/>
                </a:solidFill>
              </a:rPr>
              <a:t>electrofílica</a:t>
            </a:r>
            <a:endParaRPr lang="es-ES_tradnl" b="1" dirty="0">
              <a:solidFill>
                <a:srgbClr val="009900"/>
              </a:solidFill>
            </a:endParaRPr>
          </a:p>
        </p:txBody>
      </p:sp>
    </p:spTree>
    <p:extLst>
      <p:ext uri="{BB962C8B-B14F-4D97-AF65-F5344CB8AC3E}">
        <p14:creationId xmlns:p14="http://schemas.microsoft.com/office/powerpoint/2010/main" val="702399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5192" y="3284984"/>
            <a:ext cx="8229600" cy="2836912"/>
          </a:xfrm>
        </p:spPr>
        <p:txBody>
          <a:bodyPr/>
          <a:lstStyle/>
          <a:p>
            <a:pPr algn="just"/>
            <a:r>
              <a:rPr lang="es-ES" b="1" dirty="0">
                <a:solidFill>
                  <a:srgbClr val="0000FF"/>
                </a:solidFill>
              </a:rPr>
              <a:t>Ejemplos de este tipo de reacciones son las que experimentan los alcoholes con hidrácidos o las  reacciones de sustitución </a:t>
            </a:r>
            <a:r>
              <a:rPr lang="es-ES" b="1" dirty="0" err="1">
                <a:solidFill>
                  <a:srgbClr val="0000FF"/>
                </a:solidFill>
              </a:rPr>
              <a:t>nucleofílica</a:t>
            </a:r>
            <a:r>
              <a:rPr lang="es-ES" b="1" dirty="0">
                <a:solidFill>
                  <a:srgbClr val="0000FF"/>
                </a:solidFill>
              </a:rPr>
              <a:t> de haluros de alquilo</a:t>
            </a:r>
            <a:endParaRPr lang="es-ES_tradnl" b="1" dirty="0">
              <a:solidFill>
                <a:srgbClr val="0000FF"/>
              </a:solidFill>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40768"/>
            <a:ext cx="7632848" cy="1152128"/>
          </a:xfrm>
          <a:prstGeom prst="rect">
            <a:avLst/>
          </a:prstGeom>
          <a:noFill/>
          <a:ln>
            <a:noFill/>
          </a:ln>
        </p:spPr>
      </p:pic>
    </p:spTree>
    <p:extLst>
      <p:ext uri="{BB962C8B-B14F-4D97-AF65-F5344CB8AC3E}">
        <p14:creationId xmlns:p14="http://schemas.microsoft.com/office/powerpoint/2010/main" val="3480831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b="1" dirty="0" smtClean="0">
                <a:solidFill>
                  <a:srgbClr val="FF0066"/>
                </a:solidFill>
                <a:effectLst>
                  <a:outerShdw blurRad="38100" dist="38100" dir="2700000" algn="tl">
                    <a:srgbClr val="000000">
                      <a:alpha val="43137"/>
                    </a:srgbClr>
                  </a:outerShdw>
                </a:effectLst>
              </a:rPr>
              <a:t>REACCIÓN DE SUSTITUCIÓN</a:t>
            </a:r>
            <a:endParaRPr lang="es-ES_tradnl" b="1" dirty="0">
              <a:solidFill>
                <a:srgbClr val="FF0066"/>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r>
              <a:rPr lang="es-ES" b="1" dirty="0">
                <a:solidFill>
                  <a:srgbClr val="0070C0"/>
                </a:solidFill>
              </a:rPr>
              <a:t>S</a:t>
            </a:r>
            <a:r>
              <a:rPr lang="es-ES" b="1" dirty="0" smtClean="0">
                <a:solidFill>
                  <a:srgbClr val="0070C0"/>
                </a:solidFill>
              </a:rPr>
              <a:t>ustitución </a:t>
            </a:r>
            <a:r>
              <a:rPr lang="es-ES" b="1" dirty="0">
                <a:solidFill>
                  <a:srgbClr val="0070C0"/>
                </a:solidFill>
              </a:rPr>
              <a:t>de un alcohol por un hidrácido</a:t>
            </a:r>
            <a:r>
              <a:rPr lang="es-ES" dirty="0">
                <a:solidFill>
                  <a:srgbClr val="0070C0"/>
                </a:solidFill>
              </a:rPr>
              <a:t> (</a:t>
            </a:r>
            <a:r>
              <a:rPr lang="es-ES" dirty="0" err="1">
                <a:solidFill>
                  <a:srgbClr val="0070C0"/>
                </a:solidFill>
              </a:rPr>
              <a:t>HCl</a:t>
            </a:r>
            <a:r>
              <a:rPr lang="es-ES" dirty="0">
                <a:solidFill>
                  <a:srgbClr val="0070C0"/>
                </a:solidFill>
              </a:rPr>
              <a:t>, </a:t>
            </a:r>
            <a:r>
              <a:rPr lang="es-ES" dirty="0" err="1">
                <a:solidFill>
                  <a:srgbClr val="0070C0"/>
                </a:solidFill>
              </a:rPr>
              <a:t>HBr</a:t>
            </a:r>
            <a:r>
              <a:rPr lang="es-ES" dirty="0">
                <a:solidFill>
                  <a:srgbClr val="0070C0"/>
                </a:solidFill>
              </a:rPr>
              <a:t>, HI)</a:t>
            </a:r>
            <a:endParaRPr lang="es-ES_tradnl" dirty="0">
              <a:solidFill>
                <a:srgbClr val="0070C0"/>
              </a:solidFill>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284586" y="2924944"/>
            <a:ext cx="6768751" cy="1512168"/>
          </a:xfrm>
          <a:prstGeom prst="rect">
            <a:avLst/>
          </a:prstGeom>
          <a:noFill/>
          <a:ln>
            <a:noFill/>
          </a:ln>
        </p:spPr>
      </p:pic>
    </p:spTree>
    <p:extLst>
      <p:ext uri="{BB962C8B-B14F-4D97-AF65-F5344CB8AC3E}">
        <p14:creationId xmlns:p14="http://schemas.microsoft.com/office/powerpoint/2010/main" val="2935118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solidFill>
                  <a:srgbClr val="FF0066"/>
                </a:solidFill>
                <a:effectLst>
                  <a:outerShdw blurRad="38100" dist="38100" dir="2700000" algn="tl">
                    <a:srgbClr val="000000">
                      <a:alpha val="43137"/>
                    </a:srgbClr>
                  </a:outerShdw>
                </a:effectLst>
              </a:rPr>
              <a:t>REACCIÓN DE SUSTITUCIÓN NUCLEOFÍLICA</a:t>
            </a:r>
            <a:endParaRPr lang="es-ES_tradnl" b="1" dirty="0">
              <a:solidFill>
                <a:srgbClr val="FF0066"/>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14" y="4854159"/>
            <a:ext cx="8043863" cy="331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564904"/>
            <a:ext cx="5849917" cy="864096"/>
          </a:xfrm>
          <a:prstGeom prst="rect">
            <a:avLst/>
          </a:prstGeom>
          <a:noFill/>
          <a:ln>
            <a:noFill/>
          </a:ln>
        </p:spPr>
      </p:pic>
    </p:spTree>
    <p:extLst>
      <p:ext uri="{BB962C8B-B14F-4D97-AF65-F5344CB8AC3E}">
        <p14:creationId xmlns:p14="http://schemas.microsoft.com/office/powerpoint/2010/main" val="843561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755576" y="3068960"/>
            <a:ext cx="7704856" cy="2304256"/>
          </a:xfrm>
          <a:prstGeom prst="rect">
            <a:avLst/>
          </a:prstGeom>
          <a:noFill/>
          <a:ln>
            <a:noFill/>
          </a:ln>
        </p:spPr>
      </p:pic>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1691680" y="764704"/>
            <a:ext cx="5832648" cy="1728192"/>
          </a:xfrm>
          <a:prstGeom prst="rect">
            <a:avLst/>
          </a:prstGeom>
          <a:noFill/>
          <a:ln>
            <a:noFill/>
          </a:ln>
        </p:spPr>
      </p:pic>
    </p:spTree>
    <p:extLst>
      <p:ext uri="{BB962C8B-B14F-4D97-AF65-F5344CB8AC3E}">
        <p14:creationId xmlns:p14="http://schemas.microsoft.com/office/powerpoint/2010/main" val="2802135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smtClean="0">
                <a:solidFill>
                  <a:srgbClr val="FF0066"/>
                </a:solidFill>
                <a:effectLst>
                  <a:outerShdw blurRad="38100" dist="38100" dir="2700000" algn="tl">
                    <a:srgbClr val="000000">
                      <a:alpha val="43137"/>
                    </a:srgbClr>
                  </a:outerShdw>
                </a:effectLst>
              </a:rPr>
              <a:t/>
            </a:r>
            <a:br>
              <a:rPr lang="es-ES_tradnl" b="1" dirty="0" smtClean="0">
                <a:solidFill>
                  <a:srgbClr val="FF0066"/>
                </a:solidFill>
                <a:effectLst>
                  <a:outerShdw blurRad="38100" dist="38100" dir="2700000" algn="tl">
                    <a:srgbClr val="000000">
                      <a:alpha val="43137"/>
                    </a:srgbClr>
                  </a:outerShdw>
                </a:effectLst>
              </a:rPr>
            </a:br>
            <a:r>
              <a:rPr lang="es-ES_tradnl" b="1" dirty="0" smtClean="0">
                <a:solidFill>
                  <a:srgbClr val="FF0066"/>
                </a:solidFill>
                <a:effectLst>
                  <a:outerShdw blurRad="38100" dist="38100" dir="2700000" algn="tl">
                    <a:srgbClr val="000000">
                      <a:alpha val="43137"/>
                    </a:srgbClr>
                  </a:outerShdw>
                </a:effectLst>
              </a:rPr>
              <a:t>TIPOS </a:t>
            </a:r>
            <a:r>
              <a:rPr lang="es-ES_tradnl" b="1" dirty="0">
                <a:solidFill>
                  <a:srgbClr val="FF0066"/>
                </a:solidFill>
                <a:effectLst>
                  <a:outerShdw blurRad="38100" dist="38100" dir="2700000" algn="tl">
                    <a:srgbClr val="000000">
                      <a:alpha val="43137"/>
                    </a:srgbClr>
                  </a:outerShdw>
                </a:effectLst>
              </a:rPr>
              <a:t>DE REACCIONES QUÍMICAS DE COMPUESTOS ORGÁNICOS</a:t>
            </a:r>
            <a:br>
              <a:rPr lang="es-ES_tradnl" b="1" dirty="0">
                <a:solidFill>
                  <a:srgbClr val="FF0066"/>
                </a:solidFill>
                <a:effectLst>
                  <a:outerShdw blurRad="38100" dist="38100" dir="2700000" algn="tl">
                    <a:srgbClr val="000000">
                      <a:alpha val="43137"/>
                    </a:srgbClr>
                  </a:outerShdw>
                </a:effectLst>
              </a:rPr>
            </a:br>
            <a:endParaRPr lang="es-ES_tradnl" b="1" dirty="0">
              <a:solidFill>
                <a:srgbClr val="FF0066"/>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r>
              <a:rPr lang="es-ES_tradnl" b="1" dirty="0">
                <a:solidFill>
                  <a:srgbClr val="0000FF"/>
                </a:solidFill>
              </a:rPr>
              <a:t>_ Adición</a:t>
            </a:r>
          </a:p>
          <a:p>
            <a:r>
              <a:rPr lang="es-ES_tradnl" b="1" dirty="0">
                <a:solidFill>
                  <a:srgbClr val="0000FF"/>
                </a:solidFill>
              </a:rPr>
              <a:t>_ </a:t>
            </a:r>
            <a:r>
              <a:rPr lang="es-ES_tradnl" b="1" dirty="0" smtClean="0">
                <a:solidFill>
                  <a:srgbClr val="0000FF"/>
                </a:solidFill>
              </a:rPr>
              <a:t>Eliminación</a:t>
            </a:r>
            <a:endParaRPr lang="es-ES_tradnl" b="1" dirty="0">
              <a:solidFill>
                <a:srgbClr val="0000FF"/>
              </a:solidFill>
            </a:endParaRPr>
          </a:p>
          <a:p>
            <a:r>
              <a:rPr lang="es-ES_tradnl" b="1" dirty="0">
                <a:solidFill>
                  <a:srgbClr val="0000FF"/>
                </a:solidFill>
              </a:rPr>
              <a:t>_ </a:t>
            </a:r>
            <a:r>
              <a:rPr lang="es-ES_tradnl" b="1" dirty="0" smtClean="0">
                <a:solidFill>
                  <a:srgbClr val="0000FF"/>
                </a:solidFill>
              </a:rPr>
              <a:t>Sustitución</a:t>
            </a:r>
            <a:endParaRPr lang="es-ES_tradnl" b="1" dirty="0">
              <a:solidFill>
                <a:srgbClr val="0000FF"/>
              </a:solidFill>
            </a:endParaRPr>
          </a:p>
          <a:p>
            <a:r>
              <a:rPr lang="es-ES_tradnl" b="1" dirty="0">
                <a:solidFill>
                  <a:srgbClr val="0000FF"/>
                </a:solidFill>
              </a:rPr>
              <a:t>_ Reordenamiento</a:t>
            </a:r>
          </a:p>
          <a:p>
            <a:pPr marL="0" indent="0">
              <a:buNone/>
            </a:pPr>
            <a:endParaRPr lang="es-ES_tradnl" b="1" dirty="0">
              <a:solidFill>
                <a:srgbClr val="0000FF"/>
              </a:solidFill>
            </a:endParaRPr>
          </a:p>
        </p:txBody>
      </p:sp>
    </p:spTree>
    <p:extLst>
      <p:ext uri="{BB962C8B-B14F-4D97-AF65-F5344CB8AC3E}">
        <p14:creationId xmlns:p14="http://schemas.microsoft.com/office/powerpoint/2010/main" val="504138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92965" y="1520788"/>
            <a:ext cx="7704856" cy="1512168"/>
          </a:xfrm>
          <a:prstGeom prst="rect">
            <a:avLst/>
          </a:prstGeom>
          <a:noFill/>
          <a:ln>
            <a:noFill/>
          </a:ln>
        </p:spPr>
      </p:pic>
    </p:spTree>
    <p:extLst>
      <p:ext uri="{BB962C8B-B14F-4D97-AF65-F5344CB8AC3E}">
        <p14:creationId xmlns:p14="http://schemas.microsoft.com/office/powerpoint/2010/main" val="29911507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smtClean="0">
                <a:solidFill>
                  <a:srgbClr val="FF0066"/>
                </a:solidFill>
                <a:effectLst>
                  <a:outerShdw blurRad="38100" dist="38100" dir="2700000" algn="tl">
                    <a:srgbClr val="000000">
                      <a:alpha val="43137"/>
                    </a:srgbClr>
                  </a:outerShdw>
                </a:effectLst>
              </a:rPr>
              <a:t>REACCIÓN DE SUSTITUCIÓN</a:t>
            </a:r>
            <a:endParaRPr lang="es-ES_tradnl" b="1" dirty="0">
              <a:solidFill>
                <a:srgbClr val="FF0066"/>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pPr algn="just"/>
            <a:r>
              <a:rPr lang="es-ES_tradnl" b="1" dirty="0" smtClean="0">
                <a:solidFill>
                  <a:srgbClr val="0070C0"/>
                </a:solidFill>
              </a:rPr>
              <a:t>Alcano más halógenos (Cl</a:t>
            </a:r>
            <a:r>
              <a:rPr lang="es-ES_tradnl" b="1" baseline="-25000" dirty="0" smtClean="0">
                <a:solidFill>
                  <a:srgbClr val="0070C0"/>
                </a:solidFill>
              </a:rPr>
              <a:t>2</a:t>
            </a:r>
            <a:r>
              <a:rPr lang="es-ES_tradnl" b="1" dirty="0" smtClean="0">
                <a:solidFill>
                  <a:srgbClr val="0070C0"/>
                </a:solidFill>
              </a:rPr>
              <a:t>, HBr</a:t>
            </a:r>
            <a:r>
              <a:rPr lang="es-ES_tradnl" b="1" baseline="-25000" dirty="0" smtClean="0">
                <a:solidFill>
                  <a:srgbClr val="0070C0"/>
                </a:solidFill>
              </a:rPr>
              <a:t>2</a:t>
            </a:r>
            <a:r>
              <a:rPr lang="es-ES_tradnl" b="1" dirty="0" smtClean="0">
                <a:solidFill>
                  <a:srgbClr val="0070C0"/>
                </a:solidFill>
              </a:rPr>
              <a:t>), producen derivado halogenado</a:t>
            </a:r>
          </a:p>
          <a:p>
            <a:pPr marL="0" indent="0" algn="just">
              <a:buNone/>
            </a:pPr>
            <a:endParaRPr lang="es-ES_tradnl" b="1" dirty="0">
              <a:solidFill>
                <a:srgbClr val="0070C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068960"/>
            <a:ext cx="5332617" cy="22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7300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40" y="548680"/>
            <a:ext cx="8400933"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73" y="2348880"/>
            <a:ext cx="824270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4494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smtClean="0">
                <a:solidFill>
                  <a:srgbClr val="FF0066"/>
                </a:solidFill>
                <a:effectLst>
                  <a:outerShdw blurRad="38100" dist="38100" dir="2700000" algn="tl">
                    <a:srgbClr val="000000">
                      <a:alpha val="43137"/>
                    </a:srgbClr>
                  </a:outerShdw>
                </a:effectLst>
              </a:rPr>
              <a:t>SUSTITUCIÓN ELECTROFÍLICA AROMÁTICA</a:t>
            </a:r>
            <a:endParaRPr lang="es-ES_tradnl" b="1" dirty="0">
              <a:solidFill>
                <a:srgbClr val="FF0066"/>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pPr algn="just"/>
            <a:r>
              <a:rPr lang="es-ES" b="1" dirty="0">
                <a:solidFill>
                  <a:srgbClr val="0000FF"/>
                </a:solidFill>
              </a:rPr>
              <a:t>Se utiliza como catalizador cloruro férrico (FeCl</a:t>
            </a:r>
            <a:r>
              <a:rPr lang="es-ES" b="1" baseline="-25000" dirty="0">
                <a:solidFill>
                  <a:srgbClr val="0000FF"/>
                </a:solidFill>
              </a:rPr>
              <a:t>3</a:t>
            </a:r>
            <a:r>
              <a:rPr lang="es-ES" b="1" dirty="0">
                <a:solidFill>
                  <a:srgbClr val="0000FF"/>
                </a:solidFill>
              </a:rPr>
              <a:t>) , para agregar un halógeno (Cl</a:t>
            </a:r>
            <a:r>
              <a:rPr lang="es-ES" b="1" baseline="-25000" dirty="0">
                <a:solidFill>
                  <a:srgbClr val="0000FF"/>
                </a:solidFill>
              </a:rPr>
              <a:t>2</a:t>
            </a:r>
            <a:r>
              <a:rPr lang="es-ES" b="1" dirty="0">
                <a:solidFill>
                  <a:srgbClr val="0000FF"/>
                </a:solidFill>
              </a:rPr>
              <a:t>, Br</a:t>
            </a:r>
            <a:r>
              <a:rPr lang="es-ES" b="1" baseline="-25000" dirty="0">
                <a:solidFill>
                  <a:srgbClr val="0000FF"/>
                </a:solidFill>
              </a:rPr>
              <a:t>2</a:t>
            </a:r>
            <a:r>
              <a:rPr lang="es-ES" b="1" dirty="0">
                <a:solidFill>
                  <a:srgbClr val="0000FF"/>
                </a:solidFill>
              </a:rPr>
              <a:t> o I</a:t>
            </a:r>
            <a:r>
              <a:rPr lang="es-ES" b="1" baseline="-25000" dirty="0">
                <a:solidFill>
                  <a:srgbClr val="0000FF"/>
                </a:solidFill>
              </a:rPr>
              <a:t>2</a:t>
            </a:r>
            <a:r>
              <a:rPr lang="es-ES" b="1" dirty="0">
                <a:solidFill>
                  <a:srgbClr val="0000FF"/>
                </a:solidFill>
              </a:rPr>
              <a:t>). Se obtienen 3 productos isómeros entre sí</a:t>
            </a:r>
            <a:endParaRPr lang="es-ES_tradnl" b="1" dirty="0">
              <a:solidFill>
                <a:srgbClr val="0000FF"/>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861048"/>
            <a:ext cx="8185467" cy="17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6044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smtClean="0">
                <a:solidFill>
                  <a:srgbClr val="FF0066"/>
                </a:solidFill>
                <a:effectLst>
                  <a:outerShdw blurRad="38100" dist="38100" dir="2700000" algn="tl">
                    <a:srgbClr val="000000">
                      <a:alpha val="43137"/>
                    </a:srgbClr>
                  </a:outerShdw>
                </a:effectLst>
              </a:rPr>
              <a:t>REACCIONES DE REORDENAMIENTO</a:t>
            </a:r>
            <a:endParaRPr lang="es-ES_tradnl" b="1" dirty="0">
              <a:solidFill>
                <a:srgbClr val="FF0066"/>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pPr algn="just"/>
            <a:r>
              <a:rPr lang="es-ES" dirty="0">
                <a:solidFill>
                  <a:srgbClr val="0000FF"/>
                </a:solidFill>
              </a:rPr>
              <a:t>Esta clase de  reacciones consisten en un  reordenamiento de los átomos  de una  molécula que  origina otra con estructura distinta. Un ejemplo de este tipo de  reacciones es el proceso de  conversión del </a:t>
            </a:r>
            <a:r>
              <a:rPr lang="es-ES" i="1" dirty="0">
                <a:solidFill>
                  <a:srgbClr val="0000FF"/>
                </a:solidFill>
              </a:rPr>
              <a:t>n</a:t>
            </a:r>
            <a:r>
              <a:rPr lang="es-ES" dirty="0">
                <a:solidFill>
                  <a:srgbClr val="0000FF"/>
                </a:solidFill>
              </a:rPr>
              <a:t>-butano en </a:t>
            </a:r>
            <a:r>
              <a:rPr lang="es-ES" dirty="0" err="1">
                <a:solidFill>
                  <a:srgbClr val="0000FF"/>
                </a:solidFill>
              </a:rPr>
              <a:t>isobutano</a:t>
            </a:r>
            <a:r>
              <a:rPr lang="es-ES" dirty="0">
                <a:solidFill>
                  <a:srgbClr val="0000FF"/>
                </a:solidFill>
              </a:rPr>
              <a:t> en  presencia de determinados catalizadores. </a:t>
            </a:r>
            <a:endParaRPr lang="es-ES_tradnl" dirty="0">
              <a:solidFill>
                <a:srgbClr val="0000FF"/>
              </a:solidFill>
            </a:endParaRPr>
          </a:p>
        </p:txBody>
      </p:sp>
    </p:spTree>
    <p:extLst>
      <p:ext uri="{BB962C8B-B14F-4D97-AF65-F5344CB8AC3E}">
        <p14:creationId xmlns:p14="http://schemas.microsoft.com/office/powerpoint/2010/main" val="3481670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332656"/>
            <a:ext cx="8229600" cy="4525963"/>
          </a:xfrm>
        </p:spPr>
        <p:txBody>
          <a:bodyPr/>
          <a:lstStyle/>
          <a:p>
            <a:pPr algn="just"/>
            <a:r>
              <a:rPr lang="es-ES" dirty="0" smtClean="0">
                <a:solidFill>
                  <a:srgbClr val="0000FF"/>
                </a:solidFill>
              </a:rPr>
              <a:t>La </a:t>
            </a:r>
            <a:r>
              <a:rPr lang="es-ES" b="1" dirty="0">
                <a:solidFill>
                  <a:srgbClr val="0000FF"/>
                </a:solidFill>
              </a:rPr>
              <a:t>isomerización</a:t>
            </a:r>
            <a:r>
              <a:rPr lang="es-ES" dirty="0">
                <a:solidFill>
                  <a:srgbClr val="0000FF"/>
                </a:solidFill>
              </a:rPr>
              <a:t> es un ejemplo de reacción de reordenamiento. </a:t>
            </a:r>
            <a:r>
              <a:rPr lang="es-ES" b="1" dirty="0">
                <a:solidFill>
                  <a:srgbClr val="0000FF"/>
                </a:solidFill>
              </a:rPr>
              <a:t>En la isomerización se </a:t>
            </a:r>
            <a:r>
              <a:rPr lang="es-ES" b="1" dirty="0" err="1">
                <a:solidFill>
                  <a:srgbClr val="0000FF"/>
                </a:solidFill>
              </a:rPr>
              <a:t>interconvierten</a:t>
            </a:r>
            <a:r>
              <a:rPr lang="es-ES" b="1" dirty="0">
                <a:solidFill>
                  <a:srgbClr val="0000FF"/>
                </a:solidFill>
              </a:rPr>
              <a:t> especies que tienen la misma fórmula molecular , pero diferente estructura</a:t>
            </a:r>
            <a:endParaRPr lang="es-ES_tradnl" dirty="0">
              <a:solidFill>
                <a:srgbClr val="0000FF"/>
              </a:solidFill>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636912"/>
            <a:ext cx="5183460" cy="1352218"/>
          </a:xfrm>
          <a:prstGeom prst="rect">
            <a:avLst/>
          </a:prstGeom>
          <a:noFill/>
          <a:ln>
            <a:noFill/>
          </a:ln>
        </p:spPr>
      </p:pic>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1834580" y="4149080"/>
            <a:ext cx="5112568" cy="952038"/>
          </a:xfrm>
          <a:prstGeom prst="rect">
            <a:avLst/>
          </a:prstGeom>
          <a:noFill/>
          <a:ln>
            <a:noFill/>
          </a:ln>
        </p:spPr>
      </p:pic>
      <p:pic>
        <p:nvPicPr>
          <p:cNvPr id="7" name="6 Imagen"/>
          <p:cNvPicPr/>
          <p:nvPr/>
        </p:nvPicPr>
        <p:blipFill>
          <a:blip r:embed="rId4"/>
          <a:srcRect/>
          <a:stretch>
            <a:fillRect/>
          </a:stretch>
        </p:blipFill>
        <p:spPr bwMode="auto">
          <a:xfrm>
            <a:off x="1115616" y="5517232"/>
            <a:ext cx="6832828" cy="1080120"/>
          </a:xfrm>
          <a:prstGeom prst="rect">
            <a:avLst/>
          </a:prstGeom>
          <a:noFill/>
          <a:ln w="9525">
            <a:noFill/>
            <a:miter lim="800000"/>
            <a:headEnd/>
            <a:tailEnd/>
          </a:ln>
        </p:spPr>
      </p:pic>
    </p:spTree>
    <p:extLst>
      <p:ext uri="{BB962C8B-B14F-4D97-AF65-F5344CB8AC3E}">
        <p14:creationId xmlns:p14="http://schemas.microsoft.com/office/powerpoint/2010/main" val="723590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smtClean="0">
                <a:solidFill>
                  <a:srgbClr val="FF0066"/>
                </a:solidFill>
                <a:effectLst>
                  <a:outerShdw blurRad="38100" dist="38100" dir="2700000" algn="tl">
                    <a:srgbClr val="000000">
                      <a:alpha val="43137"/>
                    </a:srgbClr>
                  </a:outerShdw>
                </a:effectLst>
              </a:rPr>
              <a:t>REACCIONES DE ADICIÓN</a:t>
            </a:r>
            <a:endParaRPr lang="es-ES_tradnl" b="1" dirty="0">
              <a:solidFill>
                <a:srgbClr val="FF0066"/>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pPr algn="just"/>
            <a:r>
              <a:rPr lang="es-ES_tradnl" b="1" dirty="0" smtClean="0">
                <a:solidFill>
                  <a:srgbClr val="0000FF"/>
                </a:solidFill>
              </a:rPr>
              <a:t>Son reacciones en las que enlaces múltiples se transforman en en</a:t>
            </a:r>
            <a:r>
              <a:rPr lang="es-ES_tradnl" b="1" dirty="0" smtClean="0">
                <a:solidFill>
                  <a:srgbClr val="0000FF"/>
                </a:solidFill>
              </a:rPr>
              <a:t>laces sencillos.</a:t>
            </a:r>
          </a:p>
          <a:p>
            <a:pPr marL="0" indent="0" algn="just">
              <a:buNone/>
            </a:pPr>
            <a:endParaRPr lang="es-ES_tradnl" b="1" dirty="0" smtClean="0">
              <a:solidFill>
                <a:srgbClr val="0000FF"/>
              </a:solidFill>
            </a:endParaRPr>
          </a:p>
          <a:p>
            <a:pPr algn="just"/>
            <a:r>
              <a:rPr lang="es-ES_tradnl" b="1" dirty="0" smtClean="0">
                <a:solidFill>
                  <a:srgbClr val="009900"/>
                </a:solidFill>
              </a:rPr>
              <a:t>Pueden ser reacciones de adición a enlaces: carbono-carbono dobles (C=C) o tiples (C≡C), a grupo carbonilo (C=O) o a grupos nitrilo (C≡N)</a:t>
            </a:r>
            <a:endParaRPr lang="es-ES_tradnl" b="1" dirty="0">
              <a:solidFill>
                <a:srgbClr val="009900"/>
              </a:solidFill>
            </a:endParaRPr>
          </a:p>
        </p:txBody>
      </p:sp>
    </p:spTree>
    <p:extLst>
      <p:ext uri="{BB962C8B-B14F-4D97-AF65-F5344CB8AC3E}">
        <p14:creationId xmlns:p14="http://schemas.microsoft.com/office/powerpoint/2010/main" val="229595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solidFill>
                  <a:srgbClr val="FF0066"/>
                </a:solidFill>
                <a:effectLst>
                  <a:outerShdw blurRad="38100" dist="38100" dir="2700000" algn="tl">
                    <a:srgbClr val="000000">
                      <a:alpha val="43137"/>
                    </a:srgbClr>
                  </a:outerShdw>
                </a:effectLst>
              </a:rPr>
              <a:t>REACCIONES DE ADICIÓN</a:t>
            </a:r>
            <a:endParaRPr lang="es-CL" b="1" dirty="0">
              <a:solidFill>
                <a:srgbClr val="FF0066"/>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pPr algn="just"/>
            <a:r>
              <a:rPr lang="es-ES" b="1" dirty="0" smtClean="0">
                <a:solidFill>
                  <a:srgbClr val="0000FF"/>
                </a:solidFill>
              </a:rPr>
              <a:t>Es </a:t>
            </a:r>
            <a:r>
              <a:rPr lang="es-ES" b="1" dirty="0">
                <a:solidFill>
                  <a:srgbClr val="0000FF"/>
                </a:solidFill>
              </a:rPr>
              <a:t>la adición de dos especies químicas al enlace múltiple de  una  molécula </a:t>
            </a:r>
            <a:r>
              <a:rPr lang="es-ES" b="1" dirty="0" smtClean="0">
                <a:solidFill>
                  <a:srgbClr val="0000FF"/>
                </a:solidFill>
              </a:rPr>
              <a:t>insaturada.</a:t>
            </a:r>
          </a:p>
          <a:p>
            <a:pPr algn="just"/>
            <a:endParaRPr lang="es-ES" b="1" dirty="0">
              <a:solidFill>
                <a:srgbClr val="0000FF"/>
              </a:solidFill>
            </a:endParaRPr>
          </a:p>
          <a:p>
            <a:pPr algn="just"/>
            <a:r>
              <a:rPr lang="es-ES" dirty="0">
                <a:solidFill>
                  <a:srgbClr val="009900"/>
                </a:solidFill>
              </a:rPr>
              <a:t>Son: hidrogenación, </a:t>
            </a:r>
            <a:r>
              <a:rPr lang="es-ES" dirty="0" err="1">
                <a:solidFill>
                  <a:srgbClr val="009900"/>
                </a:solidFill>
              </a:rPr>
              <a:t>halogenación</a:t>
            </a:r>
            <a:r>
              <a:rPr lang="es-ES" dirty="0">
                <a:solidFill>
                  <a:srgbClr val="009900"/>
                </a:solidFill>
              </a:rPr>
              <a:t>, adición de agua, </a:t>
            </a:r>
            <a:r>
              <a:rPr lang="es-ES" dirty="0" smtClean="0">
                <a:solidFill>
                  <a:srgbClr val="009900"/>
                </a:solidFill>
              </a:rPr>
              <a:t> </a:t>
            </a:r>
            <a:r>
              <a:rPr lang="es-ES" dirty="0">
                <a:solidFill>
                  <a:srgbClr val="009900"/>
                </a:solidFill>
              </a:rPr>
              <a:t>hidrácidos y polimerización</a:t>
            </a:r>
            <a:endParaRPr lang="es-CL" b="1" dirty="0">
              <a:solidFill>
                <a:srgbClr val="0000FF"/>
              </a:solidFill>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687924"/>
            <a:ext cx="6192687" cy="1732960"/>
          </a:xfrm>
          <a:prstGeom prst="rect">
            <a:avLst/>
          </a:prstGeom>
          <a:noFill/>
          <a:ln>
            <a:noFill/>
          </a:ln>
        </p:spPr>
      </p:pic>
    </p:spTree>
    <p:extLst>
      <p:ext uri="{BB962C8B-B14F-4D97-AF65-F5344CB8AC3E}">
        <p14:creationId xmlns:p14="http://schemas.microsoft.com/office/powerpoint/2010/main" val="828068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solidFill>
                  <a:srgbClr val="FF0066"/>
                </a:solidFill>
                <a:effectLst>
                  <a:outerShdw blurRad="38100" dist="38100" dir="2700000" algn="tl">
                    <a:srgbClr val="000000">
                      <a:alpha val="43137"/>
                    </a:srgbClr>
                  </a:outerShdw>
                </a:effectLst>
              </a:rPr>
              <a:t>HIDROGENACIÓN CATALÍTICA</a:t>
            </a:r>
            <a:endParaRPr lang="es-CL" b="1" dirty="0">
              <a:solidFill>
                <a:srgbClr val="FF0066"/>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srcRect/>
          <a:stretch>
            <a:fillRect/>
          </a:stretch>
        </p:blipFill>
        <p:spPr bwMode="auto">
          <a:xfrm>
            <a:off x="642910" y="2857496"/>
            <a:ext cx="7912433" cy="1359693"/>
          </a:xfrm>
          <a:prstGeom prst="rect">
            <a:avLst/>
          </a:prstGeom>
          <a:noFill/>
          <a:ln w="9525">
            <a:noFill/>
            <a:miter lim="800000"/>
            <a:headEnd/>
            <a:tailEnd/>
          </a:ln>
          <a:effectLst/>
        </p:spPr>
      </p:pic>
      <p:sp>
        <p:nvSpPr>
          <p:cNvPr id="6" name="5 CuadroTexto"/>
          <p:cNvSpPr txBox="1"/>
          <p:nvPr/>
        </p:nvSpPr>
        <p:spPr>
          <a:xfrm>
            <a:off x="500034" y="1500174"/>
            <a:ext cx="8215370" cy="1200329"/>
          </a:xfrm>
          <a:prstGeom prst="rect">
            <a:avLst/>
          </a:prstGeom>
          <a:noFill/>
        </p:spPr>
        <p:txBody>
          <a:bodyPr wrap="square" rtlCol="0">
            <a:spAutoFit/>
          </a:bodyPr>
          <a:lstStyle/>
          <a:p>
            <a:r>
              <a:rPr lang="es-CL" sz="2400" dirty="0" smtClean="0">
                <a:solidFill>
                  <a:srgbClr val="0000FF"/>
                </a:solidFill>
              </a:rPr>
              <a:t>Las condiciones para que se produzca la hidrogenación es el uso de un catalizador (</a:t>
            </a:r>
            <a:r>
              <a:rPr lang="es-CL" sz="2400" dirty="0" err="1" smtClean="0">
                <a:solidFill>
                  <a:srgbClr val="0000FF"/>
                </a:solidFill>
              </a:rPr>
              <a:t>Niquel</a:t>
            </a:r>
            <a:r>
              <a:rPr lang="es-CL" sz="2400" dirty="0" smtClean="0">
                <a:solidFill>
                  <a:srgbClr val="0000FF"/>
                </a:solidFill>
              </a:rPr>
              <a:t>, Platino o Paladio) o altas temperaturas entre 150 °C a 200 °C</a:t>
            </a:r>
            <a:endParaRPr lang="es-CL" sz="2400" dirty="0">
              <a:solidFill>
                <a:srgbClr val="0000FF"/>
              </a:solidFill>
            </a:endParaRPr>
          </a:p>
        </p:txBody>
      </p:sp>
      <p:pic>
        <p:nvPicPr>
          <p:cNvPr id="7" name="Picture 2"/>
          <p:cNvPicPr>
            <a:picLocks noChangeAspect="1" noChangeArrowheads="1"/>
          </p:cNvPicPr>
          <p:nvPr/>
        </p:nvPicPr>
        <p:blipFill>
          <a:blip r:embed="rId3"/>
          <a:srcRect/>
          <a:stretch>
            <a:fillRect/>
          </a:stretch>
        </p:blipFill>
        <p:spPr bwMode="auto">
          <a:xfrm>
            <a:off x="571472" y="4643446"/>
            <a:ext cx="7305675" cy="1733550"/>
          </a:xfrm>
          <a:prstGeom prst="rect">
            <a:avLst/>
          </a:prstGeom>
          <a:noFill/>
          <a:ln w="9525">
            <a:noFill/>
            <a:miter lim="800000"/>
            <a:headEnd/>
            <a:tailEnd/>
          </a:ln>
          <a:effectLst/>
        </p:spPr>
      </p:pic>
    </p:spTree>
    <p:extLst>
      <p:ext uri="{BB962C8B-B14F-4D97-AF65-F5344CB8AC3E}">
        <p14:creationId xmlns:p14="http://schemas.microsoft.com/office/powerpoint/2010/main" val="3395170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solidFill>
                  <a:srgbClr val="FF0066"/>
                </a:solidFill>
                <a:effectLst>
                  <a:outerShdw blurRad="38100" dist="38100" dir="2700000" algn="tl">
                    <a:srgbClr val="000000">
                      <a:alpha val="43137"/>
                    </a:srgbClr>
                  </a:outerShdw>
                </a:effectLst>
              </a:rPr>
              <a:t>ADICIÓN DE UN HIDRÁCIDO (HX)</a:t>
            </a:r>
            <a:endParaRPr lang="es-CL" b="1" dirty="0">
              <a:solidFill>
                <a:srgbClr val="FF0066"/>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a:srcRect/>
          <a:stretch>
            <a:fillRect/>
          </a:stretch>
        </p:blipFill>
        <p:spPr bwMode="auto">
          <a:xfrm>
            <a:off x="785786" y="4786322"/>
            <a:ext cx="7395385" cy="1247781"/>
          </a:xfrm>
          <a:prstGeom prst="rect">
            <a:avLst/>
          </a:prstGeom>
          <a:noFill/>
          <a:ln w="9525">
            <a:noFill/>
            <a:miter lim="800000"/>
            <a:headEnd/>
            <a:tailEnd/>
          </a:ln>
          <a:effectLst/>
        </p:spPr>
      </p:pic>
      <p:sp>
        <p:nvSpPr>
          <p:cNvPr id="7" name="6 CuadroTexto"/>
          <p:cNvSpPr txBox="1"/>
          <p:nvPr/>
        </p:nvSpPr>
        <p:spPr>
          <a:xfrm>
            <a:off x="500034" y="1285860"/>
            <a:ext cx="8358246" cy="1384995"/>
          </a:xfrm>
          <a:prstGeom prst="rect">
            <a:avLst/>
          </a:prstGeom>
          <a:noFill/>
        </p:spPr>
        <p:txBody>
          <a:bodyPr wrap="square" rtlCol="0">
            <a:spAutoFit/>
          </a:bodyPr>
          <a:lstStyle/>
          <a:p>
            <a:pPr algn="just"/>
            <a:r>
              <a:rPr lang="es-CL" sz="2800" b="1" dirty="0" err="1" smtClean="0">
                <a:solidFill>
                  <a:srgbClr val="0000FF"/>
                </a:solidFill>
              </a:rPr>
              <a:t>Alqueno</a:t>
            </a:r>
            <a:r>
              <a:rPr lang="es-CL" sz="2800" b="1" dirty="0" smtClean="0">
                <a:solidFill>
                  <a:srgbClr val="0000FF"/>
                </a:solidFill>
              </a:rPr>
              <a:t> reacciona con un halogenuro de hidrógeno (bromuro de  hidrógeno, etc.) y forma un halógeno alcano</a:t>
            </a:r>
            <a:endParaRPr lang="es-CL" sz="2800" b="1" dirty="0">
              <a:solidFill>
                <a:srgbClr val="0000FF"/>
              </a:solidFill>
            </a:endParaRPr>
          </a:p>
        </p:txBody>
      </p:sp>
      <p:pic>
        <p:nvPicPr>
          <p:cNvPr id="8" name="Picture 2"/>
          <p:cNvPicPr>
            <a:picLocks noChangeAspect="1" noChangeArrowheads="1"/>
          </p:cNvPicPr>
          <p:nvPr/>
        </p:nvPicPr>
        <p:blipFill>
          <a:blip r:embed="rId3"/>
          <a:srcRect/>
          <a:stretch>
            <a:fillRect/>
          </a:stretch>
        </p:blipFill>
        <p:spPr bwMode="auto">
          <a:xfrm>
            <a:off x="1071538" y="2857496"/>
            <a:ext cx="6858000" cy="1600200"/>
          </a:xfrm>
          <a:prstGeom prst="rect">
            <a:avLst/>
          </a:prstGeom>
          <a:noFill/>
          <a:ln w="9525">
            <a:noFill/>
            <a:miter lim="800000"/>
            <a:headEnd/>
            <a:tailEnd/>
          </a:ln>
          <a:effectLst/>
        </p:spPr>
      </p:pic>
    </p:spTree>
    <p:extLst>
      <p:ext uri="{BB962C8B-B14F-4D97-AF65-F5344CB8AC3E}">
        <p14:creationId xmlns:p14="http://schemas.microsoft.com/office/powerpoint/2010/main" val="252592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32656"/>
            <a:ext cx="5765183" cy="83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916832"/>
            <a:ext cx="5760640" cy="1690479"/>
          </a:xfrm>
          <a:prstGeom prst="rect">
            <a:avLst/>
          </a:prstGeom>
          <a:noFill/>
          <a:ln>
            <a:noFill/>
          </a:ln>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695" y="4617132"/>
            <a:ext cx="8143135"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731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solidFill>
                  <a:srgbClr val="FF0066"/>
                </a:solidFill>
                <a:effectLst>
                  <a:outerShdw blurRad="38100" dist="38100" dir="2700000" algn="tl">
                    <a:srgbClr val="000000">
                      <a:alpha val="43137"/>
                    </a:srgbClr>
                  </a:outerShdw>
                </a:effectLst>
              </a:rPr>
              <a:t>ADICIÓN DE HALÓGENO (Cl</a:t>
            </a:r>
            <a:r>
              <a:rPr lang="es-CL" b="1" baseline="-25000" dirty="0" smtClean="0">
                <a:solidFill>
                  <a:srgbClr val="FF0066"/>
                </a:solidFill>
                <a:effectLst>
                  <a:outerShdw blurRad="38100" dist="38100" dir="2700000" algn="tl">
                    <a:srgbClr val="000000">
                      <a:alpha val="43137"/>
                    </a:srgbClr>
                  </a:outerShdw>
                </a:effectLst>
              </a:rPr>
              <a:t>2</a:t>
            </a:r>
            <a:r>
              <a:rPr lang="es-CL" b="1" dirty="0" smtClean="0">
                <a:solidFill>
                  <a:srgbClr val="FF0066"/>
                </a:solidFill>
                <a:effectLst>
                  <a:outerShdw blurRad="38100" dist="38100" dir="2700000" algn="tl">
                    <a:srgbClr val="000000">
                      <a:alpha val="43137"/>
                    </a:srgbClr>
                  </a:outerShdw>
                </a:effectLst>
              </a:rPr>
              <a:t> o Br</a:t>
            </a:r>
            <a:r>
              <a:rPr lang="es-CL" b="1" baseline="-25000" dirty="0" smtClean="0">
                <a:solidFill>
                  <a:srgbClr val="FF0066"/>
                </a:solidFill>
                <a:effectLst>
                  <a:outerShdw blurRad="38100" dist="38100" dir="2700000" algn="tl">
                    <a:srgbClr val="000000">
                      <a:alpha val="43137"/>
                    </a:srgbClr>
                  </a:outerShdw>
                </a:effectLst>
              </a:rPr>
              <a:t>2</a:t>
            </a:r>
            <a:r>
              <a:rPr lang="es-CL" b="1" dirty="0" smtClean="0">
                <a:solidFill>
                  <a:srgbClr val="FF0066"/>
                </a:solidFill>
                <a:effectLst>
                  <a:outerShdw blurRad="38100" dist="38100" dir="2700000" algn="tl">
                    <a:srgbClr val="000000">
                      <a:alpha val="43137"/>
                    </a:srgbClr>
                  </a:outerShdw>
                </a:effectLst>
              </a:rPr>
              <a:t>)</a:t>
            </a:r>
            <a:endParaRPr lang="es-CL" b="1" dirty="0">
              <a:solidFill>
                <a:srgbClr val="FF0066"/>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2"/>
          <a:srcRect/>
          <a:stretch>
            <a:fillRect/>
          </a:stretch>
        </p:blipFill>
        <p:spPr bwMode="auto">
          <a:xfrm>
            <a:off x="357158" y="2786058"/>
            <a:ext cx="8310135" cy="1714512"/>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714348" y="5000636"/>
            <a:ext cx="7491832" cy="714380"/>
          </a:xfrm>
          <a:prstGeom prst="rect">
            <a:avLst/>
          </a:prstGeom>
          <a:noFill/>
          <a:ln w="9525">
            <a:noFill/>
            <a:miter lim="800000"/>
            <a:headEnd/>
            <a:tailEnd/>
          </a:ln>
          <a:effectLst/>
        </p:spPr>
      </p:pic>
      <p:sp>
        <p:nvSpPr>
          <p:cNvPr id="7" name="6 CuadroTexto"/>
          <p:cNvSpPr txBox="1"/>
          <p:nvPr/>
        </p:nvSpPr>
        <p:spPr>
          <a:xfrm>
            <a:off x="500034" y="1285860"/>
            <a:ext cx="8143932" cy="1200329"/>
          </a:xfrm>
          <a:prstGeom prst="rect">
            <a:avLst/>
          </a:prstGeom>
          <a:noFill/>
        </p:spPr>
        <p:txBody>
          <a:bodyPr wrap="square" rtlCol="0">
            <a:spAutoFit/>
          </a:bodyPr>
          <a:lstStyle/>
          <a:p>
            <a:pPr algn="just"/>
            <a:r>
              <a:rPr lang="es-CL" sz="2400" b="1" dirty="0" smtClean="0">
                <a:solidFill>
                  <a:srgbClr val="0000FF"/>
                </a:solidFill>
              </a:rPr>
              <a:t>La reacción de los alquenos con agua de bromo constituye un ensayo de </a:t>
            </a:r>
            <a:r>
              <a:rPr lang="es-CL" sz="2400" b="1" dirty="0" err="1" smtClean="0">
                <a:solidFill>
                  <a:srgbClr val="0000FF"/>
                </a:solidFill>
              </a:rPr>
              <a:t>insaturación</a:t>
            </a:r>
            <a:r>
              <a:rPr lang="es-CL" sz="2400" b="1" dirty="0" smtClean="0">
                <a:solidFill>
                  <a:srgbClr val="0000FF"/>
                </a:solidFill>
              </a:rPr>
              <a:t>. Se produce un cambio de color de marrón a incoloro</a:t>
            </a:r>
            <a:endParaRPr lang="es-CL" sz="2400" b="1" dirty="0">
              <a:solidFill>
                <a:srgbClr val="0000FF"/>
              </a:solidFill>
            </a:endParaRPr>
          </a:p>
        </p:txBody>
      </p:sp>
    </p:spTree>
    <p:extLst>
      <p:ext uri="{BB962C8B-B14F-4D97-AF65-F5344CB8AC3E}">
        <p14:creationId xmlns:p14="http://schemas.microsoft.com/office/powerpoint/2010/main" val="2484831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solidFill>
                  <a:srgbClr val="FF0066"/>
                </a:solidFill>
              </a:rPr>
              <a:t>HIDRATACIÓN</a:t>
            </a:r>
            <a:endParaRPr lang="es-CL" b="1" dirty="0">
              <a:solidFill>
                <a:srgbClr val="FF0066"/>
              </a:solidFill>
            </a:endParaRPr>
          </a:p>
        </p:txBody>
      </p:sp>
      <p:pic>
        <p:nvPicPr>
          <p:cNvPr id="4099" name="Picture 3"/>
          <p:cNvPicPr>
            <a:picLocks noChangeAspect="1" noChangeArrowheads="1"/>
          </p:cNvPicPr>
          <p:nvPr/>
        </p:nvPicPr>
        <p:blipFill>
          <a:blip r:embed="rId2"/>
          <a:srcRect/>
          <a:stretch>
            <a:fillRect/>
          </a:stretch>
        </p:blipFill>
        <p:spPr bwMode="auto">
          <a:xfrm>
            <a:off x="285720" y="4214818"/>
            <a:ext cx="5850672" cy="1395419"/>
          </a:xfrm>
          <a:prstGeom prst="rect">
            <a:avLst/>
          </a:prstGeom>
          <a:noFill/>
          <a:ln w="9525">
            <a:noFill/>
            <a:miter lim="800000"/>
            <a:headEnd/>
            <a:tailEnd/>
          </a:ln>
          <a:effectLst/>
        </p:spPr>
      </p:pic>
      <p:sp>
        <p:nvSpPr>
          <p:cNvPr id="10" name="9 CuadroTexto"/>
          <p:cNvSpPr txBox="1"/>
          <p:nvPr/>
        </p:nvSpPr>
        <p:spPr>
          <a:xfrm>
            <a:off x="214282" y="1285860"/>
            <a:ext cx="8786874" cy="1384995"/>
          </a:xfrm>
          <a:prstGeom prst="rect">
            <a:avLst/>
          </a:prstGeom>
          <a:noFill/>
        </p:spPr>
        <p:txBody>
          <a:bodyPr wrap="square" rtlCol="0">
            <a:spAutoFit/>
          </a:bodyPr>
          <a:lstStyle/>
          <a:p>
            <a:r>
              <a:rPr lang="es-CL" sz="2800" b="1" dirty="0" smtClean="0">
                <a:solidFill>
                  <a:srgbClr val="0000FF"/>
                </a:solidFill>
              </a:rPr>
              <a:t>La hidratación de un </a:t>
            </a:r>
            <a:r>
              <a:rPr lang="es-CL" sz="2800" b="1" dirty="0" err="1" smtClean="0">
                <a:solidFill>
                  <a:srgbClr val="0000FF"/>
                </a:solidFill>
              </a:rPr>
              <a:t>alqueno</a:t>
            </a:r>
            <a:r>
              <a:rPr lang="es-CL" sz="2800" b="1" dirty="0" smtClean="0">
                <a:solidFill>
                  <a:srgbClr val="0000FF"/>
                </a:solidFill>
              </a:rPr>
              <a:t>, produce un alcohol.</a:t>
            </a:r>
          </a:p>
          <a:p>
            <a:r>
              <a:rPr lang="es-CL" sz="2800" b="1" dirty="0" smtClean="0">
                <a:solidFill>
                  <a:srgbClr val="0000FF"/>
                </a:solidFill>
              </a:rPr>
              <a:t>Como </a:t>
            </a:r>
            <a:r>
              <a:rPr lang="es-CL" sz="2800" b="1" dirty="0" smtClean="0">
                <a:solidFill>
                  <a:srgbClr val="C00000"/>
                </a:solidFill>
              </a:rPr>
              <a:t>catalizador</a:t>
            </a:r>
            <a:r>
              <a:rPr lang="es-CL" sz="2800" b="1" dirty="0" smtClean="0">
                <a:solidFill>
                  <a:srgbClr val="FF0000"/>
                </a:solidFill>
              </a:rPr>
              <a:t> </a:t>
            </a:r>
            <a:r>
              <a:rPr lang="es-CL" sz="2800" b="1" dirty="0" smtClean="0">
                <a:solidFill>
                  <a:srgbClr val="0000FF"/>
                </a:solidFill>
              </a:rPr>
              <a:t>se usa ácido sulfúrico (H</a:t>
            </a:r>
            <a:r>
              <a:rPr lang="es-CL" sz="2800" b="1" baseline="-25000" dirty="0" smtClean="0">
                <a:solidFill>
                  <a:srgbClr val="0000FF"/>
                </a:solidFill>
              </a:rPr>
              <a:t>2</a:t>
            </a:r>
            <a:r>
              <a:rPr lang="es-CL" sz="2800" b="1" dirty="0" smtClean="0">
                <a:solidFill>
                  <a:srgbClr val="0000FF"/>
                </a:solidFill>
              </a:rPr>
              <a:t>SO</a:t>
            </a:r>
            <a:r>
              <a:rPr lang="es-CL" sz="2800" b="1" baseline="-25000" dirty="0" smtClean="0">
                <a:solidFill>
                  <a:srgbClr val="0000FF"/>
                </a:solidFill>
              </a:rPr>
              <a:t>4</a:t>
            </a:r>
            <a:r>
              <a:rPr lang="es-CL" sz="2800" b="1" dirty="0" smtClean="0">
                <a:solidFill>
                  <a:srgbClr val="0000FF"/>
                </a:solidFill>
              </a:rPr>
              <a:t>) concentrado y calor</a:t>
            </a:r>
            <a:endParaRPr lang="es-CL" sz="2800" b="1" dirty="0">
              <a:solidFill>
                <a:srgbClr val="0000FF"/>
              </a:solidFill>
            </a:endParaRPr>
          </a:p>
        </p:txBody>
      </p:sp>
      <p:pic>
        <p:nvPicPr>
          <p:cNvPr id="7" name="Picture 2"/>
          <p:cNvPicPr>
            <a:picLocks noChangeAspect="1" noChangeArrowheads="1"/>
          </p:cNvPicPr>
          <p:nvPr/>
        </p:nvPicPr>
        <p:blipFill>
          <a:blip r:embed="rId3"/>
          <a:srcRect/>
          <a:stretch>
            <a:fillRect/>
          </a:stretch>
        </p:blipFill>
        <p:spPr bwMode="auto">
          <a:xfrm>
            <a:off x="2643174" y="2571744"/>
            <a:ext cx="6000792" cy="1502154"/>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4572000" y="5786454"/>
            <a:ext cx="4071966" cy="892091"/>
          </a:xfrm>
          <a:prstGeom prst="rect">
            <a:avLst/>
          </a:prstGeom>
          <a:noFill/>
          <a:ln w="9525">
            <a:noFill/>
            <a:miter lim="800000"/>
            <a:headEnd/>
            <a:tailEnd/>
          </a:ln>
          <a:effectLst/>
        </p:spPr>
      </p:pic>
    </p:spTree>
    <p:extLst>
      <p:ext uri="{BB962C8B-B14F-4D97-AF65-F5344CB8AC3E}">
        <p14:creationId xmlns:p14="http://schemas.microsoft.com/office/powerpoint/2010/main" val="2814495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2404</TotalTime>
  <Words>493</Words>
  <Application>Microsoft Office PowerPoint</Application>
  <PresentationFormat>Presentación en pantalla (4:3)</PresentationFormat>
  <Paragraphs>47</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Presentación de PowerPoint</vt:lpstr>
      <vt:lpstr> TIPOS DE REACCIONES QUÍMICAS DE COMPUESTOS ORGÁNICOS </vt:lpstr>
      <vt:lpstr>REACCIONES DE ADICIÓN</vt:lpstr>
      <vt:lpstr>REACCIONES DE ADICIÓN</vt:lpstr>
      <vt:lpstr>HIDROGENACIÓN CATALÍTICA</vt:lpstr>
      <vt:lpstr>ADICIÓN DE UN HIDRÁCIDO (HX)</vt:lpstr>
      <vt:lpstr>Presentación de PowerPoint</vt:lpstr>
      <vt:lpstr>ADICIÓN DE HALÓGENO (Cl2 o Br2)</vt:lpstr>
      <vt:lpstr>HIDRATACIÓN</vt:lpstr>
      <vt:lpstr>Presentación de PowerPoint</vt:lpstr>
      <vt:lpstr>POLIMERIZACIÓN</vt:lpstr>
      <vt:lpstr>REACCIONES DE ELIMINACIÓN</vt:lpstr>
      <vt:lpstr>REACCIÓN DE ELIMINACIÓN DE UN HALURO DE ALQUILO</vt:lpstr>
      <vt:lpstr>DESHIDRATACIÓN DE UN ALCOHOL</vt:lpstr>
      <vt:lpstr>REACCIONES DE SUSTITUCIÓN</vt:lpstr>
      <vt:lpstr>Presentación de PowerPoint</vt:lpstr>
      <vt:lpstr>REACCIÓN DE SUSTITUCIÓN</vt:lpstr>
      <vt:lpstr>REACCIÓN DE SUSTITUCIÓN NUCLEOFÍLICA</vt:lpstr>
      <vt:lpstr>Presentación de PowerPoint</vt:lpstr>
      <vt:lpstr>Presentación de PowerPoint</vt:lpstr>
      <vt:lpstr>REACCIÓN DE SUSTITUCIÓN</vt:lpstr>
      <vt:lpstr>Presentación de PowerPoint</vt:lpstr>
      <vt:lpstr>SUSTITUCIÓN ELECTROFÍLICA AROMÁTICA</vt:lpstr>
      <vt:lpstr>REACCIONES DE REORDENAMIENTO</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ÁCIDOS Y BASES</dc:title>
  <dc:creator>ANA ISABEL RETAMALES MARTINICH</dc:creator>
  <cp:lastModifiedBy>WinuE</cp:lastModifiedBy>
  <cp:revision>306</cp:revision>
  <cp:lastPrinted>2011-09-29T12:33:37Z</cp:lastPrinted>
  <dcterms:created xsi:type="dcterms:W3CDTF">2009-06-19T23:10:21Z</dcterms:created>
  <dcterms:modified xsi:type="dcterms:W3CDTF">2015-10-11T14:57:40Z</dcterms:modified>
</cp:coreProperties>
</file>