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326" r:id="rId5"/>
    <p:sldId id="259" r:id="rId6"/>
    <p:sldId id="260" r:id="rId7"/>
    <p:sldId id="299" r:id="rId8"/>
    <p:sldId id="300" r:id="rId9"/>
    <p:sldId id="309" r:id="rId10"/>
    <p:sldId id="310" r:id="rId11"/>
    <p:sldId id="312" r:id="rId12"/>
    <p:sldId id="313" r:id="rId13"/>
    <p:sldId id="314" r:id="rId14"/>
    <p:sldId id="315" r:id="rId15"/>
    <p:sldId id="316" r:id="rId16"/>
    <p:sldId id="317" r:id="rId17"/>
    <p:sldId id="318" r:id="rId18"/>
    <p:sldId id="266" r:id="rId19"/>
    <p:sldId id="320" r:id="rId20"/>
    <p:sldId id="288" r:id="rId21"/>
    <p:sldId id="327" r:id="rId22"/>
    <p:sldId id="268" r:id="rId23"/>
    <p:sldId id="319" r:id="rId24"/>
    <p:sldId id="311" r:id="rId25"/>
    <p:sldId id="270" r:id="rId26"/>
    <p:sldId id="329" r:id="rId27"/>
    <p:sldId id="328" r:id="rId28"/>
    <p:sldId id="330" r:id="rId29"/>
    <p:sldId id="280" r:id="rId30"/>
    <p:sldId id="322" r:id="rId31"/>
    <p:sldId id="324" r:id="rId32"/>
    <p:sldId id="325" r:id="rId33"/>
    <p:sldId id="321" r:id="rId34"/>
    <p:sldId id="281" r:id="rId35"/>
    <p:sldId id="282" r:id="rId36"/>
    <p:sldId id="283" r:id="rId37"/>
    <p:sldId id="323" r:id="rId38"/>
    <p:sldId id="293"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006600"/>
    <a:srgbClr val="000000"/>
    <a:srgbClr val="6600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p:scale>
          <a:sx n="70" d="100"/>
          <a:sy n="70" d="100"/>
        </p:scale>
        <p:origin x="-1164"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A7712-E299-405A-AE99-51568DD20B90}" type="datetimeFigureOut">
              <a:rPr lang="es-ES" smtClean="0"/>
              <a:pPr/>
              <a:t>22/08/2015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FE2BA-E6E1-4085-8ACB-671A7DC5972F}" type="slidenum">
              <a:rPr lang="es-ES" smtClean="0"/>
              <a:pPr/>
              <a:t>‹Nº›</a:t>
            </a:fld>
            <a:endParaRPr lang="es-ES"/>
          </a:p>
        </p:txBody>
      </p:sp>
    </p:spTree>
    <p:extLst>
      <p:ext uri="{BB962C8B-B14F-4D97-AF65-F5344CB8AC3E}">
        <p14:creationId xmlns:p14="http://schemas.microsoft.com/office/powerpoint/2010/main" val="248934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FFFE2BA-E6E1-4085-8ACB-671A7DC5972F}" type="slidenum">
              <a:rPr lang="es-ES" smtClean="0">
                <a:solidFill>
                  <a:prstClr val="black"/>
                </a:solidFill>
              </a:rPr>
              <a:pPr/>
              <a:t>9</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FFFE2BA-E6E1-4085-8ACB-671A7DC5972F}" type="slidenum">
              <a:rPr lang="es-ES" smtClean="0"/>
              <a:pPr/>
              <a:t>16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CFFFE2BA-E6E1-4085-8ACB-671A7DC5972F}" type="slidenum">
              <a:rPr lang="es-ES" smtClean="0"/>
              <a:pPr/>
              <a:t>29</a:t>
            </a:fld>
            <a:endParaRPr lang="es-ES"/>
          </a:p>
        </p:txBody>
      </p:sp>
    </p:spTree>
    <p:extLst>
      <p:ext uri="{BB962C8B-B14F-4D97-AF65-F5344CB8AC3E}">
        <p14:creationId xmlns:p14="http://schemas.microsoft.com/office/powerpoint/2010/main" val="15748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fld id="{6E055C0F-99A6-4807-97BA-93C32D50D553}"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9E7FAB-4527-431B-8F46-9384AB1A1FBB}" type="datetimeFigureOut">
              <a:rPr lang="es-ES" smtClean="0"/>
              <a:pPr/>
              <a:t>22/08/2015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E5F0E4-59D5-4E3D-8772-1EB4B9D46EB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CC">
            <a:alpha val="27000"/>
          </a:srgb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E7FAB-4527-431B-8F46-9384AB1A1FBB}" type="datetimeFigureOut">
              <a:rPr lang="es-ES" smtClean="0"/>
              <a:pPr/>
              <a:t>22/08/2015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5F0E4-59D5-4E3D-8772-1EB4B9D46EB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13.png"/><Relationship Id="rId9"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jpeg"/><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sz="7200" b="1" dirty="0" smtClean="0">
                <a:solidFill>
                  <a:srgbClr val="FF0066"/>
                </a:solidFill>
                <a:effectLst>
                  <a:outerShdw blurRad="38100" dist="38100" dir="2700000" algn="tl">
                    <a:srgbClr val="000000">
                      <a:alpha val="43137"/>
                    </a:srgbClr>
                  </a:outerShdw>
                </a:effectLst>
              </a:rPr>
              <a:t>FUERZAS INTERMOLECULARES</a:t>
            </a:r>
            <a:endParaRPr lang="es-ES" sz="7200" b="1" dirty="0">
              <a:solidFill>
                <a:srgbClr val="FF00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66"/>
                </a:solidFill>
                <a:effectLst>
                  <a:outerShdw blurRad="38100" dist="38100" dir="2700000" algn="tl">
                    <a:srgbClr val="000000">
                      <a:alpha val="43137"/>
                    </a:srgbClr>
                  </a:outerShdw>
                </a:effectLst>
              </a:rPr>
              <a:t>FUERZAS ELECTROSTÁTICAS</a:t>
            </a:r>
            <a:endParaRPr lang="es-ES"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_tradnl" b="1" dirty="0" smtClean="0">
                <a:solidFill>
                  <a:srgbClr val="006600"/>
                </a:solidFill>
              </a:rPr>
              <a:t>Los iones y los dipolos se atraen entre sí mediante fuerzas electrostáticas </a:t>
            </a:r>
            <a:r>
              <a:rPr lang="es-ES_tradnl" b="1" dirty="0" smtClean="0">
                <a:solidFill>
                  <a:srgbClr val="002060"/>
                </a:solidFill>
              </a:rPr>
              <a:t>conocidas como fuerzas ión-dipolo que no son fuerzas de Van </a:t>
            </a:r>
            <a:r>
              <a:rPr lang="es-ES_tradnl" b="1" dirty="0" err="1" smtClean="0">
                <a:solidFill>
                  <a:srgbClr val="002060"/>
                </a:solidFill>
              </a:rPr>
              <a:t>der</a:t>
            </a:r>
            <a:r>
              <a:rPr lang="es-ES_tradnl" b="1" dirty="0" smtClean="0">
                <a:solidFill>
                  <a:srgbClr val="002060"/>
                </a:solidFill>
              </a:rPr>
              <a:t> </a:t>
            </a:r>
            <a:r>
              <a:rPr lang="es-ES_tradnl" b="1" dirty="0" err="1" smtClean="0">
                <a:solidFill>
                  <a:srgbClr val="002060"/>
                </a:solidFill>
              </a:rPr>
              <a:t>Waals</a:t>
            </a:r>
            <a:endParaRPr lang="es-ES" b="1" dirty="0" smtClean="0">
              <a:solidFill>
                <a:srgbClr val="002060"/>
              </a:solidFill>
            </a:endParaRPr>
          </a:p>
          <a:p>
            <a:endParaRPr lang="es-ES" b="1" dirty="0"/>
          </a:p>
        </p:txBody>
      </p:sp>
      <p:pic>
        <p:nvPicPr>
          <p:cNvPr id="37890" name="Picture 2"/>
          <p:cNvPicPr>
            <a:picLocks noChangeAspect="1" noChangeArrowheads="1"/>
          </p:cNvPicPr>
          <p:nvPr/>
        </p:nvPicPr>
        <p:blipFill>
          <a:blip r:embed="rId2"/>
          <a:srcRect/>
          <a:stretch>
            <a:fillRect/>
          </a:stretch>
        </p:blipFill>
        <p:spPr bwMode="auto">
          <a:xfrm>
            <a:off x="2071670" y="3714752"/>
            <a:ext cx="5053139" cy="2600338"/>
          </a:xfrm>
          <a:prstGeom prst="rect">
            <a:avLst/>
          </a:prstGeom>
          <a:noFill/>
          <a:ln w="9525">
            <a:noFill/>
            <a:miter lim="800000"/>
            <a:headEnd/>
            <a:tailEnd/>
          </a:ln>
          <a:effectLst/>
        </p:spPr>
      </p:pic>
    </p:spTree>
    <p:extLst>
      <p:ext uri="{BB962C8B-B14F-4D97-AF65-F5344CB8AC3E}">
        <p14:creationId xmlns:p14="http://schemas.microsoft.com/office/powerpoint/2010/main" val="3189381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66"/>
                </a:solidFill>
                <a:effectLst>
                  <a:outerShdw blurRad="38100" dist="38100" dir="2700000" algn="tl">
                    <a:srgbClr val="000000">
                      <a:alpha val="43137"/>
                    </a:srgbClr>
                  </a:outerShdw>
                </a:effectLst>
              </a:rPr>
              <a:t/>
            </a:r>
            <a:br>
              <a:rPr lang="es-ES" b="1" dirty="0" smtClean="0">
                <a:solidFill>
                  <a:srgbClr val="FF0066"/>
                </a:solidFill>
                <a:effectLst>
                  <a:outerShdw blurRad="38100" dist="38100" dir="2700000" algn="tl">
                    <a:srgbClr val="000000">
                      <a:alpha val="43137"/>
                    </a:srgbClr>
                  </a:outerShdw>
                </a:effectLst>
              </a:rPr>
            </a:br>
            <a:r>
              <a:rPr lang="es-ES" b="1" dirty="0" smtClean="0">
                <a:solidFill>
                  <a:srgbClr val="FF0066"/>
                </a:solidFill>
                <a:effectLst>
                  <a:outerShdw blurRad="38100" dist="38100" dir="2700000" algn="tl">
                    <a:srgbClr val="000000">
                      <a:alpha val="43137"/>
                    </a:srgbClr>
                  </a:outerShdw>
                </a:effectLst>
              </a:rPr>
              <a:t>IÓN – DIPOLO</a:t>
            </a:r>
            <a:r>
              <a:rPr lang="es-ES" dirty="0" smtClean="0">
                <a:solidFill>
                  <a:srgbClr val="FF0066"/>
                </a:solidFill>
                <a:effectLst>
                  <a:outerShdw blurRad="38100" dist="38100" dir="2700000" algn="tl">
                    <a:srgbClr val="000000">
                      <a:alpha val="43137"/>
                    </a:srgbClr>
                  </a:outerShdw>
                </a:effectLst>
              </a:rPr>
              <a:t/>
            </a:r>
            <a:br>
              <a:rPr lang="es-ES" dirty="0" smtClean="0">
                <a:solidFill>
                  <a:srgbClr val="FF0066"/>
                </a:solidFill>
                <a:effectLst>
                  <a:outerShdw blurRad="38100" dist="38100" dir="2700000" algn="tl">
                    <a:srgbClr val="000000">
                      <a:alpha val="43137"/>
                    </a:srgbClr>
                  </a:outerShdw>
                </a:effectLst>
              </a:rPr>
            </a:br>
            <a:endParaRPr lang="es-ES"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 b="1" dirty="0" smtClean="0">
                <a:solidFill>
                  <a:srgbClr val="0070C0"/>
                </a:solidFill>
              </a:rPr>
              <a:t>Son atracciones entre un ión y el polo de carga opuesta de una </a:t>
            </a:r>
            <a:r>
              <a:rPr lang="es-ES" b="1" dirty="0" smtClean="0">
                <a:solidFill>
                  <a:srgbClr val="00B050"/>
                </a:solidFill>
              </a:rPr>
              <a:t>molécula polar</a:t>
            </a:r>
            <a:r>
              <a:rPr lang="es-ES" dirty="0" smtClean="0"/>
              <a:t>. La magnitud de la atracción aumenta con la carga del ión y la carga del dipolo</a:t>
            </a:r>
          </a:p>
          <a:p>
            <a:endParaRPr lang="es-ES" dirty="0"/>
          </a:p>
        </p:txBody>
      </p:sp>
      <p:pic>
        <p:nvPicPr>
          <p:cNvPr id="4" name="3 Imagen"/>
          <p:cNvPicPr/>
          <p:nvPr/>
        </p:nvPicPr>
        <p:blipFill>
          <a:blip r:embed="rId2"/>
          <a:srcRect/>
          <a:stretch>
            <a:fillRect/>
          </a:stretch>
        </p:blipFill>
        <p:spPr bwMode="auto">
          <a:xfrm>
            <a:off x="428596" y="4000504"/>
            <a:ext cx="3000396" cy="2428892"/>
          </a:xfrm>
          <a:prstGeom prst="rect">
            <a:avLst/>
          </a:prstGeom>
          <a:noFill/>
          <a:ln w="9525">
            <a:noFill/>
            <a:miter lim="800000"/>
            <a:headEnd/>
            <a:tailEnd/>
          </a:ln>
        </p:spPr>
      </p:pic>
      <p:pic>
        <p:nvPicPr>
          <p:cNvPr id="5" name="Picture 4" descr="FG14_06"/>
          <p:cNvPicPr>
            <a:picLocks noChangeAspect="1" noChangeArrowheads="1"/>
          </p:cNvPicPr>
          <p:nvPr/>
        </p:nvPicPr>
        <p:blipFill>
          <a:blip r:embed="rId3"/>
          <a:srcRect/>
          <a:stretch>
            <a:fillRect/>
          </a:stretch>
        </p:blipFill>
        <p:spPr bwMode="auto">
          <a:xfrm>
            <a:off x="3857620" y="3776691"/>
            <a:ext cx="5000660" cy="2964677"/>
          </a:xfrm>
          <a:prstGeom prst="rect">
            <a:avLst/>
          </a:prstGeom>
          <a:noFill/>
          <a:ln w="9525">
            <a:noFill/>
            <a:miter lim="800000"/>
            <a:headEnd/>
            <a:tailEnd/>
          </a:ln>
        </p:spPr>
      </p:pic>
    </p:spTree>
    <p:extLst>
      <p:ext uri="{BB962C8B-B14F-4D97-AF65-F5344CB8AC3E}">
        <p14:creationId xmlns:p14="http://schemas.microsoft.com/office/powerpoint/2010/main" val="886277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00042"/>
            <a:ext cx="8229600" cy="4525963"/>
          </a:xfrm>
        </p:spPr>
        <p:txBody>
          <a:bodyPr/>
          <a:lstStyle/>
          <a:p>
            <a:pPr algn="just"/>
            <a:r>
              <a:rPr lang="es-ES" b="1" dirty="0" smtClean="0">
                <a:solidFill>
                  <a:srgbClr val="3333CC"/>
                </a:solidFill>
              </a:rPr>
              <a:t>En este caso el ion se va rodeando de las moléculas polares, </a:t>
            </a:r>
            <a:r>
              <a:rPr lang="es-ES" b="1" dirty="0" smtClean="0">
                <a:solidFill>
                  <a:srgbClr val="00B050"/>
                </a:solidFill>
              </a:rPr>
              <a:t>estas fuerzas son importantes en los procesos de disolución de sales.</a:t>
            </a:r>
          </a:p>
          <a:p>
            <a:pPr algn="just">
              <a:buNone/>
            </a:pPr>
            <a:endParaRPr lang="es-ES" b="1" dirty="0">
              <a:solidFill>
                <a:srgbClr val="3333CC"/>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85720" y="3714752"/>
            <a:ext cx="4143404" cy="2714644"/>
          </a:xfrm>
          <a:prstGeom prst="rect">
            <a:avLst/>
          </a:prstGeom>
          <a:noFill/>
          <a:ln>
            <a:noFill/>
          </a:ln>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537769"/>
            <a:ext cx="3312368" cy="398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612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66"/>
                </a:solidFill>
                <a:effectLst>
                  <a:outerShdw blurRad="38100" dist="38100" dir="2700000" algn="tl">
                    <a:srgbClr val="000000">
                      <a:alpha val="43137"/>
                    </a:srgbClr>
                  </a:outerShdw>
                </a:effectLst>
              </a:rPr>
              <a:t/>
            </a:r>
            <a:br>
              <a:rPr lang="es-ES" b="1" dirty="0" smtClean="0">
                <a:solidFill>
                  <a:srgbClr val="FF0066"/>
                </a:solidFill>
                <a:effectLst>
                  <a:outerShdw blurRad="38100" dist="38100" dir="2700000" algn="tl">
                    <a:srgbClr val="000000">
                      <a:alpha val="43137"/>
                    </a:srgbClr>
                  </a:outerShdw>
                </a:effectLst>
              </a:rPr>
            </a:br>
            <a:r>
              <a:rPr lang="es-ES" b="1" dirty="0" smtClean="0">
                <a:solidFill>
                  <a:srgbClr val="FF0066"/>
                </a:solidFill>
                <a:effectLst>
                  <a:outerShdw blurRad="38100" dist="38100" dir="2700000" algn="tl">
                    <a:srgbClr val="000000">
                      <a:alpha val="43137"/>
                    </a:srgbClr>
                  </a:outerShdw>
                </a:effectLst>
              </a:rPr>
              <a:t>DIPOLO – DIPOLO</a:t>
            </a:r>
            <a:r>
              <a:rPr lang="es-ES" dirty="0" smtClean="0">
                <a:solidFill>
                  <a:srgbClr val="FF0066"/>
                </a:solidFill>
                <a:effectLst>
                  <a:outerShdw blurRad="38100" dist="38100" dir="2700000" algn="tl">
                    <a:srgbClr val="000000">
                      <a:alpha val="43137"/>
                    </a:srgbClr>
                  </a:outerShdw>
                </a:effectLst>
              </a:rPr>
              <a:t/>
            </a:r>
            <a:br>
              <a:rPr lang="es-ES" dirty="0" smtClean="0">
                <a:solidFill>
                  <a:srgbClr val="FF0066"/>
                </a:solidFill>
                <a:effectLst>
                  <a:outerShdw blurRad="38100" dist="38100" dir="2700000" algn="tl">
                    <a:srgbClr val="000000">
                      <a:alpha val="43137"/>
                    </a:srgbClr>
                  </a:outerShdw>
                </a:effectLst>
              </a:rPr>
            </a:br>
            <a:endParaRPr lang="es-ES"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lnSpcReduction="10000"/>
          </a:bodyPr>
          <a:lstStyle/>
          <a:p>
            <a:pPr algn="just"/>
            <a:r>
              <a:rPr lang="es-ES" b="1" dirty="0" smtClean="0"/>
              <a:t>Existen gases cuyas </a:t>
            </a:r>
            <a:r>
              <a:rPr lang="es-ES" b="1" dirty="0" smtClean="0">
                <a:solidFill>
                  <a:srgbClr val="0070C0"/>
                </a:solidFill>
              </a:rPr>
              <a:t>moléculas</a:t>
            </a:r>
            <a:r>
              <a:rPr lang="es-ES" b="1" dirty="0" smtClean="0"/>
              <a:t> están formadas por átomos que tienen diferente electronegatividad (</a:t>
            </a:r>
            <a:r>
              <a:rPr lang="es-ES" b="1" dirty="0" smtClean="0">
                <a:solidFill>
                  <a:srgbClr val="0070C0"/>
                </a:solidFill>
              </a:rPr>
              <a:t>enlace covalente polar</a:t>
            </a:r>
            <a:r>
              <a:rPr lang="es-ES" b="1" dirty="0" smtClean="0"/>
              <a:t>) y que se hallan dispuestos de forma que en la molécula, existen zonas con mayor densidad de electrones que otras (polo negativo y positivo, respectivamente). Este es el caso de los gases fluoruro de hidrógeno (</a:t>
            </a:r>
            <a:r>
              <a:rPr lang="es-ES" b="1" dirty="0" smtClean="0">
                <a:solidFill>
                  <a:srgbClr val="0070C0"/>
                </a:solidFill>
              </a:rPr>
              <a:t>HF</a:t>
            </a:r>
            <a:r>
              <a:rPr lang="es-ES" b="1" dirty="0" smtClean="0"/>
              <a:t>), cloruro de hidrógeno (</a:t>
            </a:r>
            <a:r>
              <a:rPr lang="es-ES" b="1" dirty="0" err="1" smtClean="0">
                <a:solidFill>
                  <a:srgbClr val="0070C0"/>
                </a:solidFill>
              </a:rPr>
              <a:t>HCl</a:t>
            </a:r>
            <a:r>
              <a:rPr lang="es-ES" b="1" dirty="0" smtClean="0"/>
              <a:t>), bromuro de hidrógeno (</a:t>
            </a:r>
            <a:r>
              <a:rPr lang="es-ES" b="1" dirty="0" err="1" smtClean="0">
                <a:solidFill>
                  <a:srgbClr val="0070C0"/>
                </a:solidFill>
              </a:rPr>
              <a:t>HBr</a:t>
            </a:r>
            <a:r>
              <a:rPr lang="es-ES" b="1" dirty="0" smtClean="0"/>
              <a:t>) y ioduro de hidrogeno (</a:t>
            </a:r>
            <a:r>
              <a:rPr lang="es-ES" b="1" dirty="0" smtClean="0">
                <a:solidFill>
                  <a:srgbClr val="0070C0"/>
                </a:solidFill>
              </a:rPr>
              <a:t>HI</a:t>
            </a:r>
            <a:r>
              <a:rPr lang="es-ES" b="1" dirty="0" smtClean="0"/>
              <a:t>)</a:t>
            </a:r>
          </a:p>
          <a:p>
            <a:pPr algn="just"/>
            <a:endParaRPr lang="es-ES" b="1" dirty="0"/>
          </a:p>
        </p:txBody>
      </p:sp>
    </p:spTree>
    <p:extLst>
      <p:ext uri="{BB962C8B-B14F-4D97-AF65-F5344CB8AC3E}">
        <p14:creationId xmlns:p14="http://schemas.microsoft.com/office/powerpoint/2010/main" val="522448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G13_26"/>
          <p:cNvPicPr>
            <a:picLocks noChangeAspect="1" noChangeArrowheads="1"/>
          </p:cNvPicPr>
          <p:nvPr/>
        </p:nvPicPr>
        <p:blipFill>
          <a:blip r:embed="rId2"/>
          <a:srcRect/>
          <a:stretch>
            <a:fillRect/>
          </a:stretch>
        </p:blipFill>
        <p:spPr bwMode="auto">
          <a:xfrm>
            <a:off x="2000232" y="1247986"/>
            <a:ext cx="4492643" cy="4848014"/>
          </a:xfrm>
          <a:prstGeom prst="rect">
            <a:avLst/>
          </a:prstGeom>
          <a:noFill/>
          <a:ln w="9525">
            <a:noFill/>
            <a:miter lim="800000"/>
            <a:headEnd/>
            <a:tailEnd/>
          </a:ln>
        </p:spPr>
      </p:pic>
    </p:spTree>
    <p:extLst>
      <p:ext uri="{BB962C8B-B14F-4D97-AF65-F5344CB8AC3E}">
        <p14:creationId xmlns:p14="http://schemas.microsoft.com/office/powerpoint/2010/main" val="3198607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332656"/>
            <a:ext cx="8229600" cy="6336704"/>
          </a:xfrm>
        </p:spPr>
        <p:txBody>
          <a:bodyPr/>
          <a:lstStyle/>
          <a:p>
            <a:pPr algn="just"/>
            <a:r>
              <a:rPr lang="es-ES" b="1" dirty="0" smtClean="0"/>
              <a:t>Cuando las moléculas polares se aproximan una a la otra, tienden a orientarse de tal manera que el polo positivo de una se dirige hacia el polo negativo de la otra. </a:t>
            </a:r>
          </a:p>
          <a:p>
            <a:pPr algn="just"/>
            <a:endParaRPr lang="es-ES" b="1" dirty="0"/>
          </a:p>
          <a:p>
            <a:pPr algn="just"/>
            <a:r>
              <a:rPr lang="es-ES" b="1" dirty="0" smtClean="0">
                <a:solidFill>
                  <a:srgbClr val="00B050"/>
                </a:solidFill>
              </a:rPr>
              <a:t>El grado de integración dipolo-dipolo es uno de los factores que determinan los puntos de fusión, punto de ebullición y presión de vapor de las sustancias polares</a:t>
            </a:r>
          </a:p>
          <a:p>
            <a:pPr algn="just"/>
            <a:endParaRPr lang="es-ES" b="1" dirty="0"/>
          </a:p>
        </p:txBody>
      </p:sp>
    </p:spTree>
    <p:extLst>
      <p:ext uri="{BB962C8B-B14F-4D97-AF65-F5344CB8AC3E}">
        <p14:creationId xmlns:p14="http://schemas.microsoft.com/office/powerpoint/2010/main" val="1953271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3"/>
          <a:srcRect/>
          <a:stretch>
            <a:fillRect/>
          </a:stretch>
        </p:blipFill>
        <p:spPr bwMode="auto">
          <a:xfrm>
            <a:off x="857224" y="357166"/>
            <a:ext cx="7143800" cy="3071834"/>
          </a:xfrm>
          <a:prstGeom prst="rect">
            <a:avLst/>
          </a:prstGeom>
          <a:noFill/>
          <a:ln w="9525">
            <a:noFill/>
            <a:miter lim="800000"/>
            <a:headEnd/>
            <a:tailEnd/>
          </a:ln>
        </p:spPr>
      </p:pic>
      <p:pic>
        <p:nvPicPr>
          <p:cNvPr id="41986" name="Picture 2"/>
          <p:cNvPicPr>
            <a:picLocks noChangeAspect="1" noChangeArrowheads="1"/>
          </p:cNvPicPr>
          <p:nvPr/>
        </p:nvPicPr>
        <p:blipFill>
          <a:blip r:embed="rId4"/>
          <a:srcRect/>
          <a:stretch>
            <a:fillRect/>
          </a:stretch>
        </p:blipFill>
        <p:spPr bwMode="auto">
          <a:xfrm>
            <a:off x="642910" y="3929066"/>
            <a:ext cx="5429288" cy="2634958"/>
          </a:xfrm>
          <a:prstGeom prst="rect">
            <a:avLst/>
          </a:prstGeom>
          <a:noFill/>
          <a:ln w="9525">
            <a:noFill/>
            <a:miter lim="800000"/>
            <a:headEnd/>
            <a:tailEnd/>
          </a:ln>
          <a:effectLst/>
        </p:spPr>
      </p:pic>
      <p:pic>
        <p:nvPicPr>
          <p:cNvPr id="6" name="Picture 15" descr="dispersion"/>
          <p:cNvPicPr>
            <a:picLocks noChangeAspect="1" noChangeArrowheads="1" noCrop="1"/>
          </p:cNvPicPr>
          <p:nvPr/>
        </p:nvPicPr>
        <p:blipFill>
          <a:blip r:embed="rId5"/>
          <a:srcRect/>
          <a:stretch>
            <a:fillRect/>
          </a:stretch>
        </p:blipFill>
        <p:spPr bwMode="auto">
          <a:xfrm>
            <a:off x="6643702" y="4214818"/>
            <a:ext cx="2143125" cy="1714500"/>
          </a:xfrm>
          <a:prstGeom prst="rect">
            <a:avLst/>
          </a:prstGeom>
          <a:noFill/>
          <a:ln w="9525">
            <a:noFill/>
            <a:miter lim="800000"/>
            <a:headEnd/>
            <a:tailEnd/>
          </a:ln>
        </p:spPr>
      </p:pic>
    </p:spTree>
    <p:extLst>
      <p:ext uri="{BB962C8B-B14F-4D97-AF65-F5344CB8AC3E}">
        <p14:creationId xmlns:p14="http://schemas.microsoft.com/office/powerpoint/2010/main" val="1623627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642910" y="714356"/>
            <a:ext cx="7929618" cy="5500726"/>
          </a:xfrm>
          <a:prstGeom prst="rect">
            <a:avLst/>
          </a:prstGeom>
          <a:noFill/>
          <a:ln w="9525">
            <a:noFill/>
            <a:miter lim="800000"/>
            <a:headEnd/>
            <a:tailEnd/>
          </a:ln>
        </p:spPr>
      </p:pic>
    </p:spTree>
    <p:extLst>
      <p:ext uri="{BB962C8B-B14F-4D97-AF65-F5344CB8AC3E}">
        <p14:creationId xmlns:p14="http://schemas.microsoft.com/office/powerpoint/2010/main" val="1337324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66"/>
                </a:solidFill>
                <a:effectLst>
                  <a:outerShdw blurRad="38100" dist="38100" dir="2700000" algn="tl">
                    <a:srgbClr val="000000">
                      <a:alpha val="43137"/>
                    </a:srgbClr>
                  </a:outerShdw>
                </a:effectLst>
              </a:rPr>
              <a:t/>
            </a:r>
            <a:br>
              <a:rPr lang="es-ES" b="1" dirty="0" smtClean="0">
                <a:solidFill>
                  <a:srgbClr val="FF0066"/>
                </a:solidFill>
                <a:effectLst>
                  <a:outerShdw blurRad="38100" dist="38100" dir="2700000" algn="tl">
                    <a:srgbClr val="000000">
                      <a:alpha val="43137"/>
                    </a:srgbClr>
                  </a:outerShdw>
                </a:effectLst>
              </a:rPr>
            </a:br>
            <a:r>
              <a:rPr lang="es-ES" b="1" dirty="0" smtClean="0">
                <a:solidFill>
                  <a:srgbClr val="FF0066"/>
                </a:solidFill>
                <a:effectLst>
                  <a:outerShdw blurRad="38100" dist="38100" dir="2700000" algn="tl">
                    <a:srgbClr val="000000">
                      <a:alpha val="43137"/>
                    </a:srgbClr>
                  </a:outerShdw>
                </a:effectLst>
              </a:rPr>
              <a:t>PUENTES DE HIDRÓGENO</a:t>
            </a:r>
            <a:br>
              <a:rPr lang="es-ES" b="1" dirty="0" smtClean="0">
                <a:solidFill>
                  <a:srgbClr val="FF0066"/>
                </a:solidFill>
                <a:effectLst>
                  <a:outerShdw blurRad="38100" dist="38100" dir="2700000" algn="tl">
                    <a:srgbClr val="000000">
                      <a:alpha val="43137"/>
                    </a:srgbClr>
                  </a:outerShdw>
                </a:effectLst>
              </a:rPr>
            </a:br>
            <a:endParaRPr lang="es-ES"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428736"/>
            <a:ext cx="8229600" cy="4592552"/>
          </a:xfrm>
        </p:spPr>
        <p:txBody>
          <a:bodyPr>
            <a:normAutofit/>
          </a:bodyPr>
          <a:lstStyle/>
          <a:p>
            <a:pPr algn="just">
              <a:buNone/>
            </a:pPr>
            <a:endParaRPr lang="es-ES" dirty="0" smtClean="0"/>
          </a:p>
          <a:p>
            <a:pPr algn="just"/>
            <a:r>
              <a:rPr lang="es-ES" b="1" dirty="0" smtClean="0">
                <a:solidFill>
                  <a:srgbClr val="002060"/>
                </a:solidFill>
              </a:rPr>
              <a:t>No</a:t>
            </a:r>
            <a:r>
              <a:rPr lang="es-ES" dirty="0" smtClean="0">
                <a:solidFill>
                  <a:srgbClr val="002060"/>
                </a:solidFill>
              </a:rPr>
              <a:t> todas las moléculas polares que contienen hidrógeno forman puentes de hidrogeno.</a:t>
            </a:r>
          </a:p>
          <a:p>
            <a:pPr marL="0" indent="0" algn="just">
              <a:buNone/>
            </a:pPr>
            <a:endParaRPr lang="es-ES" dirty="0" smtClean="0"/>
          </a:p>
          <a:p>
            <a:pPr marL="0" indent="0" algn="just">
              <a:buNone/>
            </a:pPr>
            <a:endParaRPr lang="es-ES" dirty="0" smtClean="0"/>
          </a:p>
          <a:p>
            <a:pPr algn="just"/>
            <a:r>
              <a:rPr lang="es-ES" dirty="0" smtClean="0"/>
              <a:t>Estos sólo se presenta cuando el hidrógeno está unido al</a:t>
            </a:r>
            <a:r>
              <a:rPr lang="es-ES" dirty="0" smtClean="0">
                <a:solidFill>
                  <a:srgbClr val="006600"/>
                </a:solidFill>
              </a:rPr>
              <a:t> </a:t>
            </a:r>
            <a:r>
              <a:rPr lang="es-ES" b="1" dirty="0" smtClean="0">
                <a:solidFill>
                  <a:srgbClr val="006600"/>
                </a:solidFill>
              </a:rPr>
              <a:t>flúor</a:t>
            </a:r>
            <a:r>
              <a:rPr lang="es-ES" dirty="0" smtClean="0"/>
              <a:t>, al </a:t>
            </a:r>
            <a:r>
              <a:rPr lang="es-ES" b="1" dirty="0" smtClean="0">
                <a:solidFill>
                  <a:srgbClr val="FF0066"/>
                </a:solidFill>
              </a:rPr>
              <a:t>nitrógeno</a:t>
            </a:r>
            <a:r>
              <a:rPr lang="es-ES" dirty="0" smtClean="0"/>
              <a:t> o al </a:t>
            </a:r>
            <a:r>
              <a:rPr lang="es-ES" b="1" dirty="0" smtClean="0">
                <a:solidFill>
                  <a:srgbClr val="0070C0"/>
                </a:solidFill>
              </a:rPr>
              <a:t>oxígeno</a:t>
            </a:r>
            <a:r>
              <a:rPr lang="es-ES" dirty="0" smtClean="0"/>
              <a:t>.  </a:t>
            </a:r>
          </a:p>
          <a:p>
            <a:pPr algn="just"/>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357166"/>
            <a:ext cx="8229600" cy="5429288"/>
          </a:xfrm>
        </p:spPr>
        <p:txBody>
          <a:bodyPr>
            <a:normAutofit/>
          </a:bodyPr>
          <a:lstStyle/>
          <a:p>
            <a:pPr marL="0" indent="0" algn="just">
              <a:buNone/>
            </a:pPr>
            <a:r>
              <a:rPr lang="es-ES" b="1" dirty="0" smtClean="0"/>
              <a:t>_ La unión se establece entre los pares de electrones  libres y el átomo de H</a:t>
            </a:r>
          </a:p>
          <a:p>
            <a:pPr algn="just"/>
            <a:endParaRPr lang="es-ES" b="1" dirty="0"/>
          </a:p>
          <a:p>
            <a:pPr marL="0" indent="0" algn="just">
              <a:buNone/>
            </a:pPr>
            <a:endParaRPr lang="es-ES" b="1" dirty="0" smtClean="0"/>
          </a:p>
          <a:p>
            <a:pPr marL="0" indent="0" algn="just">
              <a:buNone/>
            </a:pPr>
            <a:r>
              <a:rPr lang="es-ES" b="1" dirty="0" smtClean="0"/>
              <a:t>_ </a:t>
            </a:r>
            <a:r>
              <a:rPr lang="es-ES" b="1" dirty="0" smtClean="0">
                <a:solidFill>
                  <a:srgbClr val="002060"/>
                </a:solidFill>
              </a:rPr>
              <a:t>Son fuerzas intermoleculares muy intensas y permanentes</a:t>
            </a:r>
          </a:p>
          <a:p>
            <a:pPr algn="just"/>
            <a:endParaRPr lang="es-ES" b="1" dirty="0" smtClean="0"/>
          </a:p>
          <a:p>
            <a:pPr algn="just">
              <a:buNone/>
            </a:pPr>
            <a:endParaRPr lang="es-ES" b="1" dirty="0"/>
          </a:p>
        </p:txBody>
      </p:sp>
      <p:pic>
        <p:nvPicPr>
          <p:cNvPr id="4" name="3 Imagen"/>
          <p:cNvPicPr/>
          <p:nvPr/>
        </p:nvPicPr>
        <p:blipFill>
          <a:blip r:embed="rId2"/>
          <a:srcRect/>
          <a:stretch>
            <a:fillRect/>
          </a:stretch>
        </p:blipFill>
        <p:spPr bwMode="auto">
          <a:xfrm>
            <a:off x="3413004" y="4005064"/>
            <a:ext cx="2023092" cy="1296144"/>
          </a:xfrm>
          <a:prstGeom prst="rect">
            <a:avLst/>
          </a:prstGeom>
          <a:noFill/>
          <a:ln w="9525">
            <a:noFill/>
            <a:miter lim="800000"/>
            <a:headEnd/>
            <a:tailEnd/>
          </a:ln>
          <a:effectLst/>
        </p:spPr>
      </p:pic>
    </p:spTree>
    <p:extLst>
      <p:ext uri="{BB962C8B-B14F-4D97-AF65-F5344CB8AC3E}">
        <p14:creationId xmlns:p14="http://schemas.microsoft.com/office/powerpoint/2010/main" val="723534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856984" cy="1143000"/>
          </a:xfrm>
        </p:spPr>
        <p:txBody>
          <a:bodyPr>
            <a:normAutofit fontScale="90000"/>
          </a:bodyPr>
          <a:lstStyle/>
          <a:p>
            <a:r>
              <a:rPr lang="es-ES" b="1" dirty="0" smtClean="0">
                <a:solidFill>
                  <a:schemeClr val="tx2">
                    <a:lumMod val="75000"/>
                  </a:schemeClr>
                </a:solidFill>
                <a:effectLst>
                  <a:outerShdw blurRad="38100" dist="38100" dir="2700000" algn="tl">
                    <a:srgbClr val="000000">
                      <a:alpha val="43137"/>
                    </a:srgbClr>
                  </a:outerShdw>
                </a:effectLst>
              </a:rPr>
              <a:t>ENLACES: </a:t>
            </a:r>
            <a:r>
              <a:rPr lang="es-ES" b="1" dirty="0" smtClean="0">
                <a:solidFill>
                  <a:srgbClr val="FF0066"/>
                </a:solidFill>
                <a:effectLst>
                  <a:outerShdw blurRad="38100" dist="38100" dir="2700000" algn="tl">
                    <a:srgbClr val="000000">
                      <a:alpha val="43137"/>
                    </a:srgbClr>
                  </a:outerShdw>
                </a:effectLst>
              </a:rPr>
              <a:t>FUERZAS INTRAMOLECULARES</a:t>
            </a:r>
            <a:endParaRPr lang="es-ES"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214282" y="1600200"/>
            <a:ext cx="8715436" cy="4997152"/>
          </a:xfrm>
        </p:spPr>
        <p:txBody>
          <a:bodyPr>
            <a:normAutofit/>
          </a:bodyPr>
          <a:lstStyle/>
          <a:p>
            <a:pPr>
              <a:buNone/>
            </a:pPr>
            <a:endParaRPr lang="es-CL" dirty="0" smtClean="0"/>
          </a:p>
          <a:p>
            <a:pPr>
              <a:buNone/>
            </a:pPr>
            <a:r>
              <a:rPr lang="es-CL" dirty="0" smtClean="0"/>
              <a:t>Los </a:t>
            </a:r>
            <a:r>
              <a:rPr lang="es-CL" b="1" dirty="0" smtClean="0"/>
              <a:t>enlaces</a:t>
            </a:r>
            <a:r>
              <a:rPr lang="es-CL" dirty="0" smtClean="0"/>
              <a:t> químicos son fuerzas </a:t>
            </a:r>
            <a:r>
              <a:rPr lang="es-CL" b="1" dirty="0" err="1" smtClean="0"/>
              <a:t>intramoleculares</a:t>
            </a:r>
            <a:r>
              <a:rPr lang="es-CL" dirty="0" smtClean="0"/>
              <a:t>:</a:t>
            </a:r>
          </a:p>
          <a:p>
            <a:pPr>
              <a:buNone/>
            </a:pPr>
            <a:endParaRPr lang="es-ES" dirty="0" smtClean="0"/>
          </a:p>
          <a:p>
            <a:pPr>
              <a:buNone/>
            </a:pPr>
            <a:endParaRPr lang="es-ES" dirty="0" smtClean="0"/>
          </a:p>
          <a:p>
            <a:pPr marL="0" indent="0">
              <a:buNone/>
            </a:pPr>
            <a:r>
              <a:rPr lang="es-ES" b="1" dirty="0" smtClean="0">
                <a:solidFill>
                  <a:srgbClr val="3333CC"/>
                </a:solidFill>
              </a:rPr>
              <a:t>_ Mantiene unidos a los átomos en una molécula</a:t>
            </a:r>
          </a:p>
          <a:p>
            <a:pPr marL="0" indent="0">
              <a:buNone/>
            </a:pPr>
            <a:r>
              <a:rPr lang="es-ES" b="1" dirty="0" smtClean="0">
                <a:solidFill>
                  <a:srgbClr val="006600"/>
                </a:solidFill>
              </a:rPr>
              <a:t>_ Implica compartir o ceder electrones</a:t>
            </a:r>
          </a:p>
          <a:p>
            <a:pPr marL="0" indent="0">
              <a:buNone/>
            </a:pPr>
            <a:r>
              <a:rPr lang="es-ES" b="1" dirty="0" smtClean="0">
                <a:solidFill>
                  <a:srgbClr val="3333CC"/>
                </a:solidFill>
              </a:rPr>
              <a:t>_ Es responsable de la estabilidad de </a:t>
            </a:r>
            <a:r>
              <a:rPr lang="es-ES" b="1" u="sng" dirty="0" smtClean="0">
                <a:solidFill>
                  <a:srgbClr val="3333CC"/>
                </a:solidFill>
              </a:rPr>
              <a:t>moléculas individuales</a:t>
            </a:r>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356100" y="1052513"/>
          <a:ext cx="1485900" cy="1066800"/>
        </p:xfrm>
        <a:graphic>
          <a:graphicData uri="http://schemas.openxmlformats.org/presentationml/2006/ole">
            <mc:AlternateContent xmlns:mc="http://schemas.openxmlformats.org/markup-compatibility/2006">
              <mc:Choice xmlns:v="urn:schemas-microsoft-com:vml" Requires="v">
                <p:oleObj spid="_x0000_s35126" name="ACD/3D" r:id="rId3" imgW="1486107" imgH="1066667" progId="">
                  <p:embed/>
                </p:oleObj>
              </mc:Choice>
              <mc:Fallback>
                <p:oleObj name="ACD/3D" r:id="rId3" imgW="1486107" imgH="1066667" progId="">
                  <p:embed/>
                  <p:pic>
                    <p:nvPicPr>
                      <p:cNvPr id="0"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56100" y="1052513"/>
                        <a:ext cx="14859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3708400" y="3213100"/>
          <a:ext cx="1485900" cy="1066800"/>
        </p:xfrm>
        <a:graphic>
          <a:graphicData uri="http://schemas.openxmlformats.org/presentationml/2006/ole">
            <mc:AlternateContent xmlns:mc="http://schemas.openxmlformats.org/markup-compatibility/2006">
              <mc:Choice xmlns:v="urn:schemas-microsoft-com:vml" Requires="v">
                <p:oleObj spid="_x0000_s35127" name="ACD/3D" r:id="rId5" imgW="1486107" imgH="1066667" progId="">
                  <p:embed/>
                </p:oleObj>
              </mc:Choice>
              <mc:Fallback>
                <p:oleObj name="ACD/3D" r:id="rId5" imgW="1486107" imgH="1066667" progId="">
                  <p:embed/>
                  <p:pic>
                    <p:nvPicPr>
                      <p:cNvPr id="0" name="Picture 3"/>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708400" y="3213100"/>
                        <a:ext cx="14859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Grp="1" noChangeAspect="1"/>
          </p:cNvGraphicFramePr>
          <p:nvPr>
            <p:ph sz="quarter" idx="1"/>
          </p:nvPr>
        </p:nvGraphicFramePr>
        <p:xfrm>
          <a:off x="1733550" y="2159000"/>
          <a:ext cx="1485900" cy="1066800"/>
        </p:xfrm>
        <a:graphic>
          <a:graphicData uri="http://schemas.openxmlformats.org/presentationml/2006/ole">
            <mc:AlternateContent xmlns:mc="http://schemas.openxmlformats.org/markup-compatibility/2006">
              <mc:Choice xmlns:v="urn:schemas-microsoft-com:vml" Requires="v">
                <p:oleObj spid="_x0000_s35128" name="ACD/3D" r:id="rId6" imgW="1486107" imgH="1066667" progId="">
                  <p:embed/>
                </p:oleObj>
              </mc:Choice>
              <mc:Fallback>
                <p:oleObj name="ACD/3D" r:id="rId6" imgW="1486107" imgH="1066667" progId="">
                  <p:embed/>
                  <p:pic>
                    <p:nvPicPr>
                      <p:cNvPr id="0" name="Picture 4"/>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3550" y="2159000"/>
                        <a:ext cx="14859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6"/>
          <p:cNvGraphicFramePr>
            <a:graphicFrameLocks noGrp="1" noChangeAspect="1"/>
          </p:cNvGraphicFramePr>
          <p:nvPr>
            <p:ph sz="quarter" idx="2"/>
          </p:nvPr>
        </p:nvGraphicFramePr>
        <p:xfrm>
          <a:off x="5940425" y="2133600"/>
          <a:ext cx="1485900" cy="1066800"/>
        </p:xfrm>
        <a:graphic>
          <a:graphicData uri="http://schemas.openxmlformats.org/presentationml/2006/ole">
            <mc:AlternateContent xmlns:mc="http://schemas.openxmlformats.org/markup-compatibility/2006">
              <mc:Choice xmlns:v="urn:schemas-microsoft-com:vml" Requires="v">
                <p:oleObj spid="_x0000_s35129" name="ACD/3D" r:id="rId7" imgW="1486107" imgH="1066667" progId="">
                  <p:embed/>
                </p:oleObj>
              </mc:Choice>
              <mc:Fallback>
                <p:oleObj name="ACD/3D" r:id="rId7" imgW="1486107" imgH="1066667" progId="">
                  <p:embed/>
                  <p:pic>
                    <p:nvPicPr>
                      <p:cNvPr id="0" name="Picture 5"/>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940425" y="2133600"/>
                        <a:ext cx="14859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7"/>
          <p:cNvGraphicFramePr>
            <a:graphicFrameLocks noGrp="1" noChangeAspect="1"/>
          </p:cNvGraphicFramePr>
          <p:nvPr>
            <p:ph sz="quarter" idx="3"/>
          </p:nvPr>
        </p:nvGraphicFramePr>
        <p:xfrm>
          <a:off x="1733550" y="4498975"/>
          <a:ext cx="1485900" cy="1066800"/>
        </p:xfrm>
        <a:graphic>
          <a:graphicData uri="http://schemas.openxmlformats.org/presentationml/2006/ole">
            <mc:AlternateContent xmlns:mc="http://schemas.openxmlformats.org/markup-compatibility/2006">
              <mc:Choice xmlns:v="urn:schemas-microsoft-com:vml" Requires="v">
                <p:oleObj spid="_x0000_s35130" name="ACD/3D" r:id="rId8" imgW="1486107" imgH="1066667" progId="">
                  <p:embed/>
                </p:oleObj>
              </mc:Choice>
              <mc:Fallback>
                <p:oleObj name="ACD/3D" r:id="rId8" imgW="1486107" imgH="1066667" progId="">
                  <p:embed/>
                  <p:pic>
                    <p:nvPicPr>
                      <p:cNvPr id="0" name="Picture 6"/>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33550" y="4498975"/>
                        <a:ext cx="14859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Rectangle 8"/>
          <p:cNvSpPr>
            <a:spLocks noChangeArrowheads="1"/>
          </p:cNvSpPr>
          <p:nvPr/>
        </p:nvSpPr>
        <p:spPr bwMode="auto">
          <a:xfrm>
            <a:off x="228600" y="2486025"/>
            <a:ext cx="9144000" cy="0"/>
          </a:xfrm>
          <a:prstGeom prst="rect">
            <a:avLst/>
          </a:prstGeom>
          <a:noFill/>
          <a:ln w="9525">
            <a:noFill/>
            <a:miter lim="800000"/>
            <a:headEnd/>
            <a:tailEnd/>
          </a:ln>
          <a:effectLst/>
        </p:spPr>
        <p:txBody>
          <a:bodyPr wrap="none" anchor="ctr">
            <a:spAutoFit/>
          </a:bodyPr>
          <a:lstStyle/>
          <a:p>
            <a:endParaRPr lang="es-ES"/>
          </a:p>
        </p:txBody>
      </p:sp>
      <p:sp>
        <p:nvSpPr>
          <p:cNvPr id="3081" name="Rectangle 9"/>
          <p:cNvSpPr>
            <a:spLocks noChangeArrowheads="1"/>
          </p:cNvSpPr>
          <p:nvPr/>
        </p:nvSpPr>
        <p:spPr bwMode="auto">
          <a:xfrm>
            <a:off x="228600" y="2486025"/>
            <a:ext cx="9144000" cy="0"/>
          </a:xfrm>
          <a:prstGeom prst="rect">
            <a:avLst/>
          </a:prstGeom>
          <a:noFill/>
          <a:ln w="9525">
            <a:noFill/>
            <a:miter lim="800000"/>
            <a:headEnd/>
            <a:tailEnd/>
          </a:ln>
          <a:effectLst/>
        </p:spPr>
        <p:txBody>
          <a:bodyPr wrap="none" anchor="ctr">
            <a:spAutoFit/>
          </a:bodyPr>
          <a:lstStyle/>
          <a:p>
            <a:endParaRPr lang="es-ES_tradnl" sz="1800"/>
          </a:p>
        </p:txBody>
      </p:sp>
      <p:graphicFrame>
        <p:nvGraphicFramePr>
          <p:cNvPr id="3082" name="Object 10"/>
          <p:cNvGraphicFramePr>
            <a:graphicFrameLocks noGrp="1" noChangeAspect="1"/>
          </p:cNvGraphicFramePr>
          <p:nvPr>
            <p:ph sz="quarter" idx="4"/>
          </p:nvPr>
        </p:nvGraphicFramePr>
        <p:xfrm>
          <a:off x="5924550" y="4498975"/>
          <a:ext cx="1485900" cy="1066800"/>
        </p:xfrm>
        <a:graphic>
          <a:graphicData uri="http://schemas.openxmlformats.org/presentationml/2006/ole">
            <mc:AlternateContent xmlns:mc="http://schemas.openxmlformats.org/markup-compatibility/2006">
              <mc:Choice xmlns:v="urn:schemas-microsoft-com:vml" Requires="v">
                <p:oleObj spid="_x0000_s35131" name="ACD/3D" r:id="rId9" imgW="1486107" imgH="1066667" progId="">
                  <p:embed/>
                </p:oleObj>
              </mc:Choice>
              <mc:Fallback>
                <p:oleObj name="ACD/3D" r:id="rId9" imgW="1486107" imgH="1066667" progId="">
                  <p:embed/>
                  <p:pic>
                    <p:nvPicPr>
                      <p:cNvPr id="0" name="Picture 7"/>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924550" y="4498975"/>
                        <a:ext cx="14859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3" name="Object 11"/>
          <p:cNvGraphicFramePr>
            <a:graphicFrameLocks noChangeAspect="1"/>
          </p:cNvGraphicFramePr>
          <p:nvPr/>
        </p:nvGraphicFramePr>
        <p:xfrm>
          <a:off x="2555875" y="620713"/>
          <a:ext cx="1485900" cy="1066800"/>
        </p:xfrm>
        <a:graphic>
          <a:graphicData uri="http://schemas.openxmlformats.org/presentationml/2006/ole">
            <mc:AlternateContent xmlns:mc="http://schemas.openxmlformats.org/markup-compatibility/2006">
              <mc:Choice xmlns:v="urn:schemas-microsoft-com:vml" Requires="v">
                <p:oleObj spid="_x0000_s35132" name="ACD/3D" r:id="rId10" imgW="1486107" imgH="1066667" progId="">
                  <p:embed/>
                </p:oleObj>
              </mc:Choice>
              <mc:Fallback>
                <p:oleObj name="ACD/3D" r:id="rId10" imgW="1486107" imgH="1066667" progId="">
                  <p:embed/>
                  <p:pic>
                    <p:nvPicPr>
                      <p:cNvPr id="0" name="Picture 8"/>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55875" y="620713"/>
                        <a:ext cx="14859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4" name="Line 12"/>
          <p:cNvSpPr>
            <a:spLocks noChangeShapeType="1"/>
          </p:cNvSpPr>
          <p:nvPr/>
        </p:nvSpPr>
        <p:spPr bwMode="auto">
          <a:xfrm>
            <a:off x="5867400" y="1700213"/>
            <a:ext cx="504825" cy="433387"/>
          </a:xfrm>
          <a:prstGeom prst="line">
            <a:avLst/>
          </a:prstGeom>
          <a:noFill/>
          <a:ln w="38100">
            <a:solidFill>
              <a:schemeClr val="tx1"/>
            </a:solidFill>
            <a:prstDash val="sysDot"/>
            <a:round/>
            <a:headEnd/>
            <a:tailEnd/>
          </a:ln>
          <a:effectLst/>
        </p:spPr>
        <p:txBody>
          <a:bodyPr/>
          <a:lstStyle/>
          <a:p>
            <a:endParaRPr lang="es-ES"/>
          </a:p>
        </p:txBody>
      </p:sp>
      <p:sp>
        <p:nvSpPr>
          <p:cNvPr id="3085" name="Line 13"/>
          <p:cNvSpPr>
            <a:spLocks noChangeShapeType="1"/>
          </p:cNvSpPr>
          <p:nvPr/>
        </p:nvSpPr>
        <p:spPr bwMode="auto">
          <a:xfrm>
            <a:off x="3995738" y="1196975"/>
            <a:ext cx="647700" cy="0"/>
          </a:xfrm>
          <a:prstGeom prst="line">
            <a:avLst/>
          </a:prstGeom>
          <a:noFill/>
          <a:ln w="28575">
            <a:solidFill>
              <a:schemeClr val="tx1"/>
            </a:solidFill>
            <a:prstDash val="sysDot"/>
            <a:round/>
            <a:headEnd/>
            <a:tailEnd/>
          </a:ln>
          <a:effectLst/>
        </p:spPr>
        <p:txBody>
          <a:bodyPr/>
          <a:lstStyle/>
          <a:p>
            <a:endParaRPr lang="es-ES"/>
          </a:p>
        </p:txBody>
      </p:sp>
      <p:sp>
        <p:nvSpPr>
          <p:cNvPr id="3086" name="Line 14"/>
          <p:cNvSpPr>
            <a:spLocks noChangeShapeType="1"/>
          </p:cNvSpPr>
          <p:nvPr/>
        </p:nvSpPr>
        <p:spPr bwMode="auto">
          <a:xfrm flipH="1">
            <a:off x="2339975" y="1700213"/>
            <a:ext cx="215900" cy="433387"/>
          </a:xfrm>
          <a:prstGeom prst="line">
            <a:avLst/>
          </a:prstGeom>
          <a:noFill/>
          <a:ln w="38100">
            <a:solidFill>
              <a:schemeClr val="tx1"/>
            </a:solidFill>
            <a:prstDash val="sysDot"/>
            <a:round/>
            <a:headEnd/>
            <a:tailEnd/>
          </a:ln>
          <a:effectLst/>
        </p:spPr>
        <p:txBody>
          <a:bodyPr/>
          <a:lstStyle/>
          <a:p>
            <a:endParaRPr lang="es-ES"/>
          </a:p>
        </p:txBody>
      </p:sp>
      <p:sp>
        <p:nvSpPr>
          <p:cNvPr id="3087" name="Line 15"/>
          <p:cNvSpPr>
            <a:spLocks noChangeShapeType="1"/>
          </p:cNvSpPr>
          <p:nvPr/>
        </p:nvSpPr>
        <p:spPr bwMode="auto">
          <a:xfrm flipH="1">
            <a:off x="4572000" y="2997200"/>
            <a:ext cx="1368425" cy="287338"/>
          </a:xfrm>
          <a:prstGeom prst="line">
            <a:avLst/>
          </a:prstGeom>
          <a:noFill/>
          <a:ln w="38100">
            <a:solidFill>
              <a:schemeClr val="tx1"/>
            </a:solidFill>
            <a:prstDash val="sysDot"/>
            <a:round/>
            <a:headEnd/>
            <a:tailEnd/>
          </a:ln>
          <a:effectLst/>
        </p:spPr>
        <p:txBody>
          <a:bodyPr/>
          <a:lstStyle/>
          <a:p>
            <a:endParaRPr lang="es-ES"/>
          </a:p>
        </p:txBody>
      </p:sp>
      <p:sp>
        <p:nvSpPr>
          <p:cNvPr id="3088" name="Line 16"/>
          <p:cNvSpPr>
            <a:spLocks noChangeShapeType="1"/>
          </p:cNvSpPr>
          <p:nvPr/>
        </p:nvSpPr>
        <p:spPr bwMode="auto">
          <a:xfrm>
            <a:off x="3132138" y="2781300"/>
            <a:ext cx="863600" cy="576263"/>
          </a:xfrm>
          <a:prstGeom prst="line">
            <a:avLst/>
          </a:prstGeom>
          <a:noFill/>
          <a:ln w="38100">
            <a:solidFill>
              <a:schemeClr val="tx1"/>
            </a:solidFill>
            <a:prstDash val="sysDot"/>
            <a:round/>
            <a:headEnd/>
            <a:tailEnd/>
          </a:ln>
          <a:effectLst/>
        </p:spPr>
        <p:txBody>
          <a:bodyPr/>
          <a:lstStyle/>
          <a:p>
            <a:endParaRPr lang="es-ES"/>
          </a:p>
        </p:txBody>
      </p:sp>
      <p:sp>
        <p:nvSpPr>
          <p:cNvPr id="3089" name="Line 17"/>
          <p:cNvSpPr>
            <a:spLocks noChangeShapeType="1"/>
          </p:cNvSpPr>
          <p:nvPr/>
        </p:nvSpPr>
        <p:spPr bwMode="auto">
          <a:xfrm flipH="1">
            <a:off x="2555875" y="4149725"/>
            <a:ext cx="1223963" cy="358775"/>
          </a:xfrm>
          <a:prstGeom prst="line">
            <a:avLst/>
          </a:prstGeom>
          <a:noFill/>
          <a:ln w="38100">
            <a:solidFill>
              <a:schemeClr val="tx1"/>
            </a:solidFill>
            <a:prstDash val="sysDot"/>
            <a:round/>
            <a:headEnd/>
            <a:tailEnd/>
          </a:ln>
          <a:effectLst/>
        </p:spPr>
        <p:txBody>
          <a:bodyPr/>
          <a:lstStyle/>
          <a:p>
            <a:endParaRPr lang="es-ES"/>
          </a:p>
        </p:txBody>
      </p:sp>
      <p:sp>
        <p:nvSpPr>
          <p:cNvPr id="3090" name="Line 18"/>
          <p:cNvSpPr>
            <a:spLocks noChangeShapeType="1"/>
          </p:cNvSpPr>
          <p:nvPr/>
        </p:nvSpPr>
        <p:spPr bwMode="auto">
          <a:xfrm>
            <a:off x="1908175" y="3284538"/>
            <a:ext cx="360363" cy="1223962"/>
          </a:xfrm>
          <a:prstGeom prst="line">
            <a:avLst/>
          </a:prstGeom>
          <a:noFill/>
          <a:ln w="38100">
            <a:solidFill>
              <a:schemeClr val="tx1"/>
            </a:solidFill>
            <a:prstDash val="sysDot"/>
            <a:round/>
            <a:headEnd/>
            <a:tailEnd/>
          </a:ln>
          <a:effectLst/>
        </p:spPr>
        <p:txBody>
          <a:bodyPr/>
          <a:lstStyle/>
          <a:p>
            <a:endParaRPr lang="es-ES"/>
          </a:p>
        </p:txBody>
      </p:sp>
      <p:sp>
        <p:nvSpPr>
          <p:cNvPr id="3091" name="Line 19"/>
          <p:cNvSpPr>
            <a:spLocks noChangeShapeType="1"/>
          </p:cNvSpPr>
          <p:nvPr/>
        </p:nvSpPr>
        <p:spPr bwMode="auto">
          <a:xfrm>
            <a:off x="5148263" y="3933825"/>
            <a:ext cx="1152525" cy="574675"/>
          </a:xfrm>
          <a:prstGeom prst="line">
            <a:avLst/>
          </a:prstGeom>
          <a:noFill/>
          <a:ln w="38100">
            <a:solidFill>
              <a:schemeClr val="tx1"/>
            </a:solidFill>
            <a:prstDash val="sysDot"/>
            <a:round/>
            <a:headEnd/>
            <a:tailEnd/>
          </a:ln>
          <a:effectLst/>
        </p:spPr>
        <p:txBody>
          <a:bodyPr/>
          <a:lstStyle/>
          <a:p>
            <a:endParaRPr lang="es-ES"/>
          </a:p>
        </p:txBody>
      </p:sp>
      <p:sp>
        <p:nvSpPr>
          <p:cNvPr id="3092" name="Line 20"/>
          <p:cNvSpPr>
            <a:spLocks noChangeShapeType="1"/>
          </p:cNvSpPr>
          <p:nvPr/>
        </p:nvSpPr>
        <p:spPr bwMode="auto">
          <a:xfrm flipH="1">
            <a:off x="6732588" y="2852738"/>
            <a:ext cx="576262" cy="1655762"/>
          </a:xfrm>
          <a:prstGeom prst="line">
            <a:avLst/>
          </a:prstGeom>
          <a:noFill/>
          <a:ln w="38100">
            <a:solidFill>
              <a:schemeClr val="tx1"/>
            </a:solidFill>
            <a:prstDash val="sysDot"/>
            <a:round/>
            <a:headEnd/>
            <a:tailEnd/>
          </a:ln>
          <a:effectLst/>
        </p:spPr>
        <p:txBody>
          <a:bodyPr/>
          <a:lstStyle/>
          <a:p>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79512" y="2060848"/>
            <a:ext cx="8856984" cy="4536504"/>
          </a:xfrm>
          <a:prstGeom prst="rect">
            <a:avLst/>
          </a:prstGeom>
          <a:noFill/>
          <a:ln w="9525">
            <a:noFill/>
            <a:miter lim="800000"/>
            <a:headEnd/>
            <a:tailEnd/>
          </a:ln>
        </p:spPr>
      </p:pic>
      <p:sp>
        <p:nvSpPr>
          <p:cNvPr id="3" name="2 Marcador de contenido"/>
          <p:cNvSpPr>
            <a:spLocks noGrp="1"/>
          </p:cNvSpPr>
          <p:nvPr>
            <p:ph idx="1"/>
          </p:nvPr>
        </p:nvSpPr>
        <p:spPr>
          <a:xfrm>
            <a:off x="571472" y="357166"/>
            <a:ext cx="8229600" cy="1847698"/>
          </a:xfrm>
        </p:spPr>
        <p:txBody>
          <a:bodyPr>
            <a:normAutofit/>
          </a:bodyPr>
          <a:lstStyle/>
          <a:p>
            <a:pPr marL="0" indent="0" algn="just">
              <a:buNone/>
            </a:pPr>
            <a:r>
              <a:rPr lang="es-ES" dirty="0" smtClean="0"/>
              <a:t>_ </a:t>
            </a:r>
            <a:r>
              <a:rPr lang="es-ES" dirty="0" smtClean="0">
                <a:solidFill>
                  <a:srgbClr val="002060"/>
                </a:solidFill>
              </a:rPr>
              <a:t>Ocurre en moléculas muy </a:t>
            </a:r>
            <a:r>
              <a:rPr lang="es-ES" b="1" dirty="0" smtClean="0">
                <a:solidFill>
                  <a:srgbClr val="FF0066"/>
                </a:solidFill>
              </a:rPr>
              <a:t>polares</a:t>
            </a:r>
            <a:r>
              <a:rPr lang="es-ES" dirty="0" smtClean="0">
                <a:solidFill>
                  <a:srgbClr val="002060"/>
                </a:solidFill>
              </a:rPr>
              <a:t> que poseen átomos   muy electronegativos (</a:t>
            </a:r>
            <a:r>
              <a:rPr lang="es-ES" b="1" dirty="0" smtClean="0">
                <a:solidFill>
                  <a:srgbClr val="FF0066"/>
                </a:solidFill>
              </a:rPr>
              <a:t>F, O, N</a:t>
            </a:r>
            <a:r>
              <a:rPr lang="es-ES" dirty="0" smtClean="0">
                <a:solidFill>
                  <a:srgbClr val="002060"/>
                </a:solidFill>
              </a:rPr>
              <a:t>) unidos a  hidrógeno. Ejemplos: </a:t>
            </a:r>
            <a:r>
              <a:rPr lang="es-ES" b="1" dirty="0" smtClean="0">
                <a:solidFill>
                  <a:srgbClr val="002060"/>
                </a:solidFill>
              </a:rPr>
              <a:t>HF; H</a:t>
            </a:r>
            <a:r>
              <a:rPr lang="es-ES" b="1" baseline="-25000" dirty="0" smtClean="0">
                <a:solidFill>
                  <a:srgbClr val="002060"/>
                </a:solidFill>
              </a:rPr>
              <a:t>2</a:t>
            </a:r>
            <a:r>
              <a:rPr lang="es-ES" b="1" dirty="0" smtClean="0">
                <a:solidFill>
                  <a:srgbClr val="002060"/>
                </a:solidFill>
              </a:rPr>
              <a:t>O y NH</a:t>
            </a:r>
            <a:r>
              <a:rPr lang="es-ES" b="1" baseline="-25000" dirty="0" smtClean="0">
                <a:solidFill>
                  <a:srgbClr val="002060"/>
                </a:solidFill>
              </a:rPr>
              <a:t>3</a:t>
            </a:r>
            <a:endParaRPr lang="es-ES" b="1" dirty="0" smtClean="0">
              <a:solidFill>
                <a:srgbClr val="002060"/>
              </a:solidFill>
            </a:endParaRPr>
          </a:p>
          <a:p>
            <a:pPr marL="0" indent="0" algn="just">
              <a:buNone/>
            </a:pPr>
            <a:endParaRPr lang="es-ES" dirty="0" smtClean="0"/>
          </a:p>
          <a:p>
            <a:pPr algn="just">
              <a:buNone/>
            </a:pPr>
            <a:endParaRPr lang="es-ES" dirty="0"/>
          </a:p>
        </p:txBody>
      </p:sp>
    </p:spTree>
    <p:extLst>
      <p:ext uri="{BB962C8B-B14F-4D97-AF65-F5344CB8AC3E}">
        <p14:creationId xmlns:p14="http://schemas.microsoft.com/office/powerpoint/2010/main" val="1981956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428604"/>
            <a:ext cx="8229600" cy="6143668"/>
          </a:xfrm>
        </p:spPr>
        <p:txBody>
          <a:bodyPr>
            <a:normAutofit/>
          </a:bodyPr>
          <a:lstStyle/>
          <a:p>
            <a:pPr algn="just"/>
            <a:r>
              <a:rPr lang="es-ES" b="1" dirty="0" smtClean="0">
                <a:solidFill>
                  <a:srgbClr val="00B050"/>
                </a:solidFill>
              </a:rPr>
              <a:t>Los puentes de hidrógeno presentes en la molécula del agua son los responsables de su alto punto de ebullición (100 </a:t>
            </a:r>
            <a:r>
              <a:rPr lang="es-ES" b="1" baseline="30000" dirty="0">
                <a:solidFill>
                  <a:srgbClr val="00B050"/>
                </a:solidFill>
              </a:rPr>
              <a:t>0</a:t>
            </a:r>
            <a:r>
              <a:rPr lang="es-ES" b="1" dirty="0" smtClean="0">
                <a:solidFill>
                  <a:srgbClr val="00B050"/>
                </a:solidFill>
              </a:rPr>
              <a:t>C a 1 atmósfera de presión). </a:t>
            </a:r>
          </a:p>
          <a:p>
            <a:pPr marL="0" indent="0" algn="just">
              <a:buNone/>
            </a:pPr>
            <a:endParaRPr lang="es-ES" b="1" dirty="0"/>
          </a:p>
          <a:p>
            <a:pPr marL="0" indent="0" algn="just">
              <a:buNone/>
            </a:pPr>
            <a:endParaRPr lang="es-ES" b="1" dirty="0" smtClean="0"/>
          </a:p>
          <a:p>
            <a:pPr algn="just"/>
            <a:r>
              <a:rPr lang="es-ES" b="1" dirty="0" smtClean="0">
                <a:solidFill>
                  <a:srgbClr val="002060"/>
                </a:solidFill>
              </a:rPr>
              <a:t>Este tipo de enlace intermolecular es el responsable, por ejemplo, de la existencia de océanos de agua líquida a temperatura ambiente en nuestro planeta</a:t>
            </a:r>
            <a:r>
              <a:rPr lang="es-ES" b="1" dirty="0" smtClean="0"/>
              <a:t>. </a:t>
            </a:r>
          </a:p>
          <a:p>
            <a:pPr marL="0" indent="0" algn="just">
              <a:buNone/>
            </a:pPr>
            <a:endParaRPr lang="es-E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428604"/>
            <a:ext cx="8229600" cy="6143668"/>
          </a:xfrm>
        </p:spPr>
        <p:txBody>
          <a:bodyPr>
            <a:normAutofit/>
          </a:bodyPr>
          <a:lstStyle/>
          <a:p>
            <a:pPr algn="just"/>
            <a:r>
              <a:rPr lang="es-ES" b="1" dirty="0" smtClean="0">
                <a:solidFill>
                  <a:srgbClr val="00B050"/>
                </a:solidFill>
              </a:rPr>
              <a:t>Si no existieran los puentes de hidrógeno, el agua se encontraría en forma de vapor. </a:t>
            </a:r>
          </a:p>
          <a:p>
            <a:pPr algn="just"/>
            <a:endParaRPr lang="es-ES" b="1" dirty="0"/>
          </a:p>
          <a:p>
            <a:pPr algn="just"/>
            <a:endParaRPr lang="es-ES" b="1" dirty="0" smtClean="0"/>
          </a:p>
          <a:p>
            <a:pPr algn="just"/>
            <a:r>
              <a:rPr lang="es-ES" b="1" dirty="0" smtClean="0"/>
              <a:t>La presencia de puentes de hidrógeno entre moléculas hace que sus puntos de fusión y ebullición sean más altos que lo esperado.</a:t>
            </a:r>
          </a:p>
          <a:p>
            <a:pPr marL="0" indent="0" algn="just">
              <a:buNone/>
            </a:pPr>
            <a:endParaRPr lang="es-ES" b="1" dirty="0"/>
          </a:p>
        </p:txBody>
      </p:sp>
    </p:spTree>
    <p:extLst>
      <p:ext uri="{BB962C8B-B14F-4D97-AF65-F5344CB8AC3E}">
        <p14:creationId xmlns:p14="http://schemas.microsoft.com/office/powerpoint/2010/main" val="3488683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FG11_01"/>
          <p:cNvPicPr>
            <a:picLocks noGrp="1" noChangeAspect="1" noChangeArrowheads="1"/>
          </p:cNvPicPr>
          <p:nvPr>
            <p:ph idx="1"/>
          </p:nvPr>
        </p:nvPicPr>
        <p:blipFill>
          <a:blip r:embed="rId2"/>
          <a:srcRect b="2856"/>
          <a:stretch>
            <a:fillRect/>
          </a:stretch>
        </p:blipFill>
        <p:spPr>
          <a:xfrm>
            <a:off x="642910" y="428604"/>
            <a:ext cx="7853388" cy="5595955"/>
          </a:xfrm>
          <a:noFill/>
        </p:spPr>
      </p:pic>
      <p:sp>
        <p:nvSpPr>
          <p:cNvPr id="9220" name="Rectangle 8"/>
          <p:cNvSpPr>
            <a:spLocks noChangeArrowheads="1"/>
          </p:cNvSpPr>
          <p:nvPr/>
        </p:nvSpPr>
        <p:spPr bwMode="auto">
          <a:xfrm>
            <a:off x="228600" y="2486025"/>
            <a:ext cx="9144000" cy="0"/>
          </a:xfrm>
          <a:prstGeom prst="rect">
            <a:avLst/>
          </a:prstGeom>
          <a:noFill/>
          <a:ln w="9525">
            <a:noFill/>
            <a:miter lim="800000"/>
            <a:headEnd/>
            <a:tailEnd/>
          </a:ln>
        </p:spPr>
        <p:txBody>
          <a:bodyPr wrap="none" anchor="ctr">
            <a:spAutoFit/>
          </a:bodyPr>
          <a:lstStyle/>
          <a:p>
            <a:endParaRPr lang="es-ES"/>
          </a:p>
        </p:txBody>
      </p:sp>
      <p:sp>
        <p:nvSpPr>
          <p:cNvPr id="9221" name="Rectangle 9"/>
          <p:cNvSpPr>
            <a:spLocks noChangeArrowheads="1"/>
          </p:cNvSpPr>
          <p:nvPr/>
        </p:nvSpPr>
        <p:spPr bwMode="auto">
          <a:xfrm>
            <a:off x="228600" y="2486025"/>
            <a:ext cx="9144000" cy="0"/>
          </a:xfrm>
          <a:prstGeom prst="rect">
            <a:avLst/>
          </a:prstGeom>
          <a:noFill/>
          <a:ln w="9525">
            <a:noFill/>
            <a:miter lim="800000"/>
            <a:headEnd/>
            <a:tailEnd/>
          </a:ln>
        </p:spPr>
        <p:txBody>
          <a:bodyPr wrap="none" anchor="ctr">
            <a:spAutoFit/>
          </a:bodyPr>
          <a:lstStyle/>
          <a:p>
            <a:endParaRPr lang="es-ES_tradnl" sz="1800"/>
          </a:p>
        </p:txBody>
      </p:sp>
    </p:spTree>
    <p:extLst>
      <p:ext uri="{BB962C8B-B14F-4D97-AF65-F5344CB8AC3E}">
        <p14:creationId xmlns:p14="http://schemas.microsoft.com/office/powerpoint/2010/main" val="3019278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285852" y="285728"/>
            <a:ext cx="6072229" cy="2928958"/>
          </a:xfrm>
          <a:prstGeom prst="rect">
            <a:avLst/>
          </a:prstGeom>
          <a:noFill/>
          <a:ln w="9525">
            <a:noFill/>
            <a:miter lim="800000"/>
            <a:headEnd/>
            <a:tailEnd/>
          </a:ln>
        </p:spPr>
      </p:pic>
      <p:pic>
        <p:nvPicPr>
          <p:cNvPr id="39938" name="Picture 2"/>
          <p:cNvPicPr>
            <a:picLocks noChangeAspect="1" noChangeArrowheads="1"/>
          </p:cNvPicPr>
          <p:nvPr/>
        </p:nvPicPr>
        <p:blipFill>
          <a:blip r:embed="rId3"/>
          <a:srcRect/>
          <a:stretch>
            <a:fillRect/>
          </a:stretch>
        </p:blipFill>
        <p:spPr bwMode="auto">
          <a:xfrm>
            <a:off x="428596" y="3786190"/>
            <a:ext cx="1571636" cy="2609121"/>
          </a:xfrm>
          <a:prstGeom prst="rect">
            <a:avLst/>
          </a:prstGeom>
          <a:noFill/>
          <a:ln w="9525">
            <a:noFill/>
            <a:miter lim="800000"/>
            <a:headEnd/>
            <a:tailEnd/>
          </a:ln>
          <a:effectLst/>
        </p:spPr>
      </p:pic>
      <p:pic>
        <p:nvPicPr>
          <p:cNvPr id="6" name="Picture 15" descr="C:\Documents and Settings\musah\My Documents\Smith Organic Chemistry\Final request figures\0002.jpg"/>
          <p:cNvPicPr>
            <a:picLocks noChangeAspect="1" noChangeArrowheads="1"/>
          </p:cNvPicPr>
          <p:nvPr/>
        </p:nvPicPr>
        <p:blipFill>
          <a:blip r:embed="rId4"/>
          <a:srcRect/>
          <a:stretch>
            <a:fillRect/>
          </a:stretch>
        </p:blipFill>
        <p:spPr bwMode="auto">
          <a:xfrm>
            <a:off x="2571736" y="3786190"/>
            <a:ext cx="6324600" cy="245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228600" y="228600"/>
          <a:ext cx="855663" cy="1636713"/>
        </p:xfrm>
        <a:graphic>
          <a:graphicData uri="http://schemas.openxmlformats.org/presentationml/2006/ole">
            <mc:AlternateContent xmlns:mc="http://schemas.openxmlformats.org/markup-compatibility/2006">
              <mc:Choice xmlns:v="urn:schemas-microsoft-com:vml" Requires="v">
                <p:oleObj spid="_x0000_s35843" name="Clip" r:id="rId3" imgW="856440" imgH="1637640" progId="">
                  <p:embed/>
                </p:oleObj>
              </mc:Choice>
              <mc:Fallback>
                <p:oleObj name="Clip" r:id="rId3" imgW="856440" imgH="1637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55663" cy="163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7" name="Text Box 3"/>
          <p:cNvSpPr txBox="1">
            <a:spLocks noChangeArrowheads="1"/>
          </p:cNvSpPr>
          <p:nvPr/>
        </p:nvSpPr>
        <p:spPr bwMode="auto">
          <a:xfrm>
            <a:off x="1355725" y="369888"/>
            <a:ext cx="7483475" cy="946150"/>
          </a:xfrm>
          <a:prstGeom prst="rect">
            <a:avLst/>
          </a:prstGeom>
          <a:noFill/>
          <a:ln w="9525">
            <a:noFill/>
            <a:miter lim="800000"/>
            <a:headEnd/>
            <a:tailEnd/>
          </a:ln>
          <a:effectLst/>
        </p:spPr>
        <p:txBody>
          <a:bodyPr>
            <a:spAutoFit/>
          </a:bodyPr>
          <a:lstStyle/>
          <a:p>
            <a:r>
              <a:rPr lang="es-ES" sz="2800" b="1" dirty="0">
                <a:solidFill>
                  <a:srgbClr val="3333CC"/>
                </a:solidFill>
                <a:cs typeface="Times New Roman" charset="0"/>
              </a:rPr>
              <a:t>¿Por qué el enlace de hidrógeno se considera una interacción “especial” dipolo-dipolo? </a:t>
            </a:r>
            <a:endParaRPr lang="en-US" sz="2800" b="1" dirty="0">
              <a:solidFill>
                <a:srgbClr val="3333CC"/>
              </a:solidFill>
              <a:cs typeface="Times New Roman" charset="0"/>
            </a:endParaRPr>
          </a:p>
        </p:txBody>
      </p:sp>
      <p:pic>
        <p:nvPicPr>
          <p:cNvPr id="11270" name="Picture 6" descr="C:\Chang Powerpoint\Figures\CNG7CH11\f11_07l.jpg"/>
          <p:cNvPicPr>
            <a:picLocks noChangeAspect="1" noChangeArrowheads="1"/>
          </p:cNvPicPr>
          <p:nvPr/>
        </p:nvPicPr>
        <p:blipFill>
          <a:blip r:embed="rId5"/>
          <a:srcRect t="25500"/>
          <a:stretch>
            <a:fillRect/>
          </a:stretch>
        </p:blipFill>
        <p:spPr bwMode="auto">
          <a:xfrm>
            <a:off x="508000" y="2011363"/>
            <a:ext cx="8128000" cy="4541837"/>
          </a:xfrm>
          <a:prstGeom prst="rect">
            <a:avLst/>
          </a:prstGeom>
          <a:noFill/>
          <a:ln w="9525">
            <a:noFill/>
            <a:miter lim="800000"/>
            <a:headEnd/>
            <a:tailEnd/>
          </a:ln>
        </p:spPr>
      </p:pic>
      <p:grpSp>
        <p:nvGrpSpPr>
          <p:cNvPr id="2" name="Group 13"/>
          <p:cNvGrpSpPr>
            <a:grpSpLocks/>
          </p:cNvGrpSpPr>
          <p:nvPr/>
        </p:nvGrpSpPr>
        <p:grpSpPr bwMode="auto">
          <a:xfrm>
            <a:off x="4002088" y="2438400"/>
            <a:ext cx="4510087" cy="1752600"/>
            <a:chOff x="2521" y="1536"/>
            <a:chExt cx="2841" cy="1104"/>
          </a:xfrm>
        </p:grpSpPr>
        <p:sp>
          <p:nvSpPr>
            <p:cNvPr id="11271" name="Line 7"/>
            <p:cNvSpPr>
              <a:spLocks noChangeShapeType="1"/>
            </p:cNvSpPr>
            <p:nvPr/>
          </p:nvSpPr>
          <p:spPr bwMode="auto">
            <a:xfrm flipH="1">
              <a:off x="2784" y="2016"/>
              <a:ext cx="1536" cy="624"/>
            </a:xfrm>
            <a:prstGeom prst="line">
              <a:avLst/>
            </a:prstGeom>
            <a:noFill/>
            <a:ln w="28575">
              <a:solidFill>
                <a:srgbClr val="FF0000"/>
              </a:solidFill>
              <a:round/>
              <a:headEnd/>
              <a:tailEnd type="triangle" w="med" len="med"/>
            </a:ln>
            <a:effectLst/>
          </p:spPr>
          <p:txBody>
            <a:bodyPr/>
            <a:lstStyle/>
            <a:p>
              <a:endParaRPr lang="es-ES"/>
            </a:p>
          </p:txBody>
        </p:sp>
        <p:sp>
          <p:nvSpPr>
            <p:cNvPr id="11272" name="Text Box 8"/>
            <p:cNvSpPr txBox="1">
              <a:spLocks noChangeArrowheads="1"/>
            </p:cNvSpPr>
            <p:nvPr/>
          </p:nvSpPr>
          <p:spPr bwMode="auto">
            <a:xfrm>
              <a:off x="2521" y="1536"/>
              <a:ext cx="2841" cy="518"/>
            </a:xfrm>
            <a:prstGeom prst="rect">
              <a:avLst/>
            </a:prstGeom>
            <a:noFill/>
            <a:ln w="9525">
              <a:noFill/>
              <a:miter lim="800000"/>
              <a:headEnd/>
              <a:tailEnd/>
            </a:ln>
            <a:effectLst/>
          </p:spPr>
          <p:txBody>
            <a:bodyPr wrap="none">
              <a:spAutoFit/>
            </a:bodyPr>
            <a:lstStyle/>
            <a:p>
              <a:r>
                <a:rPr lang="es-ES">
                  <a:solidFill>
                    <a:srgbClr val="FF0000"/>
                  </a:solidFill>
                  <a:cs typeface="Arial" charset="0"/>
                </a:rPr>
                <a:t>Masa molar decreciente </a:t>
              </a:r>
              <a:endParaRPr lang="es-ES">
                <a:solidFill>
                  <a:srgbClr val="FF0000"/>
                </a:solidFill>
                <a:cs typeface="Times New Roman" charset="0"/>
              </a:endParaRPr>
            </a:p>
            <a:p>
              <a:r>
                <a:rPr lang="es-MX">
                  <a:solidFill>
                    <a:srgbClr val="FF0000"/>
                  </a:solidFill>
                  <a:cs typeface="Times New Roman" charset="0"/>
                </a:rPr>
                <a:t>P</a:t>
              </a:r>
              <a:r>
                <a:rPr lang="es-ES">
                  <a:solidFill>
                    <a:srgbClr val="FF0000"/>
                  </a:solidFill>
                  <a:cs typeface="Times New Roman" charset="0"/>
                </a:rPr>
                <a:t>unto de ebullición decreciente </a:t>
              </a:r>
              <a:endParaRPr lang="en-US">
                <a:solidFill>
                  <a:srgbClr val="FF0000"/>
                </a:solidFill>
                <a:cs typeface="Times New Roman" charset="0"/>
              </a:endParaRPr>
            </a:p>
          </p:txBody>
        </p:sp>
      </p:grpSp>
      <p:grpSp>
        <p:nvGrpSpPr>
          <p:cNvPr id="3" name="Group 12"/>
          <p:cNvGrpSpPr>
            <a:grpSpLocks/>
          </p:cNvGrpSpPr>
          <p:nvPr/>
        </p:nvGrpSpPr>
        <p:grpSpPr bwMode="auto">
          <a:xfrm>
            <a:off x="2362200" y="1905000"/>
            <a:ext cx="762000" cy="2438400"/>
            <a:chOff x="1488" y="1200"/>
            <a:chExt cx="480" cy="1536"/>
          </a:xfrm>
        </p:grpSpPr>
        <p:sp>
          <p:nvSpPr>
            <p:cNvPr id="11273" name="Oval 9"/>
            <p:cNvSpPr>
              <a:spLocks noChangeArrowheads="1"/>
            </p:cNvSpPr>
            <p:nvPr/>
          </p:nvSpPr>
          <p:spPr bwMode="auto">
            <a:xfrm>
              <a:off x="1488" y="1200"/>
              <a:ext cx="432" cy="384"/>
            </a:xfrm>
            <a:prstGeom prst="ellipse">
              <a:avLst/>
            </a:prstGeom>
            <a:noFill/>
            <a:ln w="28575">
              <a:solidFill>
                <a:srgbClr val="FF0000"/>
              </a:solidFill>
              <a:round/>
              <a:headEnd/>
              <a:tailEnd/>
            </a:ln>
            <a:effectLst/>
          </p:spPr>
          <p:txBody>
            <a:bodyPr wrap="none" anchor="ctr"/>
            <a:lstStyle/>
            <a:p>
              <a:endParaRPr lang="es-ES"/>
            </a:p>
          </p:txBody>
        </p:sp>
        <p:sp>
          <p:nvSpPr>
            <p:cNvPr id="11274" name="Oval 10"/>
            <p:cNvSpPr>
              <a:spLocks noChangeArrowheads="1"/>
            </p:cNvSpPr>
            <p:nvPr/>
          </p:nvSpPr>
          <p:spPr bwMode="auto">
            <a:xfrm>
              <a:off x="1536" y="1824"/>
              <a:ext cx="432" cy="384"/>
            </a:xfrm>
            <a:prstGeom prst="ellipse">
              <a:avLst/>
            </a:prstGeom>
            <a:noFill/>
            <a:ln w="28575">
              <a:solidFill>
                <a:srgbClr val="FF0000"/>
              </a:solidFill>
              <a:round/>
              <a:headEnd/>
              <a:tailEnd/>
            </a:ln>
            <a:effectLst/>
          </p:spPr>
          <p:txBody>
            <a:bodyPr wrap="none" anchor="ctr"/>
            <a:lstStyle/>
            <a:p>
              <a:endParaRPr lang="es-ES"/>
            </a:p>
          </p:txBody>
        </p:sp>
        <p:sp>
          <p:nvSpPr>
            <p:cNvPr id="11275" name="Oval 11"/>
            <p:cNvSpPr>
              <a:spLocks noChangeArrowheads="1"/>
            </p:cNvSpPr>
            <p:nvPr/>
          </p:nvSpPr>
          <p:spPr bwMode="auto">
            <a:xfrm>
              <a:off x="1536" y="2352"/>
              <a:ext cx="432" cy="384"/>
            </a:xfrm>
            <a:prstGeom prst="ellipse">
              <a:avLst/>
            </a:prstGeom>
            <a:noFill/>
            <a:ln w="28575">
              <a:solidFill>
                <a:srgbClr val="FF0000"/>
              </a:solidFill>
              <a:round/>
              <a:headEnd/>
              <a:tailEnd/>
            </a:ln>
            <a:effectLst/>
          </p:spPr>
          <p:txBody>
            <a:bodyPr wrap="none" anchor="ctr"/>
            <a:lstStyle/>
            <a:p>
              <a:endParaRPr lang="es-ES"/>
            </a:p>
          </p:txBody>
        </p:sp>
      </p:grpSp>
      <p:sp>
        <p:nvSpPr>
          <p:cNvPr id="11269" name="Text Box 5"/>
          <p:cNvSpPr txBox="1">
            <a:spLocks noChangeArrowheads="1"/>
          </p:cNvSpPr>
          <p:nvPr/>
        </p:nvSpPr>
        <p:spPr bwMode="auto">
          <a:xfrm>
            <a:off x="8389938" y="6384925"/>
            <a:ext cx="677862" cy="396875"/>
          </a:xfrm>
          <a:prstGeom prst="rect">
            <a:avLst/>
          </a:prstGeom>
          <a:noFill/>
          <a:ln w="9525">
            <a:noFill/>
            <a:miter lim="800000"/>
            <a:headEnd/>
            <a:tailEnd/>
          </a:ln>
          <a:effectLst/>
        </p:spPr>
        <p:txBody>
          <a:bodyPr wrap="none">
            <a:spAutoFit/>
          </a:bodyPr>
          <a:lstStyle/>
          <a:p>
            <a:pPr algn="r"/>
            <a:r>
              <a:rPr lang="en-US" sz="2000" dirty="0"/>
              <a:t>11.2</a:t>
            </a:r>
          </a:p>
        </p:txBody>
      </p:sp>
      <p:sp>
        <p:nvSpPr>
          <p:cNvPr id="11278" name="Rectangle 14"/>
          <p:cNvSpPr>
            <a:spLocks noChangeArrowheads="1"/>
          </p:cNvSpPr>
          <p:nvPr/>
        </p:nvSpPr>
        <p:spPr bwMode="auto">
          <a:xfrm rot="-5371478">
            <a:off x="242887" y="4192588"/>
            <a:ext cx="1465263" cy="274638"/>
          </a:xfrm>
          <a:prstGeom prst="rect">
            <a:avLst/>
          </a:prstGeom>
          <a:solidFill>
            <a:schemeClr val="bg1"/>
          </a:solidFill>
          <a:ln w="9525">
            <a:noFill/>
            <a:miter lim="800000"/>
            <a:headEnd/>
            <a:tailEnd/>
          </a:ln>
          <a:effectLst/>
        </p:spPr>
        <p:txBody>
          <a:bodyPr wrap="none">
            <a:spAutoFit/>
          </a:bodyPr>
          <a:lstStyle/>
          <a:p>
            <a:r>
              <a:rPr lang="en-US" sz="1200" u="sng"/>
              <a:t>Punto de ebullición</a:t>
            </a:r>
          </a:p>
        </p:txBody>
      </p:sp>
      <p:sp>
        <p:nvSpPr>
          <p:cNvPr id="11279" name="Rectangle 15"/>
          <p:cNvSpPr>
            <a:spLocks noChangeArrowheads="1"/>
          </p:cNvSpPr>
          <p:nvPr/>
        </p:nvSpPr>
        <p:spPr bwMode="auto">
          <a:xfrm>
            <a:off x="2209800" y="2667000"/>
            <a:ext cx="987425" cy="274638"/>
          </a:xfrm>
          <a:prstGeom prst="rect">
            <a:avLst/>
          </a:prstGeom>
          <a:solidFill>
            <a:srgbClr val="EAEAEA"/>
          </a:solidFill>
          <a:ln w="9525">
            <a:noFill/>
            <a:miter lim="800000"/>
            <a:headEnd/>
            <a:tailEnd/>
          </a:ln>
          <a:effectLst/>
        </p:spPr>
        <p:txBody>
          <a:bodyPr>
            <a:spAutoFit/>
          </a:bodyPr>
          <a:lstStyle/>
          <a:p>
            <a:r>
              <a:rPr lang="en-US" sz="1200" u="sng"/>
              <a:t>Grupo 6A</a:t>
            </a:r>
          </a:p>
        </p:txBody>
      </p:sp>
      <p:sp>
        <p:nvSpPr>
          <p:cNvPr id="11280" name="Rectangle 16"/>
          <p:cNvSpPr>
            <a:spLocks noChangeArrowheads="1"/>
          </p:cNvSpPr>
          <p:nvPr/>
        </p:nvSpPr>
        <p:spPr bwMode="auto">
          <a:xfrm>
            <a:off x="2286000" y="3505200"/>
            <a:ext cx="990600" cy="274638"/>
          </a:xfrm>
          <a:prstGeom prst="rect">
            <a:avLst/>
          </a:prstGeom>
          <a:solidFill>
            <a:srgbClr val="EAEAEA"/>
          </a:solidFill>
          <a:ln w="9525">
            <a:noFill/>
            <a:miter lim="800000"/>
            <a:headEnd/>
            <a:tailEnd/>
          </a:ln>
          <a:effectLst/>
        </p:spPr>
        <p:txBody>
          <a:bodyPr>
            <a:spAutoFit/>
          </a:bodyPr>
          <a:lstStyle/>
          <a:p>
            <a:r>
              <a:rPr lang="en-US" sz="1200" u="sng"/>
              <a:t>Grupo 7A</a:t>
            </a:r>
          </a:p>
        </p:txBody>
      </p:sp>
      <p:sp>
        <p:nvSpPr>
          <p:cNvPr id="11281" name="Rectangle 17"/>
          <p:cNvSpPr>
            <a:spLocks noChangeArrowheads="1"/>
          </p:cNvSpPr>
          <p:nvPr/>
        </p:nvSpPr>
        <p:spPr bwMode="auto">
          <a:xfrm>
            <a:off x="2514600" y="4343400"/>
            <a:ext cx="835025" cy="274638"/>
          </a:xfrm>
          <a:prstGeom prst="rect">
            <a:avLst/>
          </a:prstGeom>
          <a:solidFill>
            <a:srgbClr val="EAEAEA"/>
          </a:solidFill>
          <a:ln w="9525">
            <a:noFill/>
            <a:miter lim="800000"/>
            <a:headEnd/>
            <a:tailEnd/>
          </a:ln>
          <a:effectLst/>
        </p:spPr>
        <p:txBody>
          <a:bodyPr wrap="none">
            <a:spAutoFit/>
          </a:bodyPr>
          <a:lstStyle/>
          <a:p>
            <a:r>
              <a:rPr lang="en-US" sz="1200" u="sng"/>
              <a:t>Grupo 5A</a:t>
            </a:r>
          </a:p>
        </p:txBody>
      </p:sp>
      <p:sp>
        <p:nvSpPr>
          <p:cNvPr id="11282" name="Rectangle 18"/>
          <p:cNvSpPr>
            <a:spLocks noChangeArrowheads="1"/>
          </p:cNvSpPr>
          <p:nvPr/>
        </p:nvSpPr>
        <p:spPr bwMode="auto">
          <a:xfrm>
            <a:off x="2593975" y="5105400"/>
            <a:ext cx="835025" cy="274638"/>
          </a:xfrm>
          <a:prstGeom prst="rect">
            <a:avLst/>
          </a:prstGeom>
          <a:solidFill>
            <a:srgbClr val="EAEAEA"/>
          </a:solidFill>
          <a:ln w="9525">
            <a:noFill/>
            <a:miter lim="800000"/>
            <a:headEnd/>
            <a:tailEnd/>
          </a:ln>
          <a:effectLst/>
        </p:spPr>
        <p:txBody>
          <a:bodyPr wrap="none">
            <a:spAutoFit/>
          </a:bodyPr>
          <a:lstStyle/>
          <a:p>
            <a:r>
              <a:rPr lang="en-US" sz="1200" u="sng"/>
              <a:t>Grupo 4A</a:t>
            </a:r>
          </a:p>
        </p:txBody>
      </p:sp>
      <p:sp>
        <p:nvSpPr>
          <p:cNvPr id="11283" name="Rectangle 19"/>
          <p:cNvSpPr>
            <a:spLocks noChangeArrowheads="1"/>
          </p:cNvSpPr>
          <p:nvPr/>
        </p:nvSpPr>
        <p:spPr bwMode="auto">
          <a:xfrm>
            <a:off x="4191000" y="6278563"/>
            <a:ext cx="706438" cy="274637"/>
          </a:xfrm>
          <a:prstGeom prst="rect">
            <a:avLst/>
          </a:prstGeom>
          <a:solidFill>
            <a:schemeClr val="bg1"/>
          </a:solidFill>
          <a:ln w="9525">
            <a:noFill/>
            <a:miter lim="800000"/>
            <a:headEnd/>
            <a:tailEnd/>
          </a:ln>
          <a:effectLst/>
        </p:spPr>
        <p:txBody>
          <a:bodyPr wrap="none">
            <a:spAutoFit/>
          </a:bodyPr>
          <a:lstStyle/>
          <a:p>
            <a:r>
              <a:rPr lang="en-US" sz="1200" u="sng" dirty="0" err="1" smtClean="0"/>
              <a:t>Periodo</a:t>
            </a:r>
            <a:endParaRPr lang="en-US" sz="1200" u="sng" dirty="0"/>
          </a:p>
        </p:txBody>
      </p:sp>
    </p:spTree>
    <p:extLst>
      <p:ext uri="{BB962C8B-B14F-4D97-AF65-F5344CB8AC3E}">
        <p14:creationId xmlns:p14="http://schemas.microsoft.com/office/powerpoint/2010/main" val="10322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428604"/>
            <a:ext cx="8229600" cy="6312764"/>
          </a:xfrm>
        </p:spPr>
        <p:txBody>
          <a:bodyPr>
            <a:normAutofit fontScale="92500" lnSpcReduction="20000"/>
          </a:bodyPr>
          <a:lstStyle/>
          <a:p>
            <a:pPr algn="just"/>
            <a:r>
              <a:rPr lang="es-ES" b="1" dirty="0" smtClean="0">
                <a:solidFill>
                  <a:srgbClr val="3333CC"/>
                </a:solidFill>
              </a:rPr>
              <a:t>En el gráfico se representan los puntos de ebullición de los compuestos que forma el hidrógeno con algunos no metales. Se observa que  los puntos de ebullición del </a:t>
            </a:r>
            <a:r>
              <a:rPr lang="es-ES" b="1" dirty="0" smtClean="0"/>
              <a:t>HF</a:t>
            </a:r>
            <a:r>
              <a:rPr lang="es-ES" dirty="0" smtClean="0"/>
              <a:t>,  </a:t>
            </a:r>
            <a:r>
              <a:rPr lang="es-ES" b="1" dirty="0" smtClean="0"/>
              <a:t>H</a:t>
            </a:r>
            <a:r>
              <a:rPr lang="es-ES" b="1" baseline="-25000" dirty="0" smtClean="0"/>
              <a:t>2</a:t>
            </a:r>
            <a:r>
              <a:rPr lang="es-ES" b="1" dirty="0" smtClean="0"/>
              <a:t>O</a:t>
            </a:r>
            <a:r>
              <a:rPr lang="es-ES" dirty="0" smtClean="0"/>
              <a:t> y </a:t>
            </a:r>
            <a:r>
              <a:rPr lang="es-ES" b="1" dirty="0" smtClean="0"/>
              <a:t>NH</a:t>
            </a:r>
            <a:r>
              <a:rPr lang="es-ES" b="1" baseline="-25000" dirty="0" smtClean="0"/>
              <a:t>3</a:t>
            </a:r>
            <a:r>
              <a:rPr lang="es-ES" dirty="0" smtClean="0"/>
              <a:t>son </a:t>
            </a:r>
            <a:r>
              <a:rPr lang="es-ES" b="1" dirty="0" smtClean="0"/>
              <a:t>más altos  de lo esperado</a:t>
            </a:r>
            <a:r>
              <a:rPr lang="es-ES" dirty="0" smtClean="0"/>
              <a:t>. </a:t>
            </a:r>
            <a:endParaRPr lang="es-ES" dirty="0" smtClean="0"/>
          </a:p>
          <a:p>
            <a:pPr algn="just"/>
            <a:endParaRPr lang="es-ES" dirty="0"/>
          </a:p>
          <a:p>
            <a:pPr algn="just"/>
            <a:r>
              <a:rPr lang="es-ES" b="1" dirty="0" smtClean="0">
                <a:solidFill>
                  <a:srgbClr val="00B050"/>
                </a:solidFill>
              </a:rPr>
              <a:t>Esto </a:t>
            </a:r>
            <a:r>
              <a:rPr lang="es-ES" b="1" dirty="0" smtClean="0">
                <a:solidFill>
                  <a:srgbClr val="00B050"/>
                </a:solidFill>
              </a:rPr>
              <a:t>se debe a la formación de asociaciones moleculares, a causa del enlace por puente de hidrógeno. </a:t>
            </a:r>
            <a:endParaRPr lang="es-ES" b="1" dirty="0" smtClean="0">
              <a:solidFill>
                <a:srgbClr val="00B050"/>
              </a:solidFill>
            </a:endParaRPr>
          </a:p>
          <a:p>
            <a:pPr algn="just"/>
            <a:endParaRPr lang="es-ES" dirty="0"/>
          </a:p>
          <a:p>
            <a:pPr algn="just"/>
            <a:r>
              <a:rPr lang="es-ES" b="1" dirty="0" smtClean="0">
                <a:solidFill>
                  <a:srgbClr val="3333CC"/>
                </a:solidFill>
              </a:rPr>
              <a:t>Fuerzas </a:t>
            </a:r>
            <a:r>
              <a:rPr lang="es-ES" b="1" dirty="0" smtClean="0">
                <a:solidFill>
                  <a:srgbClr val="3333CC"/>
                </a:solidFill>
              </a:rPr>
              <a:t>de este tipo también están presentes en compuestos como </a:t>
            </a:r>
            <a:r>
              <a:rPr lang="es-ES" b="1" dirty="0" smtClean="0">
                <a:solidFill>
                  <a:srgbClr val="FF0066"/>
                </a:solidFill>
              </a:rPr>
              <a:t>alcoholes</a:t>
            </a:r>
            <a:r>
              <a:rPr lang="es-ES" b="1" dirty="0" smtClean="0">
                <a:solidFill>
                  <a:srgbClr val="3333CC"/>
                </a:solidFill>
              </a:rPr>
              <a:t>, </a:t>
            </a:r>
            <a:r>
              <a:rPr lang="es-ES" b="1" dirty="0" smtClean="0">
                <a:solidFill>
                  <a:srgbClr val="FF0066"/>
                </a:solidFill>
              </a:rPr>
              <a:t>azúcares</a:t>
            </a:r>
            <a:r>
              <a:rPr lang="es-ES" b="1" dirty="0" smtClean="0">
                <a:solidFill>
                  <a:srgbClr val="3333CC"/>
                </a:solidFill>
              </a:rPr>
              <a:t>, </a:t>
            </a:r>
            <a:r>
              <a:rPr lang="es-ES" b="1" dirty="0" smtClean="0">
                <a:solidFill>
                  <a:srgbClr val="FF0066"/>
                </a:solidFill>
              </a:rPr>
              <a:t>ácidos orgánicos</a:t>
            </a:r>
            <a:r>
              <a:rPr lang="es-ES" b="1" dirty="0" smtClean="0">
                <a:solidFill>
                  <a:srgbClr val="3333CC"/>
                </a:solidFill>
              </a:rPr>
              <a:t>, etc., y es la causa de las relativamente altas temperaturas de fusión y ebullición de estos compuestos</a:t>
            </a:r>
          </a:p>
          <a:p>
            <a:pPr algn="just"/>
            <a:endParaRPr lang="es-ES" dirty="0"/>
          </a:p>
        </p:txBody>
      </p:sp>
    </p:spTree>
    <p:extLst>
      <p:ext uri="{BB962C8B-B14F-4D97-AF65-F5344CB8AC3E}">
        <p14:creationId xmlns:p14="http://schemas.microsoft.com/office/powerpoint/2010/main" val="156638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642910" y="571480"/>
            <a:ext cx="7715304" cy="5500726"/>
          </a:xfrm>
          <a:prstGeom prst="rect">
            <a:avLst/>
          </a:prstGeom>
          <a:noFill/>
          <a:ln w="9525">
            <a:noFill/>
            <a:miter lim="800000"/>
            <a:headEnd/>
            <a:tailEnd/>
          </a:ln>
        </p:spPr>
      </p:pic>
    </p:spTree>
    <p:extLst>
      <p:ext uri="{BB962C8B-B14F-4D97-AF65-F5344CB8AC3E}">
        <p14:creationId xmlns:p14="http://schemas.microsoft.com/office/powerpoint/2010/main" val="2494160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b="1" dirty="0" smtClean="0">
                <a:solidFill>
                  <a:srgbClr val="FF0066"/>
                </a:solidFill>
                <a:effectLst>
                  <a:outerShdw blurRad="38100" dist="38100" dir="2700000" algn="tl">
                    <a:srgbClr val="000000">
                      <a:alpha val="43137"/>
                    </a:srgbClr>
                  </a:outerShdw>
                </a:effectLst>
              </a:rPr>
              <a:t/>
            </a:r>
            <a:br>
              <a:rPr lang="es-ES" b="1" dirty="0" smtClean="0">
                <a:solidFill>
                  <a:srgbClr val="FF0066"/>
                </a:solidFill>
                <a:effectLst>
                  <a:outerShdw blurRad="38100" dist="38100" dir="2700000" algn="tl">
                    <a:srgbClr val="000000">
                      <a:alpha val="43137"/>
                    </a:srgbClr>
                  </a:outerShdw>
                </a:effectLst>
              </a:rPr>
            </a:br>
            <a:r>
              <a:rPr lang="es-ES" b="1" dirty="0">
                <a:solidFill>
                  <a:srgbClr val="FF0066"/>
                </a:solidFill>
              </a:rPr>
              <a:t>¿Qué tipo de fuerzas pueden mantener unidas moléculas que </a:t>
            </a:r>
            <a:r>
              <a:rPr lang="es-ES" b="1" u="sng" dirty="0">
                <a:solidFill>
                  <a:srgbClr val="3333CC"/>
                </a:solidFill>
              </a:rPr>
              <a:t>no</a:t>
            </a:r>
            <a:r>
              <a:rPr lang="es-ES" b="1" dirty="0">
                <a:solidFill>
                  <a:srgbClr val="FF0066"/>
                </a:solidFill>
              </a:rPr>
              <a:t> son polares?.</a:t>
            </a:r>
            <a:r>
              <a:rPr lang="es-ES" dirty="0" smtClean="0">
                <a:solidFill>
                  <a:srgbClr val="FF0066"/>
                </a:solidFill>
                <a:effectLst>
                  <a:outerShdw blurRad="38100" dist="38100" dir="2700000" algn="tl">
                    <a:srgbClr val="000000">
                      <a:alpha val="43137"/>
                    </a:srgbClr>
                  </a:outerShdw>
                </a:effectLst>
              </a:rPr>
              <a:t/>
            </a:r>
            <a:br>
              <a:rPr lang="es-ES" dirty="0" smtClean="0">
                <a:solidFill>
                  <a:srgbClr val="FF0066"/>
                </a:solidFill>
                <a:effectLst>
                  <a:outerShdw blurRad="38100" dist="38100" dir="2700000" algn="tl">
                    <a:srgbClr val="000000">
                      <a:alpha val="43137"/>
                    </a:srgbClr>
                  </a:outerShdw>
                </a:effectLst>
              </a:rPr>
            </a:br>
            <a:endParaRPr lang="es-ES"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2204864"/>
            <a:ext cx="8229600" cy="4277072"/>
          </a:xfrm>
        </p:spPr>
        <p:txBody>
          <a:bodyPr>
            <a:normAutofit/>
          </a:bodyPr>
          <a:lstStyle/>
          <a:p>
            <a:pPr algn="just"/>
            <a:r>
              <a:rPr lang="es-ES" b="1" dirty="0" smtClean="0"/>
              <a:t>Este caso puede explicarse por la formación de </a:t>
            </a:r>
            <a:r>
              <a:rPr lang="es-ES" b="1" dirty="0" smtClean="0">
                <a:solidFill>
                  <a:srgbClr val="00B050"/>
                </a:solidFill>
                <a:effectLst>
                  <a:outerShdw blurRad="38100" dist="38100" dir="2700000" algn="tl">
                    <a:srgbClr val="000000">
                      <a:alpha val="43137"/>
                    </a:srgbClr>
                  </a:outerShdw>
                </a:effectLst>
              </a:rPr>
              <a:t>dipolos transitorios inducidos</a:t>
            </a:r>
            <a:r>
              <a:rPr lang="es-ES" b="1" dirty="0" smtClean="0">
                <a:solidFill>
                  <a:srgbClr val="00B050"/>
                </a:solidFill>
              </a:rPr>
              <a:t>.</a:t>
            </a:r>
          </a:p>
          <a:p>
            <a:pPr algn="just">
              <a:buNone/>
            </a:pPr>
            <a:endParaRPr lang="es-ES" b="1" dirty="0" smtClean="0"/>
          </a:p>
          <a:p>
            <a:pPr algn="just"/>
            <a:r>
              <a:rPr lang="es-ES" b="1" dirty="0" smtClean="0">
                <a:solidFill>
                  <a:srgbClr val="3333CC"/>
                </a:solidFill>
              </a:rPr>
              <a:t>Ocurre un </a:t>
            </a:r>
            <a:r>
              <a:rPr lang="es-ES" b="1" dirty="0" smtClean="0">
                <a:solidFill>
                  <a:srgbClr val="00B050"/>
                </a:solidFill>
              </a:rPr>
              <a:t>dipolo inducido </a:t>
            </a:r>
            <a:r>
              <a:rPr lang="es-ES" b="1" dirty="0" smtClean="0">
                <a:solidFill>
                  <a:srgbClr val="3333CC"/>
                </a:solidFill>
              </a:rPr>
              <a:t>en estas interacciones porque la separación de  cargas positiva y negativa en la </a:t>
            </a:r>
            <a:r>
              <a:rPr lang="es-ES" b="1" dirty="0" smtClean="0">
                <a:solidFill>
                  <a:srgbClr val="00B050"/>
                </a:solidFill>
              </a:rPr>
              <a:t>molécula </a:t>
            </a:r>
            <a:r>
              <a:rPr lang="es-ES" b="1" dirty="0" err="1" smtClean="0">
                <a:solidFill>
                  <a:srgbClr val="00B050"/>
                </a:solidFill>
              </a:rPr>
              <a:t>apolar</a:t>
            </a:r>
            <a:r>
              <a:rPr lang="es-ES" b="1" dirty="0" smtClean="0">
                <a:solidFill>
                  <a:srgbClr val="3333CC"/>
                </a:solidFill>
              </a:rPr>
              <a:t>, se debe a la proximidad de un ion o a una molécula polar.</a:t>
            </a:r>
          </a:p>
          <a:p>
            <a:pPr algn="just">
              <a:buNone/>
            </a:pPr>
            <a:endParaRPr lang="es-ES"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66"/>
                </a:solidFill>
                <a:effectLst>
                  <a:outerShdw blurRad="38100" dist="38100" dir="2700000" algn="tl">
                    <a:srgbClr val="000000">
                      <a:alpha val="43137"/>
                    </a:srgbClr>
                  </a:outerShdw>
                </a:effectLst>
              </a:rPr>
              <a:t>FUERZA INTERMOLECULARES</a:t>
            </a:r>
            <a:endParaRPr lang="es-ES"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600200"/>
            <a:ext cx="8229600" cy="4900634"/>
          </a:xfrm>
        </p:spPr>
        <p:txBody>
          <a:bodyPr>
            <a:normAutofit fontScale="85000" lnSpcReduction="10000"/>
          </a:bodyPr>
          <a:lstStyle/>
          <a:p>
            <a:pPr algn="just"/>
            <a:r>
              <a:rPr lang="es-ES" dirty="0" smtClean="0"/>
              <a:t>Las fuerzas intermoleculares permiten que las moléculas se mantengan asociadas; si estas fuerzas son </a:t>
            </a:r>
            <a:r>
              <a:rPr lang="es-ES" b="1" dirty="0" smtClean="0"/>
              <a:t>muy débiles</a:t>
            </a:r>
            <a:r>
              <a:rPr lang="es-ES" dirty="0" smtClean="0"/>
              <a:t>, el material será </a:t>
            </a:r>
            <a:r>
              <a:rPr lang="es-ES" b="1" dirty="0" smtClean="0"/>
              <a:t>gaseoso</a:t>
            </a:r>
            <a:r>
              <a:rPr lang="es-ES" dirty="0" smtClean="0"/>
              <a:t> y, a medida que éstas </a:t>
            </a:r>
            <a:r>
              <a:rPr lang="es-ES" b="1" dirty="0" smtClean="0">
                <a:solidFill>
                  <a:srgbClr val="0070C0"/>
                </a:solidFill>
              </a:rPr>
              <a:t>aumentan</a:t>
            </a:r>
            <a:r>
              <a:rPr lang="es-ES" dirty="0" smtClean="0"/>
              <a:t>, los materiales serán</a:t>
            </a:r>
            <a:r>
              <a:rPr lang="es-ES" dirty="0" smtClean="0">
                <a:solidFill>
                  <a:srgbClr val="0070C0"/>
                </a:solidFill>
              </a:rPr>
              <a:t> </a:t>
            </a:r>
            <a:r>
              <a:rPr lang="es-ES" b="1" dirty="0" smtClean="0">
                <a:solidFill>
                  <a:srgbClr val="0070C0"/>
                </a:solidFill>
              </a:rPr>
              <a:t>líquidos </a:t>
            </a:r>
            <a:r>
              <a:rPr lang="es-ES" dirty="0" smtClean="0"/>
              <a:t>o </a:t>
            </a:r>
            <a:r>
              <a:rPr lang="es-ES" b="1" dirty="0" smtClean="0">
                <a:solidFill>
                  <a:srgbClr val="0070C0"/>
                </a:solidFill>
              </a:rPr>
              <a:t>sólidos</a:t>
            </a:r>
            <a:r>
              <a:rPr lang="es-ES" dirty="0" smtClean="0"/>
              <a:t>. </a:t>
            </a:r>
          </a:p>
          <a:p>
            <a:pPr algn="just"/>
            <a:endParaRPr lang="es-ES" dirty="0" smtClean="0"/>
          </a:p>
          <a:p>
            <a:pPr algn="just"/>
            <a:r>
              <a:rPr lang="es-ES" dirty="0" smtClean="0"/>
              <a:t>La intensidad de estas fuerzas determinan los puntos de </a:t>
            </a:r>
            <a:r>
              <a:rPr lang="es-ES" b="1" dirty="0" smtClean="0">
                <a:solidFill>
                  <a:srgbClr val="0070C0"/>
                </a:solidFill>
              </a:rPr>
              <a:t>fusión</a:t>
            </a:r>
            <a:r>
              <a:rPr lang="es-ES" b="1" dirty="0" smtClean="0"/>
              <a:t> </a:t>
            </a:r>
            <a:r>
              <a:rPr lang="es-ES" dirty="0" smtClean="0"/>
              <a:t>y de </a:t>
            </a:r>
            <a:r>
              <a:rPr lang="es-ES" b="1" dirty="0" smtClean="0">
                <a:solidFill>
                  <a:srgbClr val="0070C0"/>
                </a:solidFill>
              </a:rPr>
              <a:t>ebullición</a:t>
            </a:r>
            <a:r>
              <a:rPr lang="es-ES" dirty="0" smtClean="0"/>
              <a:t> de las sustancias, como también la </a:t>
            </a:r>
            <a:r>
              <a:rPr lang="es-ES" b="1" dirty="0" smtClean="0">
                <a:solidFill>
                  <a:srgbClr val="0070C0"/>
                </a:solidFill>
              </a:rPr>
              <a:t>dureza</a:t>
            </a:r>
            <a:r>
              <a:rPr lang="es-ES" dirty="0" smtClean="0"/>
              <a:t> que presentarán los cuerpos sólidos moleculares; estas fuerzas influyen en la </a:t>
            </a:r>
            <a:r>
              <a:rPr lang="es-ES" b="1" dirty="0" smtClean="0">
                <a:solidFill>
                  <a:srgbClr val="0070C0"/>
                </a:solidFill>
              </a:rPr>
              <a:t>solubilidad</a:t>
            </a:r>
            <a:r>
              <a:rPr lang="es-ES" dirty="0" smtClean="0"/>
              <a:t> que presentan las sustancias en determinados </a:t>
            </a:r>
            <a:r>
              <a:rPr lang="es-ES" b="1" dirty="0" smtClean="0">
                <a:solidFill>
                  <a:srgbClr val="0070C0"/>
                </a:solidFill>
              </a:rPr>
              <a:t>solventes</a:t>
            </a:r>
          </a:p>
          <a:p>
            <a:pPr algn="just"/>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66"/>
                </a:solidFill>
                <a:effectLst>
                  <a:outerShdw blurRad="38100" dist="38100" dir="2700000" algn="tl">
                    <a:srgbClr val="000000">
                      <a:alpha val="43137"/>
                    </a:srgbClr>
                  </a:outerShdw>
                </a:effectLst>
              </a:rPr>
              <a:t/>
            </a:r>
            <a:br>
              <a:rPr lang="es-ES" b="1" dirty="0" smtClean="0">
                <a:solidFill>
                  <a:srgbClr val="FF0066"/>
                </a:solidFill>
                <a:effectLst>
                  <a:outerShdw blurRad="38100" dist="38100" dir="2700000" algn="tl">
                    <a:srgbClr val="000000">
                      <a:alpha val="43137"/>
                    </a:srgbClr>
                  </a:outerShdw>
                </a:effectLst>
              </a:rPr>
            </a:br>
            <a:r>
              <a:rPr lang="es-ES" b="1" dirty="0" smtClean="0">
                <a:solidFill>
                  <a:srgbClr val="FF0066"/>
                </a:solidFill>
                <a:effectLst>
                  <a:outerShdw blurRad="38100" dist="38100" dir="2700000" algn="tl">
                    <a:srgbClr val="000000">
                      <a:alpha val="43137"/>
                    </a:srgbClr>
                  </a:outerShdw>
                </a:effectLst>
              </a:rPr>
              <a:t>IÓN – DIPOLO INDUCIDO</a:t>
            </a:r>
            <a:r>
              <a:rPr lang="es-ES" dirty="0" smtClean="0">
                <a:solidFill>
                  <a:srgbClr val="FF0066"/>
                </a:solidFill>
                <a:effectLst>
                  <a:outerShdw blurRad="38100" dist="38100" dir="2700000" algn="tl">
                    <a:srgbClr val="000000">
                      <a:alpha val="43137"/>
                    </a:srgbClr>
                  </a:outerShdw>
                </a:effectLst>
              </a:rPr>
              <a:t/>
            </a:r>
            <a:br>
              <a:rPr lang="es-ES" dirty="0" smtClean="0">
                <a:solidFill>
                  <a:srgbClr val="FF0066"/>
                </a:solidFill>
                <a:effectLst>
                  <a:outerShdw blurRad="38100" dist="38100" dir="2700000" algn="tl">
                    <a:srgbClr val="000000">
                      <a:alpha val="43137"/>
                    </a:srgbClr>
                  </a:outerShdw>
                </a:effectLst>
              </a:rPr>
            </a:br>
            <a:endParaRPr lang="es-ES"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 b="1" dirty="0" smtClean="0">
                <a:solidFill>
                  <a:srgbClr val="00B050"/>
                </a:solidFill>
              </a:rPr>
              <a:t>El dipolo es previamente inducido por el campo electrostático del ión. </a:t>
            </a:r>
          </a:p>
          <a:p>
            <a:pPr algn="just">
              <a:buNone/>
            </a:pPr>
            <a:endParaRPr lang="es-ES" b="1" dirty="0">
              <a:solidFill>
                <a:srgbClr val="00B050"/>
              </a:solidFill>
            </a:endParaRPr>
          </a:p>
        </p:txBody>
      </p:sp>
      <p:pic>
        <p:nvPicPr>
          <p:cNvPr id="4" name="3 Imagen"/>
          <p:cNvPicPr/>
          <p:nvPr/>
        </p:nvPicPr>
        <p:blipFill>
          <a:blip r:embed="rId2"/>
          <a:srcRect/>
          <a:stretch>
            <a:fillRect/>
          </a:stretch>
        </p:blipFill>
        <p:spPr bwMode="auto">
          <a:xfrm>
            <a:off x="1500166" y="3143248"/>
            <a:ext cx="6000773" cy="3228992"/>
          </a:xfrm>
          <a:prstGeom prst="rect">
            <a:avLst/>
          </a:prstGeom>
          <a:noFill/>
          <a:ln w="9525">
            <a:noFill/>
            <a:miter lim="800000"/>
            <a:headEnd/>
            <a:tailEnd/>
          </a:ln>
        </p:spPr>
      </p:pic>
    </p:spTree>
    <p:extLst>
      <p:ext uri="{BB962C8B-B14F-4D97-AF65-F5344CB8AC3E}">
        <p14:creationId xmlns:p14="http://schemas.microsoft.com/office/powerpoint/2010/main" val="761961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66"/>
                </a:solidFill>
                <a:effectLst>
                  <a:outerShdw blurRad="38100" dist="38100" dir="2700000" algn="tl">
                    <a:srgbClr val="000000">
                      <a:alpha val="43137"/>
                    </a:srgbClr>
                  </a:outerShdw>
                </a:effectLst>
              </a:rPr>
              <a:t/>
            </a:r>
            <a:br>
              <a:rPr lang="es-ES" b="1" dirty="0" smtClean="0">
                <a:solidFill>
                  <a:srgbClr val="FF0066"/>
                </a:solidFill>
                <a:effectLst>
                  <a:outerShdw blurRad="38100" dist="38100" dir="2700000" algn="tl">
                    <a:srgbClr val="000000">
                      <a:alpha val="43137"/>
                    </a:srgbClr>
                  </a:outerShdw>
                </a:effectLst>
              </a:rPr>
            </a:br>
            <a:r>
              <a:rPr lang="es-ES" b="1" dirty="0" smtClean="0">
                <a:solidFill>
                  <a:srgbClr val="FF0066"/>
                </a:solidFill>
                <a:effectLst>
                  <a:outerShdw blurRad="38100" dist="38100" dir="2700000" algn="tl">
                    <a:srgbClr val="000000">
                      <a:alpha val="43137"/>
                    </a:srgbClr>
                  </a:outerShdw>
                </a:effectLst>
              </a:rPr>
              <a:t>DIPOLO – DIPOLO INDUCIDO</a:t>
            </a:r>
            <a:r>
              <a:rPr lang="es-ES" dirty="0" smtClean="0">
                <a:solidFill>
                  <a:srgbClr val="FF0066"/>
                </a:solidFill>
                <a:effectLst>
                  <a:outerShdw blurRad="38100" dist="38100" dir="2700000" algn="tl">
                    <a:srgbClr val="000000">
                      <a:alpha val="43137"/>
                    </a:srgbClr>
                  </a:outerShdw>
                </a:effectLst>
              </a:rPr>
              <a:t/>
            </a:r>
            <a:br>
              <a:rPr lang="es-ES" dirty="0" smtClean="0">
                <a:solidFill>
                  <a:srgbClr val="FF0066"/>
                </a:solidFill>
                <a:effectLst>
                  <a:outerShdw blurRad="38100" dist="38100" dir="2700000" algn="tl">
                    <a:srgbClr val="000000">
                      <a:alpha val="43137"/>
                    </a:srgbClr>
                  </a:outerShdw>
                </a:effectLst>
              </a:rPr>
            </a:br>
            <a:endParaRPr lang="es-ES"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fontScale="92500" lnSpcReduction="10000"/>
          </a:bodyPr>
          <a:lstStyle/>
          <a:p>
            <a:pPr algn="just"/>
            <a:r>
              <a:rPr lang="es-ES" b="1" dirty="0" smtClean="0"/>
              <a:t>Se producen cuando una </a:t>
            </a:r>
            <a:r>
              <a:rPr lang="es-ES" b="1" dirty="0" smtClean="0">
                <a:solidFill>
                  <a:srgbClr val="00B0F0"/>
                </a:solidFill>
              </a:rPr>
              <a:t>molécula polar </a:t>
            </a:r>
            <a:r>
              <a:rPr lang="es-ES" b="1" dirty="0" smtClean="0"/>
              <a:t>induce un dipolo en otra molécula </a:t>
            </a:r>
            <a:r>
              <a:rPr lang="es-ES" b="1" dirty="0" smtClean="0">
                <a:solidFill>
                  <a:srgbClr val="00B0F0"/>
                </a:solidFill>
              </a:rPr>
              <a:t>no polar</a:t>
            </a:r>
            <a:r>
              <a:rPr lang="es-ES" b="1" dirty="0" smtClean="0"/>
              <a:t>; originándose, de esta forma, la atracción electrostática. Esta fuerza explica la disolución de algunos gases </a:t>
            </a:r>
            <a:r>
              <a:rPr lang="es-ES" b="1" dirty="0" err="1" smtClean="0"/>
              <a:t>apolares</a:t>
            </a:r>
            <a:r>
              <a:rPr lang="es-ES" b="1" dirty="0" smtClean="0"/>
              <a:t> (Cl</a:t>
            </a:r>
            <a:r>
              <a:rPr lang="es-ES" b="1" baseline="-25000" dirty="0" smtClean="0"/>
              <a:t>2</a:t>
            </a:r>
            <a:r>
              <a:rPr lang="es-ES" b="1" dirty="0" smtClean="0"/>
              <a:t>) en disolventes polares.</a:t>
            </a:r>
          </a:p>
          <a:p>
            <a:pPr algn="just"/>
            <a:r>
              <a:rPr lang="es-ES" b="1" dirty="0" smtClean="0">
                <a:solidFill>
                  <a:srgbClr val="006600"/>
                </a:solidFill>
              </a:rPr>
              <a:t>Al acercarse un dipolo a una molécula no polar (</a:t>
            </a:r>
            <a:r>
              <a:rPr lang="es-ES" b="1" dirty="0" err="1" smtClean="0">
                <a:solidFill>
                  <a:srgbClr val="006600"/>
                </a:solidFill>
              </a:rPr>
              <a:t>apolar</a:t>
            </a:r>
            <a:r>
              <a:rPr lang="es-ES" b="1" dirty="0" smtClean="0">
                <a:solidFill>
                  <a:srgbClr val="006600"/>
                </a:solidFill>
              </a:rPr>
              <a:t>) genera sobre ésta una distorsión de la nube de electrones, originando un dipolo transitorio</a:t>
            </a:r>
          </a:p>
          <a:p>
            <a:pPr algn="just"/>
            <a:endParaRPr lang="es-ES" dirty="0"/>
          </a:p>
        </p:txBody>
      </p:sp>
    </p:spTree>
    <p:extLst>
      <p:ext uri="{BB962C8B-B14F-4D97-AF65-F5344CB8AC3E}">
        <p14:creationId xmlns:p14="http://schemas.microsoft.com/office/powerpoint/2010/main" val="3101322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2571736" y="357166"/>
            <a:ext cx="3026007" cy="2219335"/>
          </a:xfrm>
          <a:prstGeom prst="rect">
            <a:avLst/>
          </a:prstGeom>
          <a:noFill/>
          <a:ln w="9525">
            <a:noFill/>
            <a:miter lim="800000"/>
            <a:headEnd/>
            <a:tailEnd/>
          </a:ln>
        </p:spPr>
      </p:pic>
      <p:pic>
        <p:nvPicPr>
          <p:cNvPr id="5" name="4 Imagen"/>
          <p:cNvPicPr/>
          <p:nvPr/>
        </p:nvPicPr>
        <p:blipFill>
          <a:blip r:embed="rId3"/>
          <a:srcRect/>
          <a:stretch>
            <a:fillRect/>
          </a:stretch>
        </p:blipFill>
        <p:spPr bwMode="auto">
          <a:xfrm>
            <a:off x="467544" y="2996952"/>
            <a:ext cx="8280920" cy="3528392"/>
          </a:xfrm>
          <a:prstGeom prst="rect">
            <a:avLst/>
          </a:prstGeom>
          <a:noFill/>
          <a:ln w="9525">
            <a:noFill/>
            <a:miter lim="800000"/>
            <a:headEnd/>
            <a:tailEnd/>
          </a:ln>
        </p:spPr>
      </p:pic>
    </p:spTree>
    <p:extLst>
      <p:ext uri="{BB962C8B-B14F-4D97-AF65-F5344CB8AC3E}">
        <p14:creationId xmlns:p14="http://schemas.microsoft.com/office/powerpoint/2010/main" val="542272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66"/>
                </a:solidFill>
                <a:effectLst>
                  <a:outerShdw blurRad="38100" dist="38100" dir="2700000" algn="tl">
                    <a:srgbClr val="000000">
                      <a:alpha val="43137"/>
                    </a:srgbClr>
                  </a:outerShdw>
                </a:effectLst>
              </a:rPr>
              <a:t/>
            </a:r>
            <a:br>
              <a:rPr lang="es-ES" b="1" dirty="0" smtClean="0">
                <a:solidFill>
                  <a:srgbClr val="FF0066"/>
                </a:solidFill>
                <a:effectLst>
                  <a:outerShdw blurRad="38100" dist="38100" dir="2700000" algn="tl">
                    <a:srgbClr val="000000">
                      <a:alpha val="43137"/>
                    </a:srgbClr>
                  </a:outerShdw>
                </a:effectLst>
              </a:rPr>
            </a:br>
            <a:r>
              <a:rPr lang="es-ES" b="1" dirty="0" smtClean="0">
                <a:solidFill>
                  <a:srgbClr val="FF0066"/>
                </a:solidFill>
                <a:effectLst>
                  <a:outerShdw blurRad="38100" dist="38100" dir="2700000" algn="tl">
                    <a:srgbClr val="000000">
                      <a:alpha val="43137"/>
                    </a:srgbClr>
                  </a:outerShdw>
                </a:effectLst>
              </a:rPr>
              <a:t>FUERZAS DE DISPERSIÓN o de LONDON</a:t>
            </a:r>
            <a:r>
              <a:rPr lang="es-ES" dirty="0" smtClean="0">
                <a:solidFill>
                  <a:srgbClr val="FF0066"/>
                </a:solidFill>
                <a:effectLst>
                  <a:outerShdw blurRad="38100" dist="38100" dir="2700000" algn="tl">
                    <a:srgbClr val="000000">
                      <a:alpha val="43137"/>
                    </a:srgbClr>
                  </a:outerShdw>
                </a:effectLst>
              </a:rPr>
              <a:t/>
            </a:r>
            <a:br>
              <a:rPr lang="es-ES" dirty="0" smtClean="0">
                <a:solidFill>
                  <a:srgbClr val="FF0066"/>
                </a:solidFill>
                <a:effectLst>
                  <a:outerShdw blurRad="38100" dist="38100" dir="2700000" algn="tl">
                    <a:srgbClr val="000000">
                      <a:alpha val="43137"/>
                    </a:srgbClr>
                  </a:outerShdw>
                </a:effectLst>
              </a:rPr>
            </a:br>
            <a:endParaRPr lang="es-ES"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600200"/>
            <a:ext cx="8229600" cy="5043510"/>
          </a:xfrm>
        </p:spPr>
        <p:txBody>
          <a:bodyPr>
            <a:normAutofit fontScale="77500" lnSpcReduction="20000"/>
          </a:bodyPr>
          <a:lstStyle/>
          <a:p>
            <a:pPr algn="just">
              <a:buNone/>
            </a:pPr>
            <a:endParaRPr lang="es-ES" b="1" dirty="0" smtClean="0">
              <a:solidFill>
                <a:srgbClr val="00B050"/>
              </a:solidFill>
            </a:endParaRPr>
          </a:p>
          <a:p>
            <a:pPr algn="just"/>
            <a:r>
              <a:rPr lang="es-ES" b="1" dirty="0" smtClean="0">
                <a:solidFill>
                  <a:srgbClr val="3333CC"/>
                </a:solidFill>
              </a:rPr>
              <a:t>L</a:t>
            </a:r>
            <a:r>
              <a:rPr lang="es-CL" b="1" dirty="0" smtClean="0">
                <a:solidFill>
                  <a:srgbClr val="3333CC"/>
                </a:solidFill>
              </a:rPr>
              <a:t>as fuerzas de London más fuertes se presentan entre moléculas grandes que poseen grandes nubes electrónicas que se polarizan o distorsionan fácilmente.</a:t>
            </a:r>
            <a:endParaRPr lang="es-ES" b="1" dirty="0" smtClean="0">
              <a:solidFill>
                <a:srgbClr val="3333CC"/>
              </a:solidFill>
            </a:endParaRPr>
          </a:p>
          <a:p>
            <a:pPr algn="just">
              <a:buNone/>
            </a:pPr>
            <a:endParaRPr lang="es-ES" b="1" dirty="0" smtClean="0">
              <a:solidFill>
                <a:srgbClr val="3333CC"/>
              </a:solidFill>
            </a:endParaRPr>
          </a:p>
          <a:p>
            <a:pPr algn="just"/>
            <a:r>
              <a:rPr lang="es-ES" b="1" dirty="0" smtClean="0">
                <a:solidFill>
                  <a:srgbClr val="00B050"/>
                </a:solidFill>
              </a:rPr>
              <a:t>_ Se presenta entre moléculas </a:t>
            </a:r>
            <a:r>
              <a:rPr lang="es-ES" b="1" u="sng" dirty="0" smtClean="0">
                <a:solidFill>
                  <a:srgbClr val="00B050"/>
                </a:solidFill>
              </a:rPr>
              <a:t>polares </a:t>
            </a:r>
            <a:r>
              <a:rPr lang="es-ES" b="1" dirty="0" smtClean="0">
                <a:solidFill>
                  <a:srgbClr val="00B050"/>
                </a:solidFill>
              </a:rPr>
              <a:t>y también en</a:t>
            </a:r>
            <a:r>
              <a:rPr lang="es-ES" b="1" u="sng" dirty="0" smtClean="0">
                <a:solidFill>
                  <a:srgbClr val="00B050"/>
                </a:solidFill>
              </a:rPr>
              <a:t> no polares </a:t>
            </a:r>
            <a:r>
              <a:rPr lang="es-ES" b="1" dirty="0" smtClean="0">
                <a:solidFill>
                  <a:srgbClr val="00B050"/>
                </a:solidFill>
              </a:rPr>
              <a:t>(únicas fuerzas en las no polares).</a:t>
            </a:r>
          </a:p>
          <a:p>
            <a:pPr algn="just">
              <a:buNone/>
            </a:pPr>
            <a:endParaRPr lang="es-ES" b="1" dirty="0" smtClean="0">
              <a:solidFill>
                <a:srgbClr val="00B050"/>
              </a:solidFill>
            </a:endParaRPr>
          </a:p>
          <a:p>
            <a:pPr algn="just"/>
            <a:r>
              <a:rPr lang="es-ES" b="1" dirty="0" smtClean="0">
                <a:solidFill>
                  <a:srgbClr val="3333CC"/>
                </a:solidFill>
              </a:rPr>
              <a:t>_ Al acercarse dos moléculas se origina una</a:t>
            </a:r>
            <a:r>
              <a:rPr lang="es-ES" b="1" u="sng" dirty="0" smtClean="0">
                <a:solidFill>
                  <a:srgbClr val="3333CC"/>
                </a:solidFill>
              </a:rPr>
              <a:t> distorsión </a:t>
            </a:r>
            <a:r>
              <a:rPr lang="es-ES" b="1" dirty="0" smtClean="0">
                <a:solidFill>
                  <a:srgbClr val="3333CC"/>
                </a:solidFill>
              </a:rPr>
              <a:t>de la nube de electrones en ambas, generándose </a:t>
            </a:r>
            <a:r>
              <a:rPr lang="es-ES" b="1" u="sng" dirty="0" smtClean="0">
                <a:solidFill>
                  <a:srgbClr val="3333CC"/>
                </a:solidFill>
              </a:rPr>
              <a:t>dipolos transitorios.</a:t>
            </a:r>
          </a:p>
          <a:p>
            <a:pPr algn="just">
              <a:buNone/>
            </a:pPr>
            <a:endParaRPr lang="es-ES" b="1" dirty="0" smtClean="0">
              <a:solidFill>
                <a:srgbClr val="00B050"/>
              </a:solidFill>
            </a:endParaRPr>
          </a:p>
          <a:p>
            <a:pPr algn="just"/>
            <a:r>
              <a:rPr lang="es-ES" b="1" dirty="0" smtClean="0">
                <a:solidFill>
                  <a:srgbClr val="00B050"/>
                </a:solidFill>
              </a:rPr>
              <a:t>_ La intensidad de la fuerza  depende de la cantidad de electrones de la molécula</a:t>
            </a:r>
          </a:p>
          <a:p>
            <a:pPr algn="just"/>
            <a:endParaRPr lang="es-ES" b="1" dirty="0">
              <a:solidFill>
                <a:srgbClr val="00B050"/>
              </a:solidFill>
            </a:endParaRPr>
          </a:p>
        </p:txBody>
      </p:sp>
    </p:spTree>
    <p:extLst>
      <p:ext uri="{BB962C8B-B14F-4D97-AF65-F5344CB8AC3E}">
        <p14:creationId xmlns:p14="http://schemas.microsoft.com/office/powerpoint/2010/main" val="240541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42910" y="1928802"/>
            <a:ext cx="7786741" cy="2500329"/>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8640"/>
            <a:ext cx="8229600" cy="6552728"/>
          </a:xfrm>
        </p:spPr>
        <p:txBody>
          <a:bodyPr>
            <a:normAutofit/>
          </a:bodyPr>
          <a:lstStyle/>
          <a:p>
            <a:pPr marL="0" indent="0" algn="just">
              <a:buNone/>
            </a:pPr>
            <a:r>
              <a:rPr lang="es-ES" b="1" dirty="0" smtClean="0">
                <a:solidFill>
                  <a:srgbClr val="FF0066"/>
                </a:solidFill>
              </a:rPr>
              <a:t>Las fuerzas de London </a:t>
            </a:r>
            <a:r>
              <a:rPr lang="es-ES" b="1" dirty="0" smtClean="0"/>
              <a:t>se conocen también con el nombre de interacciones de </a:t>
            </a:r>
            <a:r>
              <a:rPr lang="es-ES" b="1" dirty="0" smtClean="0">
                <a:solidFill>
                  <a:srgbClr val="FF0066"/>
                </a:solidFill>
              </a:rPr>
              <a:t>dipolos transitorios</a:t>
            </a:r>
            <a:r>
              <a:rPr lang="es-ES" b="1" dirty="0" smtClean="0"/>
              <a:t> y son características de las moléculas </a:t>
            </a:r>
            <a:r>
              <a:rPr lang="es-ES" b="1" dirty="0" smtClean="0">
                <a:solidFill>
                  <a:srgbClr val="006600"/>
                </a:solidFill>
              </a:rPr>
              <a:t>apolares</a:t>
            </a:r>
            <a:r>
              <a:rPr lang="es-ES" b="1" dirty="0" smtClean="0"/>
              <a:t> como el hidrógeno (</a:t>
            </a:r>
            <a:r>
              <a:rPr lang="es-ES" b="1" dirty="0" smtClean="0">
                <a:solidFill>
                  <a:srgbClr val="0070C0"/>
                </a:solidFill>
              </a:rPr>
              <a:t>H</a:t>
            </a:r>
            <a:r>
              <a:rPr lang="es-ES" b="1" baseline="-25000" dirty="0" smtClean="0">
                <a:solidFill>
                  <a:srgbClr val="0070C0"/>
                </a:solidFill>
              </a:rPr>
              <a:t>2</a:t>
            </a:r>
            <a:r>
              <a:rPr lang="es-ES" b="1" dirty="0" smtClean="0"/>
              <a:t>), el metano (</a:t>
            </a:r>
            <a:r>
              <a:rPr lang="es-ES" b="1" dirty="0" smtClean="0">
                <a:solidFill>
                  <a:srgbClr val="0070C0"/>
                </a:solidFill>
              </a:rPr>
              <a:t>CH</a:t>
            </a:r>
            <a:r>
              <a:rPr lang="es-ES" b="1" baseline="-25000" dirty="0" smtClean="0">
                <a:solidFill>
                  <a:srgbClr val="0070C0"/>
                </a:solidFill>
              </a:rPr>
              <a:t>4</a:t>
            </a:r>
            <a:r>
              <a:rPr lang="es-ES" b="1" dirty="0" smtClean="0"/>
              <a:t>), el flúor (</a:t>
            </a:r>
            <a:r>
              <a:rPr lang="es-ES" b="1" dirty="0" smtClean="0">
                <a:solidFill>
                  <a:srgbClr val="0070C0"/>
                </a:solidFill>
              </a:rPr>
              <a:t>F</a:t>
            </a:r>
            <a:r>
              <a:rPr lang="es-ES" b="1" baseline="-25000" dirty="0" smtClean="0">
                <a:solidFill>
                  <a:srgbClr val="0070C0"/>
                </a:solidFill>
              </a:rPr>
              <a:t>2</a:t>
            </a:r>
            <a:r>
              <a:rPr lang="es-ES" b="1" dirty="0" smtClean="0"/>
              <a:t>) y el cloro (</a:t>
            </a:r>
            <a:r>
              <a:rPr lang="es-ES" b="1" dirty="0" smtClean="0">
                <a:solidFill>
                  <a:srgbClr val="0070C0"/>
                </a:solidFill>
              </a:rPr>
              <a:t>Cl</a:t>
            </a:r>
            <a:r>
              <a:rPr lang="es-ES" b="1" baseline="-25000" dirty="0" smtClean="0">
                <a:solidFill>
                  <a:srgbClr val="0070C0"/>
                </a:solidFill>
              </a:rPr>
              <a:t>2</a:t>
            </a:r>
            <a:r>
              <a:rPr lang="es-ES" b="1" dirty="0" smtClean="0"/>
              <a:t>). </a:t>
            </a:r>
          </a:p>
          <a:p>
            <a:pPr marL="0" indent="0" algn="just">
              <a:buNone/>
            </a:pPr>
            <a:endParaRPr lang="es-ES" b="1" dirty="0"/>
          </a:p>
          <a:p>
            <a:pPr marL="0" indent="0" algn="just">
              <a:buNone/>
            </a:pPr>
            <a:endParaRPr lang="es-ES" b="1" dirty="0" smtClean="0"/>
          </a:p>
          <a:p>
            <a:pPr marL="0" indent="0" algn="just">
              <a:buNone/>
            </a:pPr>
            <a:r>
              <a:rPr lang="es-ES" b="1" dirty="0" smtClean="0">
                <a:solidFill>
                  <a:srgbClr val="006600"/>
                </a:solidFill>
              </a:rPr>
              <a:t>Estas son fuerzas débiles cuya naturaleza puede explicarse por el movimiento constante de los electrones en una molécula, provocando la aparición de dipolos transitorios.</a:t>
            </a:r>
          </a:p>
          <a:p>
            <a:pPr algn="just"/>
            <a:endParaRPr lang="es-E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140968"/>
            <a:ext cx="8229600" cy="2364864"/>
          </a:xfrm>
        </p:spPr>
        <p:txBody>
          <a:bodyPr>
            <a:normAutofit/>
          </a:bodyPr>
          <a:lstStyle/>
          <a:p>
            <a:pPr algn="just"/>
            <a:r>
              <a:rPr lang="es-ES" b="1" dirty="0" smtClean="0">
                <a:solidFill>
                  <a:srgbClr val="006600"/>
                </a:solidFill>
              </a:rPr>
              <a:t>Los dipolos transitorios cambian todo el tiempo, pero el resultado neto es una atracción.</a:t>
            </a:r>
          </a:p>
          <a:p>
            <a:pPr algn="just">
              <a:buNone/>
            </a:pPr>
            <a:endParaRPr lang="es-ES" b="1" dirty="0" smtClean="0"/>
          </a:p>
          <a:p>
            <a:pPr marL="0" indent="0" algn="just">
              <a:buNone/>
            </a:pPr>
            <a:endParaRPr lang="es-ES" b="1"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992888" cy="2376264"/>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6192688"/>
          </a:xfrm>
        </p:spPr>
        <p:txBody>
          <a:bodyPr>
            <a:normAutofit/>
          </a:bodyPr>
          <a:lstStyle/>
          <a:p>
            <a:pPr algn="just"/>
            <a:r>
              <a:rPr lang="es-ES" b="1" dirty="0" smtClean="0">
                <a:solidFill>
                  <a:srgbClr val="3333CC"/>
                </a:solidFill>
              </a:rPr>
              <a:t>En la mayoría de los casos, se trata de fuerzas muy débiles, aunque van aumentando con el tamaño molecular, porque los átomos grandes al tener más electrones se pueden deformar con mayor facilidad. </a:t>
            </a:r>
          </a:p>
          <a:p>
            <a:pPr algn="just"/>
            <a:endParaRPr lang="es-ES" b="1" dirty="0">
              <a:solidFill>
                <a:srgbClr val="3333CC"/>
              </a:solidFill>
            </a:endParaRPr>
          </a:p>
          <a:p>
            <a:pPr algn="just"/>
            <a:r>
              <a:rPr lang="es-ES" b="1" dirty="0" smtClean="0">
                <a:solidFill>
                  <a:srgbClr val="006600"/>
                </a:solidFill>
              </a:rPr>
              <a:t>Todas las sustancias gaseosas </a:t>
            </a:r>
            <a:r>
              <a:rPr lang="es-ES" b="1" dirty="0" smtClean="0">
                <a:solidFill>
                  <a:srgbClr val="FF0066"/>
                </a:solidFill>
              </a:rPr>
              <a:t>no polares</a:t>
            </a:r>
            <a:r>
              <a:rPr lang="es-ES" b="1" dirty="0" smtClean="0">
                <a:solidFill>
                  <a:srgbClr val="006600"/>
                </a:solidFill>
              </a:rPr>
              <a:t>, incluyendo los gases nobles, se pueden </a:t>
            </a:r>
            <a:r>
              <a:rPr lang="es-ES" b="1" dirty="0" smtClean="0">
                <a:solidFill>
                  <a:srgbClr val="FF0066"/>
                </a:solidFill>
              </a:rPr>
              <a:t>licuar</a:t>
            </a:r>
            <a:r>
              <a:rPr lang="es-ES" b="1" dirty="0" smtClean="0">
                <a:solidFill>
                  <a:srgbClr val="006600"/>
                </a:solidFill>
              </a:rPr>
              <a:t> (convertir el gas en líquido), gracias a las fuerzas de London</a:t>
            </a:r>
          </a:p>
          <a:p>
            <a:pPr algn="just"/>
            <a:endParaRPr lang="es-ES" b="1" dirty="0"/>
          </a:p>
        </p:txBody>
      </p:sp>
    </p:spTree>
    <p:extLst>
      <p:ext uri="{BB962C8B-B14F-4D97-AF65-F5344CB8AC3E}">
        <p14:creationId xmlns:p14="http://schemas.microsoft.com/office/powerpoint/2010/main" val="2515803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70182" y="549275"/>
            <a:ext cx="8516660" cy="5808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G11_001"/>
          <p:cNvPicPr>
            <a:picLocks noChangeAspect="1" noChangeArrowheads="1"/>
          </p:cNvPicPr>
          <p:nvPr/>
        </p:nvPicPr>
        <p:blipFill>
          <a:blip r:embed="rId2"/>
          <a:srcRect/>
          <a:stretch>
            <a:fillRect/>
          </a:stretch>
        </p:blipFill>
        <p:spPr bwMode="auto">
          <a:xfrm>
            <a:off x="428596" y="571480"/>
            <a:ext cx="8298685" cy="5532456"/>
          </a:xfrm>
          <a:prstGeom prst="rect">
            <a:avLst/>
          </a:prstGeom>
          <a:noFill/>
          <a:ln w="9525">
            <a:noFill/>
            <a:miter lim="800000"/>
            <a:headEnd/>
            <a:tailEnd/>
          </a:ln>
        </p:spPr>
      </p:pic>
    </p:spTree>
    <p:extLst>
      <p:ext uri="{BB962C8B-B14F-4D97-AF65-F5344CB8AC3E}">
        <p14:creationId xmlns:p14="http://schemas.microsoft.com/office/powerpoint/2010/main" val="334058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785794"/>
            <a:ext cx="8712968" cy="4525963"/>
          </a:xfrm>
        </p:spPr>
        <p:txBody>
          <a:bodyPr/>
          <a:lstStyle/>
          <a:p>
            <a:pPr marL="1588" indent="-1588">
              <a:buNone/>
            </a:pPr>
            <a:r>
              <a:rPr lang="es-ES" dirty="0" smtClean="0"/>
              <a:t>Las </a:t>
            </a:r>
            <a:r>
              <a:rPr lang="es-ES" b="1" dirty="0" smtClean="0"/>
              <a:t>fuerzas intermoleculares son </a:t>
            </a:r>
            <a:r>
              <a:rPr lang="es-ES" b="1" dirty="0" smtClean="0">
                <a:solidFill>
                  <a:srgbClr val="006600"/>
                </a:solidFill>
              </a:rPr>
              <a:t>más débiles</a:t>
            </a:r>
            <a:r>
              <a:rPr lang="es-ES" dirty="0" smtClean="0">
                <a:solidFill>
                  <a:srgbClr val="006600"/>
                </a:solidFill>
              </a:rPr>
              <a:t> </a:t>
            </a:r>
            <a:r>
              <a:rPr lang="es-ES" dirty="0" smtClean="0"/>
              <a:t>que las </a:t>
            </a:r>
            <a:r>
              <a:rPr lang="es-ES" b="1" dirty="0" smtClean="0">
                <a:solidFill>
                  <a:srgbClr val="00B0F0"/>
                </a:solidFill>
              </a:rPr>
              <a:t>fuerzas </a:t>
            </a:r>
            <a:r>
              <a:rPr lang="es-ES" b="1" dirty="0" err="1" smtClean="0">
                <a:solidFill>
                  <a:srgbClr val="00B0F0"/>
                </a:solidFill>
              </a:rPr>
              <a:t>intramoleculares</a:t>
            </a:r>
            <a:r>
              <a:rPr lang="es-ES" b="1" dirty="0" smtClean="0"/>
              <a:t>. </a:t>
            </a:r>
          </a:p>
          <a:p>
            <a:pPr marL="1588" indent="-1588">
              <a:buNone/>
            </a:pPr>
            <a:endParaRPr lang="es-ES" dirty="0" smtClean="0"/>
          </a:p>
          <a:p>
            <a:pPr>
              <a:buNone/>
            </a:pPr>
            <a:r>
              <a:rPr lang="es-ES" b="1" dirty="0" smtClean="0">
                <a:solidFill>
                  <a:srgbClr val="FF0066"/>
                </a:solidFill>
              </a:rPr>
              <a:t>Fuerzas intermoleculares:</a:t>
            </a:r>
          </a:p>
          <a:p>
            <a:pPr>
              <a:buNone/>
            </a:pPr>
            <a:endParaRPr lang="es-ES" dirty="0" smtClean="0"/>
          </a:p>
          <a:p>
            <a:pPr marL="0" indent="0">
              <a:buNone/>
            </a:pPr>
            <a:r>
              <a:rPr lang="es-ES" dirty="0" smtClean="0"/>
              <a:t>_ Fuerzas de atracción </a:t>
            </a:r>
            <a:r>
              <a:rPr lang="es-ES" b="1" dirty="0" smtClean="0"/>
              <a:t>entre </a:t>
            </a:r>
            <a:r>
              <a:rPr lang="es-ES" dirty="0" smtClean="0"/>
              <a:t>moléculas </a:t>
            </a:r>
          </a:p>
          <a:p>
            <a:pPr marL="0" indent="0">
              <a:buNone/>
            </a:pPr>
            <a:r>
              <a:rPr lang="es-ES" b="1" dirty="0" smtClean="0">
                <a:solidFill>
                  <a:srgbClr val="00B050"/>
                </a:solidFill>
              </a:rPr>
              <a:t>_ Son las responsables de los estados condensados de la materia (líquido y sólido)</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66"/>
                </a:solidFill>
                <a:effectLst>
                  <a:outerShdw blurRad="38100" dist="38100" dir="2700000" algn="tl">
                    <a:srgbClr val="000000">
                      <a:alpha val="43137"/>
                    </a:srgbClr>
                  </a:outerShdw>
                </a:effectLst>
              </a:rPr>
              <a:t/>
            </a:r>
            <a:br>
              <a:rPr lang="es-ES" b="1" dirty="0" smtClean="0">
                <a:solidFill>
                  <a:srgbClr val="FF0066"/>
                </a:solidFill>
                <a:effectLst>
                  <a:outerShdw blurRad="38100" dist="38100" dir="2700000" algn="tl">
                    <a:srgbClr val="000000">
                      <a:alpha val="43137"/>
                    </a:srgbClr>
                  </a:outerShdw>
                </a:effectLst>
              </a:rPr>
            </a:br>
            <a:r>
              <a:rPr lang="es-ES" b="1" dirty="0" smtClean="0">
                <a:solidFill>
                  <a:srgbClr val="FF0066"/>
                </a:solidFill>
                <a:effectLst>
                  <a:outerShdw blurRad="38100" dist="38100" dir="2700000" algn="tl">
                    <a:srgbClr val="000000">
                      <a:alpha val="43137"/>
                    </a:srgbClr>
                  </a:outerShdw>
                </a:effectLst>
              </a:rPr>
              <a:t>Las fuerzas intermoleculares pueden ser de varias clases:</a:t>
            </a:r>
            <a:br>
              <a:rPr lang="es-ES" b="1" dirty="0" smtClean="0">
                <a:solidFill>
                  <a:srgbClr val="FF0066"/>
                </a:solidFill>
                <a:effectLst>
                  <a:outerShdw blurRad="38100" dist="38100" dir="2700000" algn="tl">
                    <a:srgbClr val="000000">
                      <a:alpha val="43137"/>
                    </a:srgbClr>
                  </a:outerShdw>
                </a:effectLst>
              </a:rPr>
            </a:br>
            <a:endParaRPr lang="es-ES"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marL="0" indent="0">
              <a:buNone/>
            </a:pPr>
            <a:endParaRPr lang="es-ES" b="1" dirty="0" smtClean="0">
              <a:solidFill>
                <a:srgbClr val="006600"/>
              </a:solidFill>
            </a:endParaRPr>
          </a:p>
          <a:p>
            <a:pPr marL="0" indent="0">
              <a:buNone/>
            </a:pPr>
            <a:r>
              <a:rPr lang="es-ES" b="1" dirty="0" smtClean="0"/>
              <a:t>_ </a:t>
            </a:r>
            <a:r>
              <a:rPr lang="es-ES" b="1" dirty="0" smtClean="0">
                <a:solidFill>
                  <a:srgbClr val="0070C0"/>
                </a:solidFill>
              </a:rPr>
              <a:t>Ión - dipolo</a:t>
            </a:r>
          </a:p>
          <a:p>
            <a:pPr marL="0" indent="0">
              <a:buNone/>
            </a:pPr>
            <a:r>
              <a:rPr lang="es-ES" b="1" dirty="0" smtClean="0"/>
              <a:t>_ </a:t>
            </a:r>
            <a:r>
              <a:rPr lang="es-ES" b="1" dirty="0" smtClean="0">
                <a:solidFill>
                  <a:srgbClr val="006600"/>
                </a:solidFill>
              </a:rPr>
              <a:t>Dipolo – dipolo ( los puentes de hidrógeno son un tipo de interacción dipolo - dipolo)</a:t>
            </a:r>
          </a:p>
          <a:p>
            <a:pPr marL="0" indent="0">
              <a:buNone/>
            </a:pPr>
            <a:r>
              <a:rPr lang="es-ES" b="1" dirty="0" smtClean="0"/>
              <a:t>_ </a:t>
            </a:r>
            <a:r>
              <a:rPr lang="es-ES" b="1" dirty="0" smtClean="0">
                <a:solidFill>
                  <a:srgbClr val="0070C0"/>
                </a:solidFill>
              </a:rPr>
              <a:t>Dipolo inducido</a:t>
            </a:r>
          </a:p>
          <a:p>
            <a:pPr marL="0" indent="0">
              <a:buNone/>
            </a:pPr>
            <a:r>
              <a:rPr lang="es-ES" b="1" dirty="0" smtClean="0"/>
              <a:t>_ </a:t>
            </a:r>
            <a:r>
              <a:rPr lang="es-ES" b="1" dirty="0" smtClean="0">
                <a:solidFill>
                  <a:srgbClr val="006600"/>
                </a:solidFill>
              </a:rPr>
              <a:t>Fuerzas de dispersión o de London</a:t>
            </a:r>
          </a:p>
          <a:p>
            <a:pPr>
              <a:buNone/>
            </a:pPr>
            <a:endParaRPr lang="es-E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66"/>
                </a:solidFill>
                <a:effectLst>
                  <a:outerShdw blurRad="38100" dist="38100" dir="2700000" algn="tl">
                    <a:srgbClr val="000000">
                      <a:alpha val="43137"/>
                    </a:srgbClr>
                  </a:outerShdw>
                </a:effectLst>
              </a:rPr>
              <a:t/>
            </a:r>
            <a:br>
              <a:rPr lang="es-ES" b="1" dirty="0" smtClean="0">
                <a:solidFill>
                  <a:srgbClr val="FF0066"/>
                </a:solidFill>
                <a:effectLst>
                  <a:outerShdw blurRad="38100" dist="38100" dir="2700000" algn="tl">
                    <a:srgbClr val="000000">
                      <a:alpha val="43137"/>
                    </a:srgbClr>
                  </a:outerShdw>
                </a:effectLst>
              </a:rPr>
            </a:br>
            <a:r>
              <a:rPr lang="es-ES" b="1" dirty="0" smtClean="0">
                <a:solidFill>
                  <a:srgbClr val="FF0066"/>
                </a:solidFill>
                <a:effectLst>
                  <a:outerShdw blurRad="38100" dist="38100" dir="2700000" algn="tl">
                    <a:srgbClr val="000000">
                      <a:alpha val="43137"/>
                    </a:srgbClr>
                  </a:outerShdw>
                </a:effectLst>
              </a:rPr>
              <a:t>Factores que influyen en las fuerzas intermoleculares</a:t>
            </a:r>
            <a:br>
              <a:rPr lang="es-ES" b="1" dirty="0" smtClean="0">
                <a:solidFill>
                  <a:srgbClr val="FF0066"/>
                </a:solidFill>
                <a:effectLst>
                  <a:outerShdw blurRad="38100" dist="38100" dir="2700000" algn="tl">
                    <a:srgbClr val="000000">
                      <a:alpha val="43137"/>
                    </a:srgbClr>
                  </a:outerShdw>
                </a:effectLst>
              </a:rPr>
            </a:br>
            <a:endParaRPr lang="es-ES"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79512" y="1857364"/>
            <a:ext cx="8856984" cy="4739988"/>
          </a:xfrm>
        </p:spPr>
        <p:txBody>
          <a:bodyPr>
            <a:normAutofit lnSpcReduction="10000"/>
          </a:bodyPr>
          <a:lstStyle/>
          <a:p>
            <a:pPr marL="0" indent="0" algn="just">
              <a:buNone/>
            </a:pPr>
            <a:r>
              <a:rPr lang="es-CL" dirty="0" smtClean="0"/>
              <a:t>_ </a:t>
            </a:r>
            <a:r>
              <a:rPr lang="es-CL" b="1" dirty="0" smtClean="0">
                <a:solidFill>
                  <a:srgbClr val="002060"/>
                </a:solidFill>
              </a:rPr>
              <a:t>Carga e</a:t>
            </a:r>
            <a:r>
              <a:rPr lang="es-ES" b="1" dirty="0" err="1" smtClean="0">
                <a:solidFill>
                  <a:srgbClr val="002060"/>
                </a:solidFill>
              </a:rPr>
              <a:t>lé</a:t>
            </a:r>
            <a:r>
              <a:rPr lang="es-CL" b="1" dirty="0" err="1" smtClean="0">
                <a:solidFill>
                  <a:srgbClr val="002060"/>
                </a:solidFill>
              </a:rPr>
              <a:t>ctrica</a:t>
            </a:r>
            <a:r>
              <a:rPr lang="es-CL" dirty="0" smtClean="0"/>
              <a:t>. (en el caso de iones)</a:t>
            </a:r>
          </a:p>
          <a:p>
            <a:pPr marL="0" indent="0" algn="just">
              <a:buNone/>
            </a:pPr>
            <a:endParaRPr lang="es-ES" dirty="0" smtClean="0"/>
          </a:p>
          <a:p>
            <a:pPr marL="0" indent="0" algn="just">
              <a:buNone/>
              <a:tabLst>
                <a:tab pos="7983538" algn="l"/>
              </a:tabLst>
            </a:pPr>
            <a:r>
              <a:rPr lang="es-ES" dirty="0" smtClean="0"/>
              <a:t>_</a:t>
            </a:r>
            <a:r>
              <a:rPr lang="es-CL" b="1" dirty="0" smtClean="0">
                <a:solidFill>
                  <a:srgbClr val="006600"/>
                </a:solidFill>
              </a:rPr>
              <a:t>Momento dipolar de la </a:t>
            </a:r>
            <a:r>
              <a:rPr lang="es-ES" b="1" dirty="0" smtClean="0">
                <a:solidFill>
                  <a:srgbClr val="006600"/>
                </a:solidFill>
              </a:rPr>
              <a:t>molécula </a:t>
            </a:r>
            <a:r>
              <a:rPr lang="es-CL" dirty="0" smtClean="0"/>
              <a:t>(e</a:t>
            </a:r>
            <a:r>
              <a:rPr lang="es-ES" dirty="0" err="1" smtClean="0"/>
              <a:t>lectronegatividad</a:t>
            </a:r>
            <a:r>
              <a:rPr lang="es-ES" dirty="0" smtClean="0"/>
              <a:t> de los elementos que forman la molécula</a:t>
            </a:r>
            <a:r>
              <a:rPr lang="es-CL" dirty="0" smtClean="0"/>
              <a:t>).</a:t>
            </a:r>
          </a:p>
          <a:p>
            <a:pPr marL="0" indent="0" algn="just">
              <a:buNone/>
              <a:tabLst>
                <a:tab pos="7983538" algn="l"/>
              </a:tabLst>
            </a:pPr>
            <a:endParaRPr lang="es-ES" dirty="0" smtClean="0"/>
          </a:p>
          <a:p>
            <a:pPr marL="0" indent="0" algn="just">
              <a:buNone/>
            </a:pPr>
            <a:r>
              <a:rPr lang="es-CL" dirty="0" smtClean="0"/>
              <a:t>_</a:t>
            </a:r>
            <a:r>
              <a:rPr lang="es-CL" b="1" dirty="0" smtClean="0">
                <a:solidFill>
                  <a:srgbClr val="002060"/>
                </a:solidFill>
              </a:rPr>
              <a:t> </a:t>
            </a:r>
            <a:r>
              <a:rPr lang="es-CL" b="1" dirty="0" err="1" smtClean="0">
                <a:solidFill>
                  <a:srgbClr val="002060"/>
                </a:solidFill>
              </a:rPr>
              <a:t>Polarizabilidad</a:t>
            </a:r>
            <a:r>
              <a:rPr lang="es-CL" b="1" dirty="0" smtClean="0">
                <a:solidFill>
                  <a:srgbClr val="002060"/>
                </a:solidFill>
              </a:rPr>
              <a:t> </a:t>
            </a:r>
            <a:r>
              <a:rPr lang="es-CL" dirty="0" smtClean="0"/>
              <a:t>(</a:t>
            </a:r>
            <a:r>
              <a:rPr lang="es-ES" dirty="0" smtClean="0"/>
              <a:t>facilidad con la cual la distribución electrónica en el átomo o la molécula puede ser distorsionada</a:t>
            </a:r>
            <a:r>
              <a:rPr lang="es-CL" dirty="0" smtClean="0"/>
              <a:t>)</a:t>
            </a:r>
            <a:r>
              <a:rPr lang="es-ES" dirty="0" smtClean="0"/>
              <a:t>. </a:t>
            </a:r>
          </a:p>
          <a:p>
            <a:pPr algn="just">
              <a:buNone/>
            </a:pPr>
            <a:endParaRPr lang="es-ES" dirty="0"/>
          </a:p>
        </p:txBody>
      </p:sp>
    </p:spTree>
    <p:extLst>
      <p:ext uri="{BB962C8B-B14F-4D97-AF65-F5344CB8AC3E}">
        <p14:creationId xmlns:p14="http://schemas.microsoft.com/office/powerpoint/2010/main" val="2888953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0066"/>
                </a:solidFill>
                <a:effectLst>
                  <a:outerShdw blurRad="38100" dist="38100" dir="2700000" algn="tl">
                    <a:srgbClr val="000000">
                      <a:alpha val="43137"/>
                    </a:srgbClr>
                  </a:outerShdw>
                </a:effectLst>
              </a:rPr>
              <a:t/>
            </a:r>
            <a:br>
              <a:rPr lang="es-ES" b="1" dirty="0" smtClean="0">
                <a:solidFill>
                  <a:srgbClr val="FF0066"/>
                </a:solidFill>
                <a:effectLst>
                  <a:outerShdw blurRad="38100" dist="38100" dir="2700000" algn="tl">
                    <a:srgbClr val="000000">
                      <a:alpha val="43137"/>
                    </a:srgbClr>
                  </a:outerShdw>
                </a:effectLst>
              </a:rPr>
            </a:br>
            <a:r>
              <a:rPr lang="es-ES" b="1" dirty="0" smtClean="0">
                <a:solidFill>
                  <a:srgbClr val="FF0066"/>
                </a:solidFill>
                <a:effectLst>
                  <a:outerShdw blurRad="38100" dist="38100" dir="2700000" algn="tl">
                    <a:srgbClr val="000000">
                      <a:alpha val="43137"/>
                    </a:srgbClr>
                  </a:outerShdw>
                </a:effectLst>
              </a:rPr>
              <a:t>Propiedades que dependen de las fuerzas intermoleculares</a:t>
            </a:r>
            <a:br>
              <a:rPr lang="es-ES" b="1" dirty="0" smtClean="0">
                <a:solidFill>
                  <a:srgbClr val="FF0066"/>
                </a:solidFill>
                <a:effectLst>
                  <a:outerShdw blurRad="38100" dist="38100" dir="2700000" algn="tl">
                    <a:srgbClr val="000000">
                      <a:alpha val="43137"/>
                    </a:srgbClr>
                  </a:outerShdw>
                </a:effectLst>
              </a:rPr>
            </a:br>
            <a:endParaRPr lang="es-ES"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marL="0" indent="0">
              <a:buNone/>
            </a:pPr>
            <a:r>
              <a:rPr lang="es-ES" b="1" dirty="0" smtClean="0">
                <a:solidFill>
                  <a:srgbClr val="002060"/>
                </a:solidFill>
              </a:rPr>
              <a:t>_ Punto de fusión y ebullición</a:t>
            </a:r>
            <a:r>
              <a:rPr lang="es-CL" b="1" dirty="0" smtClean="0">
                <a:solidFill>
                  <a:srgbClr val="002060"/>
                </a:solidFill>
              </a:rPr>
              <a:t>. 	                               </a:t>
            </a:r>
            <a:endParaRPr lang="es-ES" b="1" dirty="0" smtClean="0">
              <a:solidFill>
                <a:srgbClr val="002060"/>
              </a:solidFill>
            </a:endParaRPr>
          </a:p>
          <a:p>
            <a:pPr marL="0" indent="0">
              <a:buNone/>
            </a:pPr>
            <a:r>
              <a:rPr lang="es-CL" b="1" dirty="0" smtClean="0">
                <a:solidFill>
                  <a:srgbClr val="002060"/>
                </a:solidFill>
              </a:rPr>
              <a:t>_ </a:t>
            </a:r>
            <a:r>
              <a:rPr lang="es-ES" b="1" dirty="0" smtClean="0">
                <a:solidFill>
                  <a:srgbClr val="002060"/>
                </a:solidFill>
              </a:rPr>
              <a:t>Viscosidad</a:t>
            </a:r>
          </a:p>
          <a:p>
            <a:pPr marL="0" indent="0">
              <a:buNone/>
            </a:pPr>
            <a:r>
              <a:rPr lang="es-ES" b="1" dirty="0" smtClean="0">
                <a:solidFill>
                  <a:srgbClr val="002060"/>
                </a:solidFill>
              </a:rPr>
              <a:t>_ Tensión superficial</a:t>
            </a:r>
          </a:p>
          <a:p>
            <a:pPr marL="0" indent="0">
              <a:buNone/>
            </a:pPr>
            <a:r>
              <a:rPr lang="es-ES" b="1" dirty="0" smtClean="0">
                <a:solidFill>
                  <a:srgbClr val="002060"/>
                </a:solidFill>
              </a:rPr>
              <a:t>_ Solubilidad</a:t>
            </a:r>
            <a:r>
              <a:rPr lang="es-CL" b="1" dirty="0" smtClean="0">
                <a:solidFill>
                  <a:srgbClr val="002060"/>
                </a:solidFill>
              </a:rPr>
              <a:t>. </a:t>
            </a:r>
            <a:endParaRPr lang="es-ES" b="1" dirty="0" smtClean="0">
              <a:solidFill>
                <a:srgbClr val="002060"/>
              </a:solidFill>
            </a:endParaRPr>
          </a:p>
          <a:p>
            <a:pPr marL="0" indent="0">
              <a:buNone/>
            </a:pPr>
            <a:r>
              <a:rPr lang="es-CL" b="1" dirty="0" smtClean="0">
                <a:solidFill>
                  <a:srgbClr val="002060"/>
                </a:solidFill>
              </a:rPr>
              <a:t>_ </a:t>
            </a:r>
            <a:r>
              <a:rPr lang="es-ES" b="1" dirty="0" smtClean="0">
                <a:solidFill>
                  <a:srgbClr val="002060"/>
                </a:solidFill>
              </a:rPr>
              <a:t>Densidad.</a:t>
            </a:r>
          </a:p>
          <a:p>
            <a:pPr marL="0" indent="0">
              <a:buNone/>
            </a:pPr>
            <a:r>
              <a:rPr lang="es-ES" b="1" dirty="0" smtClean="0">
                <a:solidFill>
                  <a:srgbClr val="002060"/>
                </a:solidFill>
              </a:rPr>
              <a:t>_ Estado físico (sólido, líquido o gas)</a:t>
            </a:r>
          </a:p>
          <a:p>
            <a:pPr>
              <a:buNone/>
            </a:pPr>
            <a:endParaRPr lang="es-ES" b="1" dirty="0">
              <a:solidFill>
                <a:srgbClr val="002060"/>
              </a:solidFill>
            </a:endParaRPr>
          </a:p>
        </p:txBody>
      </p:sp>
    </p:spTree>
    <p:extLst>
      <p:ext uri="{BB962C8B-B14F-4D97-AF65-F5344CB8AC3E}">
        <p14:creationId xmlns:p14="http://schemas.microsoft.com/office/powerpoint/2010/main" val="2430914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66"/>
                </a:solidFill>
                <a:effectLst>
                  <a:outerShdw blurRad="38100" dist="38100" dir="2700000" algn="tl">
                    <a:srgbClr val="000000">
                      <a:alpha val="43137"/>
                    </a:srgbClr>
                  </a:outerShdw>
                </a:effectLst>
              </a:rPr>
              <a:t>FUERZAS DE VAN DER WAALS</a:t>
            </a:r>
            <a:endParaRPr lang="es-ES"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1340768"/>
            <a:ext cx="8229600" cy="5400600"/>
          </a:xfrm>
        </p:spPr>
        <p:txBody>
          <a:bodyPr>
            <a:normAutofit/>
          </a:bodyPr>
          <a:lstStyle/>
          <a:p>
            <a:pPr algn="just"/>
            <a:r>
              <a:rPr lang="es-ES_tradnl" b="1" dirty="0" smtClean="0"/>
              <a:t>Las fuerzas de </a:t>
            </a:r>
            <a:r>
              <a:rPr lang="es-ES_tradnl" b="1" dirty="0" smtClean="0">
                <a:solidFill>
                  <a:srgbClr val="0070C0"/>
                </a:solidFill>
              </a:rPr>
              <a:t>dispersión de London</a:t>
            </a:r>
            <a:r>
              <a:rPr lang="es-ES_tradnl" b="1" dirty="0" smtClean="0"/>
              <a:t>, las fuerzas </a:t>
            </a:r>
            <a:r>
              <a:rPr lang="es-ES_tradnl" b="1" dirty="0" smtClean="0">
                <a:solidFill>
                  <a:srgbClr val="0070C0"/>
                </a:solidFill>
              </a:rPr>
              <a:t>dipolo-dipolo</a:t>
            </a:r>
            <a:r>
              <a:rPr lang="es-ES_tradnl" b="1" dirty="0" smtClean="0"/>
              <a:t> y </a:t>
            </a:r>
            <a:r>
              <a:rPr lang="es-ES_tradnl" b="1" dirty="0" smtClean="0">
                <a:solidFill>
                  <a:srgbClr val="0070C0"/>
                </a:solidFill>
              </a:rPr>
              <a:t>dipolo- dipolo inducido </a:t>
            </a:r>
            <a:r>
              <a:rPr lang="es-ES_tradnl" b="1" dirty="0" smtClean="0"/>
              <a:t>integran las llamadas fuerzas de Van der Waals. </a:t>
            </a:r>
          </a:p>
          <a:p>
            <a:pPr algn="just"/>
            <a:endParaRPr lang="es-ES_tradnl" b="1" dirty="0">
              <a:solidFill>
                <a:srgbClr val="006600"/>
              </a:solidFill>
            </a:endParaRPr>
          </a:p>
          <a:p>
            <a:pPr algn="just"/>
            <a:r>
              <a:rPr lang="es-ES_tradnl" b="1" dirty="0" smtClean="0">
                <a:solidFill>
                  <a:srgbClr val="006600"/>
                </a:solidFill>
              </a:rPr>
              <a:t>El puente de hidrógeno es un tipo de interacción dipolo- dipolo particularmente fuerte,</a:t>
            </a:r>
            <a:r>
              <a:rPr lang="es-ES_tradnl" b="1" dirty="0" smtClean="0"/>
              <a:t> que se trata por separado por ser unos pocos los elementos que participan en su formación. </a:t>
            </a:r>
          </a:p>
          <a:p>
            <a:pPr algn="just"/>
            <a:endParaRPr lang="es-ES_tradnl" b="1" dirty="0" smtClean="0"/>
          </a:p>
          <a:p>
            <a:pPr algn="just"/>
            <a:endParaRPr lang="es-ES" b="1" dirty="0"/>
          </a:p>
        </p:txBody>
      </p:sp>
    </p:spTree>
    <p:extLst>
      <p:ext uri="{BB962C8B-B14F-4D97-AF65-F5344CB8AC3E}">
        <p14:creationId xmlns:p14="http://schemas.microsoft.com/office/powerpoint/2010/main" val="3178468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1193</Words>
  <Application>Microsoft Office PowerPoint</Application>
  <PresentationFormat>Presentación en pantalla (4:3)</PresentationFormat>
  <Paragraphs>115</Paragraphs>
  <Slides>38</Slides>
  <Notes>3</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1" baseType="lpstr">
      <vt:lpstr>Tema de Office</vt:lpstr>
      <vt:lpstr>ACD/3D</vt:lpstr>
      <vt:lpstr>Clip</vt:lpstr>
      <vt:lpstr>FUERZAS INTERMOLECULARES</vt:lpstr>
      <vt:lpstr>ENLACES: FUERZAS INTRAMOLECULARES</vt:lpstr>
      <vt:lpstr>FUERZA INTERMOLECULARES</vt:lpstr>
      <vt:lpstr>Presentación de PowerPoint</vt:lpstr>
      <vt:lpstr>Presentación de PowerPoint</vt:lpstr>
      <vt:lpstr> Las fuerzas intermoleculares pueden ser de varias clases: </vt:lpstr>
      <vt:lpstr> Factores que influyen en las fuerzas intermoleculares </vt:lpstr>
      <vt:lpstr> Propiedades que dependen de las fuerzas intermoleculares </vt:lpstr>
      <vt:lpstr>FUERZAS DE VAN DER WAALS</vt:lpstr>
      <vt:lpstr>FUERZAS ELECTROSTÁTICAS</vt:lpstr>
      <vt:lpstr> IÓN – DIPOLO </vt:lpstr>
      <vt:lpstr>Presentación de PowerPoint</vt:lpstr>
      <vt:lpstr> DIPOLO – DIPOLO </vt:lpstr>
      <vt:lpstr>Presentación de PowerPoint</vt:lpstr>
      <vt:lpstr>Presentación de PowerPoint</vt:lpstr>
      <vt:lpstr>Presentación de PowerPoint</vt:lpstr>
      <vt:lpstr>Presentación de PowerPoint</vt:lpstr>
      <vt:lpstr> PUENTES DE HIDRÓGENO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¿Qué tipo de fuerzas pueden mantener unidas moléculas que no son polares?. </vt:lpstr>
      <vt:lpstr> IÓN – DIPOLO INDUCIDO </vt:lpstr>
      <vt:lpstr> DIPOLO – DIPOLO INDUCIDO </vt:lpstr>
      <vt:lpstr>Presentación de PowerPoint</vt:lpstr>
      <vt:lpstr> FUERZAS DE DISPERSIÓN o de LONDON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ANA ISABEL RETAMALES MARTINICH</dc:creator>
  <cp:lastModifiedBy>WinuE</cp:lastModifiedBy>
  <cp:revision>117</cp:revision>
  <dcterms:created xsi:type="dcterms:W3CDTF">2011-07-27T23:25:00Z</dcterms:created>
  <dcterms:modified xsi:type="dcterms:W3CDTF">2015-08-23T00:10:10Z</dcterms:modified>
</cp:coreProperties>
</file>