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76" r:id="rId6"/>
    <p:sldId id="260" r:id="rId7"/>
    <p:sldId id="262" r:id="rId8"/>
    <p:sldId id="267" r:id="rId9"/>
    <p:sldId id="282" r:id="rId10"/>
    <p:sldId id="281" r:id="rId11"/>
    <p:sldId id="261" r:id="rId12"/>
    <p:sldId id="278" r:id="rId13"/>
    <p:sldId id="265" r:id="rId14"/>
    <p:sldId id="279" r:id="rId15"/>
    <p:sldId id="266" r:id="rId16"/>
    <p:sldId id="280" r:id="rId17"/>
    <p:sldId id="283" r:id="rId18"/>
    <p:sldId id="284" r:id="rId19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66"/>
    <a:srgbClr val="6600CC"/>
    <a:srgbClr val="003399"/>
    <a:srgbClr val="00808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B732A-E016-418D-B0BE-50D2731D9AD5}" type="datetimeFigureOut">
              <a:rPr lang="es-CL" smtClean="0"/>
              <a:pPr/>
              <a:t>03-09-2015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636AB-2C9A-4160-A7B7-4F705141190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2706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BE232-6CF6-4DF2-B9A2-08F6EB447A51}" type="datetime1">
              <a:rPr lang="es-CL" smtClean="0"/>
              <a:pPr/>
              <a:t>03-09-2015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913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FB65-1051-4032-8356-79BFFA6E4A85}" type="datetime1">
              <a:rPr lang="es-CL" smtClean="0"/>
              <a:pPr/>
              <a:t>03-09-2015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804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23C54-AC2B-411D-923A-FD861CB0DD18}" type="datetime1">
              <a:rPr lang="es-CL" smtClean="0"/>
              <a:pPr/>
              <a:t>03-09-2015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353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169E-EA59-4078-85F8-81754BD287FA}" type="datetime1">
              <a:rPr lang="es-CL" smtClean="0"/>
              <a:pPr/>
              <a:t>03-09-2015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217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5D921-B640-4770-B3D8-5F1829AEDF36}" type="datetime1">
              <a:rPr lang="es-CL" smtClean="0"/>
              <a:pPr/>
              <a:t>03-09-2015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931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7980-AF0F-49AD-B6B2-3F5207C9ABDC}" type="datetime1">
              <a:rPr lang="es-CL" smtClean="0"/>
              <a:pPr/>
              <a:t>03-09-2015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758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C3E2-1D94-438F-AE30-29DA4249EE46}" type="datetime1">
              <a:rPr lang="es-CL" smtClean="0"/>
              <a:pPr/>
              <a:t>03-09-2015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259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E6CE-C6E2-44FB-B251-982B1D522377}" type="datetime1">
              <a:rPr lang="es-CL" smtClean="0"/>
              <a:pPr/>
              <a:t>03-09-2015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436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C015B-829A-45B6-8238-91A25E2953B7}" type="datetime1">
              <a:rPr lang="es-CL" smtClean="0"/>
              <a:pPr/>
              <a:t>03-09-2015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166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6FE3-8235-43E5-810F-92A9E214827B}" type="datetime1">
              <a:rPr lang="es-CL" smtClean="0"/>
              <a:pPr/>
              <a:t>03-09-2015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271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AE6FD-85C5-4F40-B3E6-56631D6B6B5B}" type="datetime1">
              <a:rPr lang="es-CL" smtClean="0"/>
              <a:pPr/>
              <a:t>03-09-2015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341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11CAF-210D-483F-84E3-F1683D3555B0}" type="datetime1">
              <a:rPr lang="es-CL" smtClean="0"/>
              <a:pPr/>
              <a:t>03-09-2015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3A356-4D8D-43A1-944C-588A5D6F949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062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ALCANOS</a:t>
            </a:r>
            <a:endParaRPr lang="es-CL" sz="6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sz="4800" b="1" dirty="0" smtClean="0">
                <a:solidFill>
                  <a:srgbClr val="002060"/>
                </a:solidFill>
              </a:rPr>
              <a:t>C</a:t>
            </a:r>
            <a:r>
              <a:rPr lang="es-CL" sz="4800" b="1" baseline="-25000" dirty="0" smtClean="0">
                <a:solidFill>
                  <a:srgbClr val="002060"/>
                </a:solidFill>
              </a:rPr>
              <a:t>n</a:t>
            </a:r>
            <a:r>
              <a:rPr lang="es-CL" sz="4800" b="1" dirty="0" smtClean="0">
                <a:solidFill>
                  <a:srgbClr val="002060"/>
                </a:solidFill>
              </a:rPr>
              <a:t>H</a:t>
            </a:r>
            <a:r>
              <a:rPr lang="es-CL" sz="4800" b="1" baseline="-25000" dirty="0" smtClean="0">
                <a:solidFill>
                  <a:srgbClr val="002060"/>
                </a:solidFill>
              </a:rPr>
              <a:t>2n+2</a:t>
            </a:r>
            <a:endParaRPr lang="es-CL" sz="4800" b="1" baseline="-25000" dirty="0">
              <a:solidFill>
                <a:srgbClr val="00206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775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10</a:t>
            </a:fld>
            <a:endParaRPr lang="es-CL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8010525" cy="527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5521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NOMENCLATURA</a:t>
            </a:r>
            <a:endParaRPr lang="es-C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b="1" dirty="0" smtClean="0"/>
              <a:t>_ </a:t>
            </a:r>
            <a:r>
              <a:rPr lang="es-CL" dirty="0" smtClean="0"/>
              <a:t>Sus nombres terminan en  </a:t>
            </a:r>
            <a:r>
              <a:rPr lang="es-CL" b="1" dirty="0" smtClean="0"/>
              <a:t>ano</a:t>
            </a:r>
          </a:p>
          <a:p>
            <a:pPr marL="0" indent="0" algn="just">
              <a:buNone/>
            </a:pPr>
            <a:endParaRPr lang="es-CL" b="1" dirty="0" smtClean="0"/>
          </a:p>
          <a:p>
            <a:pPr marL="0" indent="0" algn="just">
              <a:buNone/>
            </a:pPr>
            <a:r>
              <a:rPr lang="es-CL" b="1" dirty="0" smtClean="0">
                <a:solidFill>
                  <a:srgbClr val="006600"/>
                </a:solidFill>
              </a:rPr>
              <a:t>_ </a:t>
            </a:r>
            <a:r>
              <a:rPr lang="es-CL" dirty="0" smtClean="0">
                <a:solidFill>
                  <a:srgbClr val="006600"/>
                </a:solidFill>
              </a:rPr>
              <a:t>Los alcanos </a:t>
            </a:r>
            <a:r>
              <a:rPr lang="es-CL" b="1" dirty="0" smtClean="0">
                <a:solidFill>
                  <a:srgbClr val="006600"/>
                </a:solidFill>
              </a:rPr>
              <a:t>no ramificados </a:t>
            </a:r>
            <a:r>
              <a:rPr lang="es-CL" dirty="0" smtClean="0">
                <a:solidFill>
                  <a:srgbClr val="006600"/>
                </a:solidFill>
              </a:rPr>
              <a:t>se nombran de acuerdo con </a:t>
            </a:r>
            <a:r>
              <a:rPr lang="es-CL" b="1" dirty="0" smtClean="0">
                <a:solidFill>
                  <a:srgbClr val="006600"/>
                </a:solidFill>
              </a:rPr>
              <a:t>el número de átomos de carbono</a:t>
            </a:r>
            <a:r>
              <a:rPr lang="es-CL" dirty="0" smtClean="0">
                <a:solidFill>
                  <a:srgbClr val="006600"/>
                </a:solidFill>
              </a:rPr>
              <a:t>.(son llamados </a:t>
            </a:r>
            <a:r>
              <a:rPr lang="es-CL" b="1" dirty="0" smtClean="0">
                <a:solidFill>
                  <a:srgbClr val="006600"/>
                </a:solidFill>
              </a:rPr>
              <a:t>alcanos normales</a:t>
            </a:r>
            <a:r>
              <a:rPr lang="es-CL" dirty="0" smtClean="0">
                <a:solidFill>
                  <a:srgbClr val="006600"/>
                </a:solidFill>
              </a:rPr>
              <a:t>, </a:t>
            </a:r>
            <a:r>
              <a:rPr lang="es-CL" dirty="0" err="1" smtClean="0">
                <a:solidFill>
                  <a:srgbClr val="006600"/>
                </a:solidFill>
              </a:rPr>
              <a:t>Ej</a:t>
            </a:r>
            <a:r>
              <a:rPr lang="es-CL" dirty="0" smtClean="0">
                <a:solidFill>
                  <a:srgbClr val="006600"/>
                </a:solidFill>
              </a:rPr>
              <a:t>: el pentano se puede denominar n-pentano).</a:t>
            </a:r>
          </a:p>
          <a:p>
            <a:pPr marL="0" indent="0" algn="just">
              <a:buNone/>
            </a:pPr>
            <a:endParaRPr lang="es-CL" dirty="0" smtClean="0"/>
          </a:p>
          <a:p>
            <a:pPr marL="0" indent="0" algn="just">
              <a:buNone/>
            </a:pPr>
            <a:endParaRPr lang="es-C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990544"/>
            <a:ext cx="639763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297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82352"/>
            <a:ext cx="8229600" cy="44210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b="1" dirty="0" smtClean="0">
                <a:solidFill>
                  <a:srgbClr val="006600"/>
                </a:solidFill>
              </a:rPr>
              <a:t>_ Para los alcanos ramificados</a:t>
            </a:r>
            <a:r>
              <a:rPr lang="es-CL" dirty="0" smtClean="0">
                <a:solidFill>
                  <a:srgbClr val="006600"/>
                </a:solidFill>
              </a:rPr>
              <a:t>,</a:t>
            </a:r>
            <a:r>
              <a:rPr lang="es-CL" b="1" dirty="0" smtClean="0">
                <a:solidFill>
                  <a:srgbClr val="006600"/>
                </a:solidFill>
              </a:rPr>
              <a:t> el nombre de referencia es aquel de la cadena continua más larga de átomos de carbono.</a:t>
            </a:r>
          </a:p>
          <a:p>
            <a:pPr marL="0" indent="0" algn="just">
              <a:buNone/>
            </a:pPr>
            <a:endParaRPr lang="es-C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84" y="1889656"/>
            <a:ext cx="8203151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362784" y="3390731"/>
            <a:ext cx="85296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800" b="1" dirty="0">
                <a:solidFill>
                  <a:srgbClr val="FF0066"/>
                </a:solidFill>
              </a:rPr>
              <a:t>La cadena continua más larga (en negritas) tiene cinco átomos de carbono, por lo tanto el compuesto se llamará </a:t>
            </a:r>
            <a:r>
              <a:rPr lang="es-CL" sz="2800" b="1" dirty="0"/>
              <a:t>pentano. </a:t>
            </a:r>
            <a:r>
              <a:rPr lang="es-CL" sz="2800" b="1" dirty="0">
                <a:solidFill>
                  <a:srgbClr val="FF0066"/>
                </a:solidFill>
              </a:rPr>
              <a:t>(a pesar que en total hay siete átomos de </a:t>
            </a:r>
            <a:r>
              <a:rPr lang="es-CL" sz="2800" b="1" dirty="0" smtClean="0">
                <a:solidFill>
                  <a:srgbClr val="FF0066"/>
                </a:solidFill>
              </a:rPr>
              <a:t>carbono)</a:t>
            </a:r>
            <a:r>
              <a:rPr lang="es-CL" sz="2800" dirty="0" smtClean="0">
                <a:solidFill>
                  <a:srgbClr val="FF0066"/>
                </a:solidFill>
              </a:rPr>
              <a:t>. Los </a:t>
            </a:r>
            <a:r>
              <a:rPr lang="es-CL" sz="2800" dirty="0">
                <a:solidFill>
                  <a:srgbClr val="FF0066"/>
                </a:solidFill>
              </a:rPr>
              <a:t>grupos unidos a la cadena principal (la más larga) se llaman </a:t>
            </a:r>
            <a:r>
              <a:rPr lang="es-CL" sz="2800" b="1" dirty="0"/>
              <a:t>sustituyentes</a:t>
            </a:r>
            <a:r>
              <a:rPr lang="es-CL" sz="2800" b="1" dirty="0">
                <a:solidFill>
                  <a:srgbClr val="FF0066"/>
                </a:solidFill>
              </a:rPr>
              <a:t>. </a:t>
            </a:r>
            <a:r>
              <a:rPr lang="es-CL" sz="2800" dirty="0">
                <a:solidFill>
                  <a:srgbClr val="FF0066"/>
                </a:solidFill>
              </a:rPr>
              <a:t>Si estos son saturados y sólo poseen C e H son </a:t>
            </a:r>
            <a:r>
              <a:rPr lang="es-CL" sz="2800" b="1" dirty="0">
                <a:solidFill>
                  <a:srgbClr val="FF0066"/>
                </a:solidFill>
              </a:rPr>
              <a:t>grupos alquilo o radicales </a:t>
            </a:r>
            <a:r>
              <a:rPr lang="es-CL" sz="2800" b="1" dirty="0" smtClean="0">
                <a:solidFill>
                  <a:srgbClr val="FF0066"/>
                </a:solidFill>
              </a:rPr>
              <a:t>alquilo.</a:t>
            </a:r>
            <a:endParaRPr lang="es-CL" sz="2800" b="1" dirty="0">
              <a:solidFill>
                <a:srgbClr val="FF0066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6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b="1" dirty="0" smtClean="0">
                <a:solidFill>
                  <a:srgbClr val="002060"/>
                </a:solidFill>
              </a:rPr>
              <a:t>_ </a:t>
            </a:r>
            <a:r>
              <a:rPr lang="es-CL" dirty="0" smtClean="0">
                <a:solidFill>
                  <a:srgbClr val="002060"/>
                </a:solidFill>
              </a:rPr>
              <a:t>Se numera la cadena más larga, de tal forma de dar el número más bajo al carbono unido a un sustituyente o un radical alquilo.</a:t>
            </a:r>
          </a:p>
          <a:p>
            <a:pPr marL="0" indent="0" algn="just">
              <a:buNone/>
            </a:pPr>
            <a:endParaRPr lang="es-CL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s-CL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s-CL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13</a:t>
            </a:fld>
            <a:endParaRPr lang="es-CL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786058"/>
            <a:ext cx="7816232" cy="1438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1722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b="1" dirty="0" smtClean="0"/>
              <a:t>_ </a:t>
            </a:r>
            <a:r>
              <a:rPr lang="es-CL" dirty="0" smtClean="0"/>
              <a:t>Cuando hay dos o más grupos idénticos unidos a la cadena principal, se utilizan </a:t>
            </a:r>
            <a:r>
              <a:rPr lang="es-CL" b="1" dirty="0" smtClean="0"/>
              <a:t>los prefijos di, </a:t>
            </a:r>
            <a:r>
              <a:rPr lang="es-CL" b="1" dirty="0" err="1" smtClean="0"/>
              <a:t>tri</a:t>
            </a:r>
            <a:r>
              <a:rPr lang="es-CL" b="1" dirty="0" smtClean="0"/>
              <a:t> y tetra</a:t>
            </a:r>
          </a:p>
          <a:p>
            <a:pPr marL="0" indent="0" algn="just">
              <a:buNone/>
            </a:pPr>
            <a:endParaRPr lang="es-CL" b="1" dirty="0" smtClean="0"/>
          </a:p>
          <a:p>
            <a:pPr marL="0" indent="0" algn="just">
              <a:buNone/>
            </a:pPr>
            <a:r>
              <a:rPr lang="es-CL" b="1" dirty="0" smtClean="0">
                <a:solidFill>
                  <a:srgbClr val="006600"/>
                </a:solidFill>
              </a:rPr>
              <a:t>_ </a:t>
            </a:r>
            <a:r>
              <a:rPr lang="es-CL" dirty="0" smtClean="0">
                <a:solidFill>
                  <a:srgbClr val="006600"/>
                </a:solidFill>
              </a:rPr>
              <a:t>Se deben nombrar y numerar todos los sustituyentes incluso si se encuentran dos sustituyentes idénticos unidos al mismo carbono de la cadena principal</a:t>
            </a:r>
          </a:p>
          <a:p>
            <a:pPr marL="0" indent="0" algn="just">
              <a:buNone/>
            </a:pPr>
            <a:endParaRPr lang="es-CL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12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06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b="1" dirty="0" smtClean="0"/>
              <a:t>_ </a:t>
            </a:r>
            <a:r>
              <a:rPr lang="es-CL" dirty="0" smtClean="0"/>
              <a:t>Si hay dos o más tipos de </a:t>
            </a:r>
            <a:r>
              <a:rPr lang="es-CL" b="1" dirty="0" smtClean="0"/>
              <a:t>sustituyentes, se nombran en orden alfabético</a:t>
            </a:r>
            <a:r>
              <a:rPr lang="es-CL" dirty="0" smtClean="0"/>
              <a:t>, con excepción de los prefijos di, </a:t>
            </a:r>
            <a:r>
              <a:rPr lang="es-CL" dirty="0" err="1" smtClean="0"/>
              <a:t>tri</a:t>
            </a:r>
            <a:r>
              <a:rPr lang="es-CL" dirty="0" smtClean="0"/>
              <a:t> que no se consideran.(</a:t>
            </a:r>
            <a:r>
              <a:rPr lang="es-CL" dirty="0" err="1" smtClean="0"/>
              <a:t>butil</a:t>
            </a:r>
            <a:r>
              <a:rPr lang="es-CL" dirty="0" smtClean="0"/>
              <a:t>; </a:t>
            </a:r>
            <a:r>
              <a:rPr lang="es-CL" dirty="0" err="1" smtClean="0">
                <a:solidFill>
                  <a:srgbClr val="C00000"/>
                </a:solidFill>
              </a:rPr>
              <a:t>etil</a:t>
            </a:r>
            <a:r>
              <a:rPr lang="es-CL" dirty="0" smtClean="0"/>
              <a:t>; </a:t>
            </a:r>
            <a:r>
              <a:rPr lang="es-CL" dirty="0" err="1" smtClean="0"/>
              <a:t>isopropil</a:t>
            </a:r>
            <a:r>
              <a:rPr lang="es-CL" dirty="0" smtClean="0"/>
              <a:t> </a:t>
            </a:r>
            <a:r>
              <a:rPr lang="es-CL" dirty="0" err="1" smtClean="0">
                <a:solidFill>
                  <a:srgbClr val="C00000"/>
                </a:solidFill>
              </a:rPr>
              <a:t>metil</a:t>
            </a:r>
            <a:r>
              <a:rPr lang="es-CL" dirty="0" smtClean="0"/>
              <a:t>; </a:t>
            </a:r>
            <a:r>
              <a:rPr lang="es-CL" dirty="0" err="1" smtClean="0">
                <a:solidFill>
                  <a:srgbClr val="C00000"/>
                </a:solidFill>
              </a:rPr>
              <a:t>propil</a:t>
            </a:r>
            <a:r>
              <a:rPr lang="es-CL" dirty="0" smtClean="0"/>
              <a:t>,,, </a:t>
            </a:r>
            <a:r>
              <a:rPr lang="es-CL" dirty="0" smtClean="0">
                <a:solidFill>
                  <a:srgbClr val="C00000"/>
                </a:solidFill>
              </a:rPr>
              <a:t>son los más usados</a:t>
            </a:r>
            <a:r>
              <a:rPr lang="es-CL" dirty="0" smtClean="0"/>
              <a:t>)</a:t>
            </a:r>
          </a:p>
          <a:p>
            <a:pPr marL="0" indent="0" algn="just">
              <a:buNone/>
            </a:pPr>
            <a:endParaRPr lang="es-CL" dirty="0" smtClean="0"/>
          </a:p>
          <a:p>
            <a:pPr marL="0" indent="0" algn="just">
              <a:buNone/>
            </a:pPr>
            <a:endParaRPr lang="es-CL" dirty="0" smtClean="0"/>
          </a:p>
          <a:p>
            <a:pPr marL="0" indent="0" algn="just">
              <a:buNone/>
            </a:pPr>
            <a:r>
              <a:rPr lang="es-CL" dirty="0" smtClean="0">
                <a:solidFill>
                  <a:srgbClr val="006600"/>
                </a:solidFill>
              </a:rPr>
              <a:t>_ Los nombres de los hidrocarburos se escriben con una sola palabra. Los números se separan unos de otros mediante comas y estos de las palabras mediante guiones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endParaRPr lang="es-CL" dirty="0" smtClean="0"/>
          </a:p>
          <a:p>
            <a:pPr marL="0" indent="0" algn="just">
              <a:buNone/>
            </a:pPr>
            <a:endParaRPr lang="es-CL" dirty="0" smtClean="0"/>
          </a:p>
          <a:p>
            <a:pPr marL="0" indent="0" algn="just">
              <a:buNone/>
            </a:pPr>
            <a:endParaRPr lang="es-ES" dirty="0" smtClean="0"/>
          </a:p>
          <a:p>
            <a:pPr algn="just"/>
            <a:endParaRPr lang="es-CL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228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CuadroTexto"/>
          <p:cNvSpPr txBox="1">
            <a:spLocks noChangeArrowheads="1"/>
          </p:cNvSpPr>
          <p:nvPr/>
        </p:nvSpPr>
        <p:spPr bwMode="auto">
          <a:xfrm>
            <a:off x="0" y="0"/>
            <a:ext cx="9144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400" b="1" dirty="0">
                <a:solidFill>
                  <a:srgbClr val="FF0066"/>
                </a:solidFill>
              </a:rPr>
              <a:t>Casos especiales:</a:t>
            </a:r>
          </a:p>
          <a:p>
            <a:pPr eaLnBrk="1" hangingPunct="1"/>
            <a:r>
              <a:rPr lang="es-CL" sz="2400" b="1" dirty="0">
                <a:solidFill>
                  <a:srgbClr val="003399"/>
                </a:solidFill>
              </a:rPr>
              <a:t>10.- </a:t>
            </a:r>
            <a:r>
              <a:rPr lang="es-CL" sz="2400" dirty="0">
                <a:solidFill>
                  <a:srgbClr val="003399"/>
                </a:solidFill>
              </a:rPr>
              <a:t>Si hay una ramificación a la misma distancia de cada uno de los extremos, empiece la numeración lo más cercana a la tercera  ramificación o seleccione la numeración cuya suma de el menor valor.  </a:t>
            </a:r>
            <a:r>
              <a:rPr lang="es-CL" sz="2400" dirty="0" err="1">
                <a:solidFill>
                  <a:srgbClr val="003399"/>
                </a:solidFill>
              </a:rPr>
              <a:t>Ej</a:t>
            </a:r>
            <a:r>
              <a:rPr lang="es-CL" sz="2400" dirty="0">
                <a:solidFill>
                  <a:srgbClr val="003399"/>
                </a:solidFill>
              </a:rPr>
              <a:t>:                          </a:t>
            </a:r>
          </a:p>
          <a:p>
            <a:pPr eaLnBrk="1" hangingPunct="1"/>
            <a:endParaRPr lang="es-CL" sz="2400" dirty="0"/>
          </a:p>
          <a:p>
            <a:pPr eaLnBrk="1" hangingPunct="1"/>
            <a:r>
              <a:rPr lang="es-CL" sz="2400" dirty="0"/>
              <a:t>  </a:t>
            </a:r>
            <a:endParaRPr lang="es-ES" sz="2400" dirty="0"/>
          </a:p>
        </p:txBody>
      </p:sp>
      <p:sp>
        <p:nvSpPr>
          <p:cNvPr id="10243" name="2 CuadroTexto"/>
          <p:cNvSpPr txBox="1">
            <a:spLocks noChangeArrowheads="1"/>
          </p:cNvSpPr>
          <p:nvPr/>
        </p:nvSpPr>
        <p:spPr bwMode="auto">
          <a:xfrm>
            <a:off x="571500" y="2357438"/>
            <a:ext cx="4071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800"/>
              <a:t>C   C   C   C   C   C   C</a:t>
            </a:r>
            <a:endParaRPr lang="es-ES" sz="2800"/>
          </a:p>
        </p:txBody>
      </p:sp>
      <p:sp>
        <p:nvSpPr>
          <p:cNvPr id="10244" name="3 CuadroTexto"/>
          <p:cNvSpPr txBox="1">
            <a:spLocks noChangeArrowheads="1"/>
          </p:cNvSpPr>
          <p:nvPr/>
        </p:nvSpPr>
        <p:spPr bwMode="auto">
          <a:xfrm>
            <a:off x="4929188" y="2357438"/>
            <a:ext cx="4000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800"/>
              <a:t>C   C   C   C   C   C   C</a:t>
            </a:r>
            <a:endParaRPr lang="es-ES" sz="2800"/>
          </a:p>
        </p:txBody>
      </p:sp>
      <p:sp>
        <p:nvSpPr>
          <p:cNvPr id="10245" name="4 CuadroTexto"/>
          <p:cNvSpPr txBox="1">
            <a:spLocks noChangeArrowheads="1"/>
          </p:cNvSpPr>
          <p:nvPr/>
        </p:nvSpPr>
        <p:spPr bwMode="auto">
          <a:xfrm>
            <a:off x="1071563" y="1785938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800"/>
              <a:t>C</a:t>
            </a:r>
            <a:endParaRPr lang="es-ES" sz="2800"/>
          </a:p>
        </p:txBody>
      </p:sp>
      <p:sp>
        <p:nvSpPr>
          <p:cNvPr id="10246" name="5 CuadroTexto"/>
          <p:cNvSpPr txBox="1">
            <a:spLocks noChangeArrowheads="1"/>
          </p:cNvSpPr>
          <p:nvPr/>
        </p:nvSpPr>
        <p:spPr bwMode="auto">
          <a:xfrm>
            <a:off x="1643063" y="1785938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800"/>
              <a:t>C</a:t>
            </a:r>
            <a:endParaRPr lang="es-ES" sz="2800"/>
          </a:p>
        </p:txBody>
      </p:sp>
      <p:sp>
        <p:nvSpPr>
          <p:cNvPr id="10247" name="6 CuadroTexto"/>
          <p:cNvSpPr txBox="1">
            <a:spLocks noChangeArrowheads="1"/>
          </p:cNvSpPr>
          <p:nvPr/>
        </p:nvSpPr>
        <p:spPr bwMode="auto">
          <a:xfrm>
            <a:off x="3286125" y="1785938"/>
            <a:ext cx="785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800"/>
              <a:t>C</a:t>
            </a:r>
            <a:endParaRPr lang="es-ES" sz="2800"/>
          </a:p>
        </p:txBody>
      </p:sp>
      <p:cxnSp>
        <p:nvCxnSpPr>
          <p:cNvPr id="9" name="8 Conector recto"/>
          <p:cNvCxnSpPr/>
          <p:nvPr/>
        </p:nvCxnSpPr>
        <p:spPr>
          <a:xfrm>
            <a:off x="928688" y="2643188"/>
            <a:ext cx="214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428750" y="2643188"/>
            <a:ext cx="285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2000250" y="2643188"/>
            <a:ext cx="285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2571750" y="2643188"/>
            <a:ext cx="214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071813" y="2643188"/>
            <a:ext cx="285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3643313" y="2643188"/>
            <a:ext cx="285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5214938" y="2643188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5786438" y="2643188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6357938" y="2643188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6929438" y="2643188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7429500" y="2643188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8001000" y="2643188"/>
            <a:ext cx="2143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 rot="5400000">
            <a:off x="1178719" y="2321719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 rot="5400000">
            <a:off x="1750219" y="2321719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rot="5400000">
            <a:off x="3393282" y="2321719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3" name="64 CuadroTexto"/>
          <p:cNvSpPr txBox="1">
            <a:spLocks noChangeArrowheads="1"/>
          </p:cNvSpPr>
          <p:nvPr/>
        </p:nvSpPr>
        <p:spPr bwMode="auto">
          <a:xfrm>
            <a:off x="5429250" y="1785938"/>
            <a:ext cx="5000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800"/>
              <a:t>C</a:t>
            </a:r>
            <a:endParaRPr lang="es-ES" sz="2800"/>
          </a:p>
        </p:txBody>
      </p:sp>
      <p:sp>
        <p:nvSpPr>
          <p:cNvPr id="10264" name="65 CuadroTexto"/>
          <p:cNvSpPr txBox="1">
            <a:spLocks noChangeArrowheads="1"/>
          </p:cNvSpPr>
          <p:nvPr/>
        </p:nvSpPr>
        <p:spPr bwMode="auto">
          <a:xfrm>
            <a:off x="6000750" y="1785938"/>
            <a:ext cx="3984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800"/>
              <a:t>C</a:t>
            </a:r>
            <a:endParaRPr lang="es-ES" sz="2800"/>
          </a:p>
        </p:txBody>
      </p:sp>
      <p:sp>
        <p:nvSpPr>
          <p:cNvPr id="10265" name="66 CuadroTexto"/>
          <p:cNvSpPr txBox="1">
            <a:spLocks noChangeArrowheads="1"/>
          </p:cNvSpPr>
          <p:nvPr/>
        </p:nvSpPr>
        <p:spPr bwMode="auto">
          <a:xfrm>
            <a:off x="7643813" y="1785938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800"/>
              <a:t>C</a:t>
            </a:r>
            <a:endParaRPr lang="es-ES" sz="2800"/>
          </a:p>
        </p:txBody>
      </p:sp>
      <p:cxnSp>
        <p:nvCxnSpPr>
          <p:cNvPr id="76" name="75 Conector recto"/>
          <p:cNvCxnSpPr/>
          <p:nvPr/>
        </p:nvCxnSpPr>
        <p:spPr>
          <a:xfrm rot="5400000">
            <a:off x="5536407" y="2321719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 rot="16200000" flipH="1">
            <a:off x="6107907" y="2321719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recto"/>
          <p:cNvCxnSpPr/>
          <p:nvPr/>
        </p:nvCxnSpPr>
        <p:spPr>
          <a:xfrm rot="5400000">
            <a:off x="7750969" y="2321719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"/>
          <p:cNvCxnSpPr/>
          <p:nvPr/>
        </p:nvCxnSpPr>
        <p:spPr>
          <a:xfrm>
            <a:off x="928688" y="2643188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recto"/>
          <p:cNvCxnSpPr/>
          <p:nvPr/>
        </p:nvCxnSpPr>
        <p:spPr>
          <a:xfrm>
            <a:off x="1428750" y="2643188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"/>
          <p:cNvCxnSpPr/>
          <p:nvPr/>
        </p:nvCxnSpPr>
        <p:spPr>
          <a:xfrm>
            <a:off x="2000250" y="2643188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recto"/>
          <p:cNvCxnSpPr/>
          <p:nvPr/>
        </p:nvCxnSpPr>
        <p:spPr>
          <a:xfrm>
            <a:off x="2571750" y="2643188"/>
            <a:ext cx="2143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105 Conector recto"/>
          <p:cNvCxnSpPr/>
          <p:nvPr/>
        </p:nvCxnSpPr>
        <p:spPr>
          <a:xfrm>
            <a:off x="3071813" y="2643188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Conector recto"/>
          <p:cNvCxnSpPr/>
          <p:nvPr/>
        </p:nvCxnSpPr>
        <p:spPr>
          <a:xfrm>
            <a:off x="3643313" y="2643188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5" name="110 CuadroTexto"/>
          <p:cNvSpPr txBox="1">
            <a:spLocks noChangeArrowheads="1"/>
          </p:cNvSpPr>
          <p:nvPr/>
        </p:nvSpPr>
        <p:spPr bwMode="auto">
          <a:xfrm>
            <a:off x="642938" y="2857500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1</a:t>
            </a:r>
            <a:endParaRPr lang="es-ES"/>
          </a:p>
        </p:txBody>
      </p:sp>
      <p:sp>
        <p:nvSpPr>
          <p:cNvPr id="10276" name="111 CuadroTexto"/>
          <p:cNvSpPr txBox="1">
            <a:spLocks noChangeArrowheads="1"/>
          </p:cNvSpPr>
          <p:nvPr/>
        </p:nvSpPr>
        <p:spPr bwMode="auto">
          <a:xfrm>
            <a:off x="1143000" y="2857500"/>
            <a:ext cx="327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2</a:t>
            </a:r>
            <a:endParaRPr lang="es-ES"/>
          </a:p>
        </p:txBody>
      </p:sp>
      <p:sp>
        <p:nvSpPr>
          <p:cNvPr id="10277" name="112 CuadroTexto"/>
          <p:cNvSpPr txBox="1">
            <a:spLocks noChangeArrowheads="1"/>
          </p:cNvSpPr>
          <p:nvPr/>
        </p:nvSpPr>
        <p:spPr bwMode="auto">
          <a:xfrm>
            <a:off x="1714500" y="2857500"/>
            <a:ext cx="357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3</a:t>
            </a:r>
            <a:endParaRPr lang="es-ES"/>
          </a:p>
        </p:txBody>
      </p:sp>
      <p:sp>
        <p:nvSpPr>
          <p:cNvPr id="10278" name="113 CuadroTexto"/>
          <p:cNvSpPr txBox="1">
            <a:spLocks noChangeArrowheads="1"/>
          </p:cNvSpPr>
          <p:nvPr/>
        </p:nvSpPr>
        <p:spPr bwMode="auto">
          <a:xfrm>
            <a:off x="2143125" y="2857500"/>
            <a:ext cx="527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  4</a:t>
            </a:r>
            <a:endParaRPr lang="es-ES"/>
          </a:p>
        </p:txBody>
      </p:sp>
      <p:sp>
        <p:nvSpPr>
          <p:cNvPr id="10279" name="114 CuadroTexto"/>
          <p:cNvSpPr txBox="1">
            <a:spLocks noChangeArrowheads="1"/>
          </p:cNvSpPr>
          <p:nvPr/>
        </p:nvSpPr>
        <p:spPr bwMode="auto">
          <a:xfrm>
            <a:off x="2857500" y="2857500"/>
            <a:ext cx="327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5</a:t>
            </a:r>
            <a:endParaRPr lang="es-ES"/>
          </a:p>
        </p:txBody>
      </p:sp>
      <p:sp>
        <p:nvSpPr>
          <p:cNvPr id="10280" name="115 CuadroTexto"/>
          <p:cNvSpPr txBox="1">
            <a:spLocks noChangeArrowheads="1"/>
          </p:cNvSpPr>
          <p:nvPr/>
        </p:nvSpPr>
        <p:spPr bwMode="auto">
          <a:xfrm>
            <a:off x="3357563" y="2857500"/>
            <a:ext cx="327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6</a:t>
            </a:r>
            <a:endParaRPr lang="es-ES"/>
          </a:p>
        </p:txBody>
      </p:sp>
      <p:sp>
        <p:nvSpPr>
          <p:cNvPr id="10281" name="116 CuadroTexto"/>
          <p:cNvSpPr txBox="1">
            <a:spLocks noChangeArrowheads="1"/>
          </p:cNvSpPr>
          <p:nvPr/>
        </p:nvSpPr>
        <p:spPr bwMode="auto">
          <a:xfrm>
            <a:off x="3857625" y="2857500"/>
            <a:ext cx="357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7</a:t>
            </a:r>
            <a:endParaRPr lang="es-ES"/>
          </a:p>
        </p:txBody>
      </p:sp>
      <p:sp>
        <p:nvSpPr>
          <p:cNvPr id="10282" name="117 CuadroTexto"/>
          <p:cNvSpPr txBox="1">
            <a:spLocks noChangeArrowheads="1"/>
          </p:cNvSpPr>
          <p:nvPr/>
        </p:nvSpPr>
        <p:spPr bwMode="auto">
          <a:xfrm>
            <a:off x="4929188" y="2786063"/>
            <a:ext cx="357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7</a:t>
            </a:r>
            <a:endParaRPr lang="es-ES"/>
          </a:p>
        </p:txBody>
      </p:sp>
      <p:sp>
        <p:nvSpPr>
          <p:cNvPr id="10283" name="118 CuadroTexto"/>
          <p:cNvSpPr txBox="1">
            <a:spLocks noChangeArrowheads="1"/>
          </p:cNvSpPr>
          <p:nvPr/>
        </p:nvSpPr>
        <p:spPr bwMode="auto">
          <a:xfrm>
            <a:off x="5500688" y="278606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6</a:t>
            </a:r>
            <a:endParaRPr lang="es-ES"/>
          </a:p>
        </p:txBody>
      </p:sp>
      <p:sp>
        <p:nvSpPr>
          <p:cNvPr id="10284" name="119 CuadroTexto"/>
          <p:cNvSpPr txBox="1">
            <a:spLocks noChangeArrowheads="1"/>
          </p:cNvSpPr>
          <p:nvPr/>
        </p:nvSpPr>
        <p:spPr bwMode="auto">
          <a:xfrm>
            <a:off x="6072188" y="2786063"/>
            <a:ext cx="357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5</a:t>
            </a:r>
            <a:endParaRPr lang="es-ES"/>
          </a:p>
        </p:txBody>
      </p:sp>
      <p:sp>
        <p:nvSpPr>
          <p:cNvPr id="10285" name="120 CuadroTexto"/>
          <p:cNvSpPr txBox="1">
            <a:spLocks noChangeArrowheads="1"/>
          </p:cNvSpPr>
          <p:nvPr/>
        </p:nvSpPr>
        <p:spPr bwMode="auto">
          <a:xfrm>
            <a:off x="6500813" y="2786063"/>
            <a:ext cx="500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  4</a:t>
            </a:r>
            <a:endParaRPr lang="es-ES"/>
          </a:p>
        </p:txBody>
      </p:sp>
      <p:sp>
        <p:nvSpPr>
          <p:cNvPr id="10286" name="121 CuadroTexto"/>
          <p:cNvSpPr txBox="1">
            <a:spLocks noChangeArrowheads="1"/>
          </p:cNvSpPr>
          <p:nvPr/>
        </p:nvSpPr>
        <p:spPr bwMode="auto">
          <a:xfrm>
            <a:off x="7143750" y="2786063"/>
            <a:ext cx="357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3</a:t>
            </a:r>
            <a:endParaRPr lang="es-ES"/>
          </a:p>
        </p:txBody>
      </p:sp>
      <p:sp>
        <p:nvSpPr>
          <p:cNvPr id="10287" name="122 CuadroTexto"/>
          <p:cNvSpPr txBox="1">
            <a:spLocks noChangeArrowheads="1"/>
          </p:cNvSpPr>
          <p:nvPr/>
        </p:nvSpPr>
        <p:spPr bwMode="auto">
          <a:xfrm>
            <a:off x="7715250" y="2786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 2</a:t>
            </a:r>
            <a:endParaRPr lang="es-ES"/>
          </a:p>
        </p:txBody>
      </p:sp>
      <p:sp>
        <p:nvSpPr>
          <p:cNvPr id="10288" name="123 CuadroTexto"/>
          <p:cNvSpPr txBox="1">
            <a:spLocks noChangeArrowheads="1"/>
          </p:cNvSpPr>
          <p:nvPr/>
        </p:nvSpPr>
        <p:spPr bwMode="auto">
          <a:xfrm>
            <a:off x="8286750" y="2786063"/>
            <a:ext cx="500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1</a:t>
            </a:r>
            <a:endParaRPr lang="es-ES"/>
          </a:p>
        </p:txBody>
      </p:sp>
      <p:sp>
        <p:nvSpPr>
          <p:cNvPr id="10289" name="124 CuadroTexto"/>
          <p:cNvSpPr txBox="1">
            <a:spLocks noChangeArrowheads="1"/>
          </p:cNvSpPr>
          <p:nvPr/>
        </p:nvSpPr>
        <p:spPr bwMode="auto">
          <a:xfrm>
            <a:off x="500063" y="3214688"/>
            <a:ext cx="3643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400"/>
              <a:t>     </a:t>
            </a:r>
            <a:r>
              <a:rPr lang="es-CL" sz="2400" b="1"/>
              <a:t>2,3,6-trimetilheptano</a:t>
            </a:r>
            <a:endParaRPr lang="es-ES" sz="2400" b="1"/>
          </a:p>
        </p:txBody>
      </p:sp>
      <p:sp>
        <p:nvSpPr>
          <p:cNvPr id="10290" name="125 CuadroTexto"/>
          <p:cNvSpPr txBox="1">
            <a:spLocks noChangeArrowheads="1"/>
          </p:cNvSpPr>
          <p:nvPr/>
        </p:nvSpPr>
        <p:spPr bwMode="auto">
          <a:xfrm>
            <a:off x="4214813" y="3214688"/>
            <a:ext cx="928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400" b="1"/>
              <a:t>y  no</a:t>
            </a:r>
            <a:endParaRPr lang="es-ES" sz="2400" b="1"/>
          </a:p>
        </p:txBody>
      </p:sp>
      <p:sp>
        <p:nvSpPr>
          <p:cNvPr id="10291" name="126 CuadroTexto"/>
          <p:cNvSpPr txBox="1">
            <a:spLocks noChangeArrowheads="1"/>
          </p:cNvSpPr>
          <p:nvPr/>
        </p:nvSpPr>
        <p:spPr bwMode="auto">
          <a:xfrm>
            <a:off x="5286375" y="3214688"/>
            <a:ext cx="342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400"/>
              <a:t>2,5,6-trimetilheptano</a:t>
            </a:r>
            <a:endParaRPr lang="es-ES" sz="2400"/>
          </a:p>
        </p:txBody>
      </p:sp>
      <p:cxnSp>
        <p:nvCxnSpPr>
          <p:cNvPr id="129" name="128 Conector recto"/>
          <p:cNvCxnSpPr/>
          <p:nvPr/>
        </p:nvCxnSpPr>
        <p:spPr>
          <a:xfrm>
            <a:off x="5929313" y="3143250"/>
            <a:ext cx="1643062" cy="71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132 Conector recto"/>
          <p:cNvCxnSpPr/>
          <p:nvPr/>
        </p:nvCxnSpPr>
        <p:spPr>
          <a:xfrm rot="10800000" flipV="1">
            <a:off x="6000750" y="3143250"/>
            <a:ext cx="1571625" cy="71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94" name="135 CuadroTexto"/>
          <p:cNvSpPr txBox="1">
            <a:spLocks noChangeArrowheads="1"/>
          </p:cNvSpPr>
          <p:nvPr/>
        </p:nvSpPr>
        <p:spPr bwMode="auto">
          <a:xfrm>
            <a:off x="1" y="3716338"/>
            <a:ext cx="8929718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s-CL" sz="2400" b="1" dirty="0">
                <a:solidFill>
                  <a:srgbClr val="006600"/>
                </a:solidFill>
              </a:rPr>
              <a:t>11.- </a:t>
            </a:r>
            <a:r>
              <a:rPr lang="es-CL" sz="2400" dirty="0">
                <a:solidFill>
                  <a:srgbClr val="006600"/>
                </a:solidFill>
              </a:rPr>
              <a:t>Si hay dos cadenas continuas de la misma longitud, seleccione aquella que presente el mayor número de ramificaciones. </a:t>
            </a:r>
            <a:r>
              <a:rPr lang="es-CL" sz="2400" dirty="0" err="1">
                <a:solidFill>
                  <a:srgbClr val="006600"/>
                </a:solidFill>
              </a:rPr>
              <a:t>Ej</a:t>
            </a:r>
            <a:r>
              <a:rPr lang="es-CL" sz="2400" dirty="0">
                <a:solidFill>
                  <a:srgbClr val="006600"/>
                </a:solidFill>
              </a:rPr>
              <a:t>:</a:t>
            </a:r>
            <a:endParaRPr lang="es-ES" sz="2400" dirty="0">
              <a:solidFill>
                <a:srgbClr val="006600"/>
              </a:solidFill>
            </a:endParaRPr>
          </a:p>
        </p:txBody>
      </p:sp>
      <p:sp>
        <p:nvSpPr>
          <p:cNvPr id="10295" name="136 CuadroTexto"/>
          <p:cNvSpPr txBox="1">
            <a:spLocks noChangeArrowheads="1"/>
          </p:cNvSpPr>
          <p:nvPr/>
        </p:nvSpPr>
        <p:spPr bwMode="auto">
          <a:xfrm>
            <a:off x="285750" y="5214938"/>
            <a:ext cx="3571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800"/>
              <a:t> </a:t>
            </a:r>
            <a:r>
              <a:rPr lang="es-CL" sz="2800" b="1"/>
              <a:t>C   C   C   C   C   C</a:t>
            </a:r>
            <a:endParaRPr lang="es-ES" sz="2800" b="1"/>
          </a:p>
        </p:txBody>
      </p:sp>
      <p:sp>
        <p:nvSpPr>
          <p:cNvPr id="10296" name="137 CuadroTexto"/>
          <p:cNvSpPr txBox="1">
            <a:spLocks noChangeArrowheads="1"/>
          </p:cNvSpPr>
          <p:nvPr/>
        </p:nvSpPr>
        <p:spPr bwMode="auto">
          <a:xfrm>
            <a:off x="5286375" y="5214938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800"/>
              <a:t>C   C   </a:t>
            </a:r>
            <a:r>
              <a:rPr lang="es-CL" sz="2800" b="1"/>
              <a:t>C   C   C   C</a:t>
            </a:r>
            <a:endParaRPr lang="es-ES" sz="2800" b="1"/>
          </a:p>
        </p:txBody>
      </p:sp>
      <p:cxnSp>
        <p:nvCxnSpPr>
          <p:cNvPr id="140" name="139 Conector recto"/>
          <p:cNvCxnSpPr/>
          <p:nvPr/>
        </p:nvCxnSpPr>
        <p:spPr>
          <a:xfrm>
            <a:off x="714375" y="5500688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143 Conector recto"/>
          <p:cNvCxnSpPr/>
          <p:nvPr/>
        </p:nvCxnSpPr>
        <p:spPr>
          <a:xfrm>
            <a:off x="1285875" y="5500688"/>
            <a:ext cx="2143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146 Conector recto"/>
          <p:cNvCxnSpPr/>
          <p:nvPr/>
        </p:nvCxnSpPr>
        <p:spPr>
          <a:xfrm>
            <a:off x="1785938" y="5500688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2357438" y="5500688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52 Conector recto"/>
          <p:cNvCxnSpPr/>
          <p:nvPr/>
        </p:nvCxnSpPr>
        <p:spPr>
          <a:xfrm>
            <a:off x="2928938" y="5500688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155 Conector recto"/>
          <p:cNvCxnSpPr/>
          <p:nvPr/>
        </p:nvCxnSpPr>
        <p:spPr>
          <a:xfrm>
            <a:off x="5643563" y="5500688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158 Conector recto"/>
          <p:cNvCxnSpPr/>
          <p:nvPr/>
        </p:nvCxnSpPr>
        <p:spPr>
          <a:xfrm>
            <a:off x="6143625" y="5500688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161 Conector recto"/>
          <p:cNvCxnSpPr/>
          <p:nvPr/>
        </p:nvCxnSpPr>
        <p:spPr>
          <a:xfrm>
            <a:off x="6715125" y="5500688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7286625" y="5500688"/>
            <a:ext cx="2143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7786688" y="5500688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7" name="174 CuadroTexto"/>
          <p:cNvSpPr txBox="1">
            <a:spLocks noChangeArrowheads="1"/>
          </p:cNvSpPr>
          <p:nvPr/>
        </p:nvSpPr>
        <p:spPr bwMode="auto">
          <a:xfrm>
            <a:off x="928688" y="4714875"/>
            <a:ext cx="398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800"/>
              <a:t>C</a:t>
            </a:r>
            <a:endParaRPr lang="es-ES" sz="2800"/>
          </a:p>
        </p:txBody>
      </p:sp>
      <p:sp>
        <p:nvSpPr>
          <p:cNvPr id="10308" name="175 CuadroTexto"/>
          <p:cNvSpPr txBox="1">
            <a:spLocks noChangeArrowheads="1"/>
          </p:cNvSpPr>
          <p:nvPr/>
        </p:nvSpPr>
        <p:spPr bwMode="auto">
          <a:xfrm>
            <a:off x="1428750" y="5715000"/>
            <a:ext cx="1357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800"/>
              <a:t> C   C</a:t>
            </a:r>
            <a:endParaRPr lang="es-ES" sz="2800"/>
          </a:p>
        </p:txBody>
      </p:sp>
      <p:sp>
        <p:nvSpPr>
          <p:cNvPr id="10309" name="176 CuadroTexto"/>
          <p:cNvSpPr txBox="1">
            <a:spLocks noChangeArrowheads="1"/>
          </p:cNvSpPr>
          <p:nvPr/>
        </p:nvSpPr>
        <p:spPr bwMode="auto">
          <a:xfrm>
            <a:off x="5715000" y="4714875"/>
            <a:ext cx="642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800"/>
              <a:t> C</a:t>
            </a:r>
            <a:endParaRPr lang="es-ES" sz="2800"/>
          </a:p>
        </p:txBody>
      </p:sp>
      <p:sp>
        <p:nvSpPr>
          <p:cNvPr id="10310" name="178 CuadroTexto"/>
          <p:cNvSpPr txBox="1">
            <a:spLocks noChangeArrowheads="1"/>
          </p:cNvSpPr>
          <p:nvPr/>
        </p:nvSpPr>
        <p:spPr bwMode="auto">
          <a:xfrm>
            <a:off x="5857875" y="5715000"/>
            <a:ext cx="2214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800"/>
              <a:t>      </a:t>
            </a:r>
            <a:r>
              <a:rPr lang="es-CL" sz="2800" b="1"/>
              <a:t>C   C</a:t>
            </a:r>
            <a:endParaRPr lang="es-ES" sz="2800" b="1"/>
          </a:p>
        </p:txBody>
      </p:sp>
      <p:cxnSp>
        <p:nvCxnSpPr>
          <p:cNvPr id="185" name="184 Conector recto"/>
          <p:cNvCxnSpPr/>
          <p:nvPr/>
        </p:nvCxnSpPr>
        <p:spPr>
          <a:xfrm rot="5400000">
            <a:off x="1035843" y="5250657"/>
            <a:ext cx="21431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 rot="5400000">
            <a:off x="1643062" y="5715001"/>
            <a:ext cx="1428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1857375" y="6000750"/>
            <a:ext cx="2857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197 Conector recto"/>
          <p:cNvCxnSpPr/>
          <p:nvPr/>
        </p:nvCxnSpPr>
        <p:spPr>
          <a:xfrm rot="5400000">
            <a:off x="5929312" y="5214938"/>
            <a:ext cx="1428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209 Conector recto"/>
          <p:cNvCxnSpPr/>
          <p:nvPr/>
        </p:nvCxnSpPr>
        <p:spPr>
          <a:xfrm rot="5400000">
            <a:off x="6536532" y="5750719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/>
          <p:nvPr/>
        </p:nvCxnSpPr>
        <p:spPr>
          <a:xfrm>
            <a:off x="6786563" y="6000750"/>
            <a:ext cx="214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7" name="217 CuadroTexto"/>
          <p:cNvSpPr txBox="1">
            <a:spLocks noChangeArrowheads="1"/>
          </p:cNvSpPr>
          <p:nvPr/>
        </p:nvSpPr>
        <p:spPr bwMode="auto">
          <a:xfrm>
            <a:off x="642938" y="6215063"/>
            <a:ext cx="3071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400" b="1"/>
              <a:t>Dos ramificaciones</a:t>
            </a:r>
            <a:endParaRPr lang="es-ES" sz="2400" b="1"/>
          </a:p>
        </p:txBody>
      </p:sp>
      <p:sp>
        <p:nvSpPr>
          <p:cNvPr id="10318" name="218 CuadroTexto"/>
          <p:cNvSpPr txBox="1">
            <a:spLocks noChangeArrowheads="1"/>
          </p:cNvSpPr>
          <p:nvPr/>
        </p:nvSpPr>
        <p:spPr bwMode="auto">
          <a:xfrm>
            <a:off x="5572125" y="6215063"/>
            <a:ext cx="3000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sz="2400" b="1"/>
              <a:t> Una ramificación</a:t>
            </a:r>
            <a:endParaRPr lang="es-ES" sz="2400" b="1"/>
          </a:p>
        </p:txBody>
      </p:sp>
      <p:sp>
        <p:nvSpPr>
          <p:cNvPr id="10319" name="219 CuadroTexto"/>
          <p:cNvSpPr txBox="1">
            <a:spLocks noChangeArrowheads="1"/>
          </p:cNvSpPr>
          <p:nvPr/>
        </p:nvSpPr>
        <p:spPr bwMode="auto">
          <a:xfrm>
            <a:off x="357188" y="5072063"/>
            <a:ext cx="255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1</a:t>
            </a:r>
            <a:endParaRPr lang="es-ES"/>
          </a:p>
        </p:txBody>
      </p:sp>
      <p:sp>
        <p:nvSpPr>
          <p:cNvPr id="10320" name="220 CuadroTexto"/>
          <p:cNvSpPr txBox="1">
            <a:spLocks noChangeArrowheads="1"/>
          </p:cNvSpPr>
          <p:nvPr/>
        </p:nvSpPr>
        <p:spPr bwMode="auto">
          <a:xfrm>
            <a:off x="857250" y="5072063"/>
            <a:ext cx="327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2</a:t>
            </a:r>
            <a:endParaRPr lang="es-ES"/>
          </a:p>
        </p:txBody>
      </p:sp>
      <p:sp>
        <p:nvSpPr>
          <p:cNvPr id="10321" name="221 CuadroTexto"/>
          <p:cNvSpPr txBox="1">
            <a:spLocks noChangeArrowheads="1"/>
          </p:cNvSpPr>
          <p:nvPr/>
        </p:nvSpPr>
        <p:spPr bwMode="auto">
          <a:xfrm>
            <a:off x="1357313" y="5072063"/>
            <a:ext cx="398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3</a:t>
            </a:r>
            <a:endParaRPr lang="es-ES"/>
          </a:p>
        </p:txBody>
      </p:sp>
      <p:sp>
        <p:nvSpPr>
          <p:cNvPr id="10322" name="222 CuadroTexto"/>
          <p:cNvSpPr txBox="1">
            <a:spLocks noChangeArrowheads="1"/>
          </p:cNvSpPr>
          <p:nvPr/>
        </p:nvSpPr>
        <p:spPr bwMode="auto">
          <a:xfrm>
            <a:off x="1928813" y="5072063"/>
            <a:ext cx="398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4</a:t>
            </a:r>
            <a:endParaRPr lang="es-ES"/>
          </a:p>
        </p:txBody>
      </p:sp>
      <p:sp>
        <p:nvSpPr>
          <p:cNvPr id="10323" name="223 CuadroTexto"/>
          <p:cNvSpPr txBox="1">
            <a:spLocks noChangeArrowheads="1"/>
          </p:cNvSpPr>
          <p:nvPr/>
        </p:nvSpPr>
        <p:spPr bwMode="auto">
          <a:xfrm>
            <a:off x="2500313" y="5072063"/>
            <a:ext cx="327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5</a:t>
            </a:r>
            <a:endParaRPr lang="es-ES"/>
          </a:p>
        </p:txBody>
      </p:sp>
      <p:sp>
        <p:nvSpPr>
          <p:cNvPr id="10324" name="224 CuadroTexto"/>
          <p:cNvSpPr txBox="1">
            <a:spLocks noChangeArrowheads="1"/>
          </p:cNvSpPr>
          <p:nvPr/>
        </p:nvSpPr>
        <p:spPr bwMode="auto">
          <a:xfrm>
            <a:off x="3000375" y="50720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 6</a:t>
            </a:r>
            <a:endParaRPr lang="es-ES"/>
          </a:p>
        </p:txBody>
      </p:sp>
      <p:sp>
        <p:nvSpPr>
          <p:cNvPr id="10325" name="225 CuadroTexto"/>
          <p:cNvSpPr txBox="1">
            <a:spLocks noChangeArrowheads="1"/>
          </p:cNvSpPr>
          <p:nvPr/>
        </p:nvSpPr>
        <p:spPr bwMode="auto">
          <a:xfrm>
            <a:off x="6786563" y="5929313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 1</a:t>
            </a:r>
            <a:endParaRPr lang="es-ES"/>
          </a:p>
        </p:txBody>
      </p:sp>
      <p:sp>
        <p:nvSpPr>
          <p:cNvPr id="10326" name="226 CuadroTexto"/>
          <p:cNvSpPr txBox="1">
            <a:spLocks noChangeArrowheads="1"/>
          </p:cNvSpPr>
          <p:nvPr/>
        </p:nvSpPr>
        <p:spPr bwMode="auto">
          <a:xfrm>
            <a:off x="6286500" y="5929313"/>
            <a:ext cx="500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2</a:t>
            </a:r>
            <a:endParaRPr lang="es-ES"/>
          </a:p>
        </p:txBody>
      </p:sp>
      <p:sp>
        <p:nvSpPr>
          <p:cNvPr id="10327" name="227 CuadroTexto"/>
          <p:cNvSpPr txBox="1">
            <a:spLocks noChangeArrowheads="1"/>
          </p:cNvSpPr>
          <p:nvPr/>
        </p:nvSpPr>
        <p:spPr bwMode="auto">
          <a:xfrm>
            <a:off x="6286500" y="5143500"/>
            <a:ext cx="255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3</a:t>
            </a:r>
            <a:endParaRPr lang="es-ES"/>
          </a:p>
        </p:txBody>
      </p:sp>
      <p:sp>
        <p:nvSpPr>
          <p:cNvPr id="10328" name="229 CuadroTexto"/>
          <p:cNvSpPr txBox="1">
            <a:spLocks noChangeArrowheads="1"/>
          </p:cNvSpPr>
          <p:nvPr/>
        </p:nvSpPr>
        <p:spPr bwMode="auto">
          <a:xfrm>
            <a:off x="6786563" y="5143500"/>
            <a:ext cx="398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4</a:t>
            </a:r>
            <a:endParaRPr lang="es-ES"/>
          </a:p>
        </p:txBody>
      </p:sp>
      <p:sp>
        <p:nvSpPr>
          <p:cNvPr id="10329" name="230 CuadroTexto"/>
          <p:cNvSpPr txBox="1">
            <a:spLocks noChangeArrowheads="1"/>
          </p:cNvSpPr>
          <p:nvPr/>
        </p:nvSpPr>
        <p:spPr bwMode="auto">
          <a:xfrm>
            <a:off x="7358063" y="5143500"/>
            <a:ext cx="327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5</a:t>
            </a:r>
            <a:endParaRPr lang="es-ES"/>
          </a:p>
        </p:txBody>
      </p:sp>
      <p:sp>
        <p:nvSpPr>
          <p:cNvPr id="10330" name="231 CuadroTexto"/>
          <p:cNvSpPr txBox="1">
            <a:spLocks noChangeArrowheads="1"/>
          </p:cNvSpPr>
          <p:nvPr/>
        </p:nvSpPr>
        <p:spPr bwMode="auto">
          <a:xfrm>
            <a:off x="7929563" y="5143500"/>
            <a:ext cx="327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/>
              <a:t>6</a:t>
            </a:r>
            <a:endParaRPr lang="es-ES"/>
          </a:p>
        </p:txBody>
      </p:sp>
      <p:cxnSp>
        <p:nvCxnSpPr>
          <p:cNvPr id="92" name="91 Conector recto"/>
          <p:cNvCxnSpPr>
            <a:stCxn id="10310" idx="1"/>
          </p:cNvCxnSpPr>
          <p:nvPr/>
        </p:nvCxnSpPr>
        <p:spPr>
          <a:xfrm rot="10800000" flipH="1">
            <a:off x="5857875" y="5000625"/>
            <a:ext cx="1643063" cy="976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>
            <a:off x="5715000" y="5072063"/>
            <a:ext cx="1857375" cy="857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835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5545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 i="1" u="sng"/>
              <a:t>3.- PROPIEDADES FÍSICAS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116013" y="1052513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" sz="1400" b="1"/>
              <a:t>Punto de ebullición</a:t>
            </a:r>
            <a:endParaRPr lang="es-ES"/>
          </a:p>
        </p:txBody>
      </p:sp>
      <p:pic>
        <p:nvPicPr>
          <p:cNvPr id="10246" name="Picture 6" descr="Image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317625"/>
            <a:ext cx="3600450" cy="2593975"/>
          </a:xfrm>
          <a:prstGeom prst="rect">
            <a:avLst/>
          </a:prstGeom>
          <a:noFill/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39750" y="4149725"/>
            <a:ext cx="30956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/>
              <a:t>El punto de ebullición aumenta con el tamaño del alcano porque las fuerzas intramoleculares atractivas (</a:t>
            </a:r>
            <a:r>
              <a:rPr lang="es-ES" sz="1400" b="1"/>
              <a:t>fuerzas de van der Waals y de London</a:t>
            </a:r>
            <a:r>
              <a:rPr lang="es-ES" sz="1400"/>
              <a:t>) son más efectivas cuanto mayor es la superficie de la  molécula. </a:t>
            </a:r>
          </a:p>
        </p:txBody>
      </p:sp>
      <p:pic>
        <p:nvPicPr>
          <p:cNvPr id="10249" name="Picture 9" descr="La imagen “http://www.uam.es/departamentos/ciencias/qorg/docencia_red/qo/l2/bp2.gif” no puede mostrarse porque contiene errores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1484313"/>
            <a:ext cx="2581275" cy="2009775"/>
          </a:xfrm>
          <a:prstGeom prst="rect">
            <a:avLst/>
          </a:prstGeom>
          <a:noFill/>
        </p:spPr>
      </p:pic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292725" y="3716338"/>
            <a:ext cx="3167063" cy="232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/>
              <a:t>Estos alcanos tienen el mismo número de carbonos y sus puntos de ebullición son muy distintos. La superficie efectiva de contacto entre dos moléculas disminuye cuanto más ramificadas sean éstas. </a:t>
            </a:r>
          </a:p>
          <a:p>
            <a:pPr>
              <a:spcBef>
                <a:spcPct val="50000"/>
              </a:spcBef>
            </a:pPr>
            <a:r>
              <a:rPr lang="es-ES" sz="1400"/>
              <a:t>Las fuerzas intermoleculares son menores en los alcanos ramificados y tienen puntos de ebullición más bajos.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La imagen “http://www.uam.es/departamentos/ciencias/qorg/docencia_red/qo/l2/Image7.gif” no puede mostrarse porque contiene errores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825" y="1054100"/>
            <a:ext cx="3851275" cy="2525713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546225" y="765175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" sz="1400" b="1"/>
              <a:t>Punto de fusión</a:t>
            </a:r>
            <a:endParaRPr lang="es-E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3862388"/>
            <a:ext cx="295275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/>
              <a:t>El punto de fusión también aumenta con el tamaño del alcano por la misma razón. Los alcanos con número de carbonos impar se empaquetan peor en la estructura cristalina y poseen puntos de ebullición un poco menores de lo esperado. </a:t>
            </a:r>
          </a:p>
        </p:txBody>
      </p:sp>
      <p:pic>
        <p:nvPicPr>
          <p:cNvPr id="15369" name="Picture 9" descr="La imagen “http://www.uam.es/departamentos/ciencias/qorg/docencia_red/qo/l2/Image6.gif” no puede mostrarse porque contiene errores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909638"/>
            <a:ext cx="3744913" cy="2744787"/>
          </a:xfrm>
          <a:prstGeom prst="rect">
            <a:avLst/>
          </a:prstGeom>
          <a:noFill/>
        </p:spPr>
      </p:pic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292725" y="3862388"/>
            <a:ext cx="3455988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/>
              <a:t>Cuanto mayor es el número de carbonos las fuerzas intermoleculares son mayores y la cohesión intermolecular aumenta, resultando en un aumento de la proximidad molecular y, por tanto, de la densidad. Nótese que en todos los casos es inferior a uno. 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5795963" y="838200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" sz="1400" b="1"/>
              <a:t>Densidad</a:t>
            </a:r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ALCANOS  SON:</a:t>
            </a:r>
            <a:endParaRPr lang="es-C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b="1" dirty="0" smtClean="0">
                <a:solidFill>
                  <a:srgbClr val="006600"/>
                </a:solidFill>
              </a:rPr>
              <a:t>Son hidrocarburos alifáticos (de cadena abierta) saturados. Sus átomos de carbono están unidos por enlaces simples.</a:t>
            </a:r>
          </a:p>
          <a:p>
            <a:pPr algn="just"/>
            <a:r>
              <a:rPr lang="es-CL" b="1" dirty="0" smtClean="0">
                <a:solidFill>
                  <a:srgbClr val="002060"/>
                </a:solidFill>
              </a:rPr>
              <a:t>Su fórmula general es C</a:t>
            </a:r>
            <a:r>
              <a:rPr lang="es-CL" b="1" baseline="-25000" dirty="0" smtClean="0">
                <a:solidFill>
                  <a:srgbClr val="002060"/>
                </a:solidFill>
              </a:rPr>
              <a:t>n</a:t>
            </a:r>
            <a:r>
              <a:rPr lang="es-CL" b="1" dirty="0" smtClean="0">
                <a:solidFill>
                  <a:srgbClr val="002060"/>
                </a:solidFill>
              </a:rPr>
              <a:t>H</a:t>
            </a:r>
            <a:r>
              <a:rPr lang="es-CL" b="1" baseline="-25000" dirty="0" smtClean="0">
                <a:solidFill>
                  <a:srgbClr val="002060"/>
                </a:solidFill>
              </a:rPr>
              <a:t>2n +2 </a:t>
            </a:r>
            <a:r>
              <a:rPr lang="es-CL" b="1" dirty="0" smtClean="0">
                <a:solidFill>
                  <a:srgbClr val="002060"/>
                </a:solidFill>
              </a:rPr>
              <a:t>( n indica el número de átomos de carbono)</a:t>
            </a:r>
          </a:p>
          <a:p>
            <a:pPr algn="just"/>
            <a:r>
              <a:rPr lang="es-CL" b="1" dirty="0" smtClean="0">
                <a:solidFill>
                  <a:srgbClr val="006600"/>
                </a:solidFill>
              </a:rPr>
              <a:t>Tienen terminación ANO</a:t>
            </a:r>
          </a:p>
          <a:p>
            <a:pPr algn="just"/>
            <a:r>
              <a:rPr lang="es-CL" b="1" dirty="0" smtClean="0">
                <a:solidFill>
                  <a:srgbClr val="002060"/>
                </a:solidFill>
              </a:rPr>
              <a:t>Se usan como combustibles</a:t>
            </a:r>
          </a:p>
          <a:p>
            <a:pPr algn="just"/>
            <a:r>
              <a:rPr lang="es-CL" b="1" dirty="0" smtClean="0">
                <a:solidFill>
                  <a:srgbClr val="006600"/>
                </a:solidFill>
              </a:rPr>
              <a:t>De 1 a 4 carbonos son gases. </a:t>
            </a:r>
            <a:r>
              <a:rPr lang="es-CL" b="1" dirty="0" smtClean="0">
                <a:solidFill>
                  <a:srgbClr val="FF0066"/>
                </a:solidFill>
              </a:rPr>
              <a:t>De 5 a 16 son líquidos </a:t>
            </a:r>
            <a:r>
              <a:rPr lang="es-CL" b="1" dirty="0" smtClean="0">
                <a:solidFill>
                  <a:srgbClr val="006600"/>
                </a:solidFill>
              </a:rPr>
              <a:t>y más de 16 son sólidos.</a:t>
            </a:r>
            <a:endParaRPr lang="es-CL" b="1" dirty="0">
              <a:solidFill>
                <a:srgbClr val="0066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941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4525963"/>
          </a:xfrm>
        </p:spPr>
        <p:txBody>
          <a:bodyPr/>
          <a:lstStyle/>
          <a:p>
            <a:r>
              <a:rPr lang="en-US" b="1" dirty="0" err="1" smtClean="0">
                <a:solidFill>
                  <a:srgbClr val="006600"/>
                </a:solidFill>
                <a:latin typeface="Times New Roman" pitchFamily="18" charset="0"/>
              </a:rPr>
              <a:t>Tienen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Times New Roman" pitchFamily="18" charset="0"/>
              </a:rPr>
              <a:t>menor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Times New Roman" pitchFamily="18" charset="0"/>
              </a:rPr>
              <a:t>densidad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Times New Roman" pitchFamily="18" charset="0"/>
              </a:rPr>
              <a:t>que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</a:rPr>
              <a:t> el </a:t>
            </a:r>
            <a:r>
              <a:rPr lang="en-US" b="1" dirty="0" err="1" smtClean="0">
                <a:solidFill>
                  <a:srgbClr val="006600"/>
                </a:solidFill>
                <a:latin typeface="Times New Roman" pitchFamily="18" charset="0"/>
              </a:rPr>
              <a:t>agua</a:t>
            </a:r>
            <a:endParaRPr lang="en-US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</a:rPr>
              <a:t>Son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</a:rPr>
              <a:t>moléculas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</a:rPr>
              <a:t> no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</a:rPr>
              <a:t>polares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apolares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 b="1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</a:rPr>
              <a:t>e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</a:rPr>
              <a:t>insolubles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</a:rPr>
              <a:t> en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</a:rPr>
              <a:t>agua</a:t>
            </a:r>
            <a:endParaRPr lang="en-US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r>
              <a:rPr lang="en-US" b="1" dirty="0" err="1" smtClean="0">
                <a:solidFill>
                  <a:srgbClr val="006600"/>
                </a:solidFill>
                <a:latin typeface="Times New Roman" pitchFamily="18" charset="0"/>
              </a:rPr>
              <a:t>Disuelven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Times New Roman" pitchFamily="18" charset="0"/>
              </a:rPr>
              <a:t>muchas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Times New Roman" pitchFamily="18" charset="0"/>
              </a:rPr>
              <a:t>sustancias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Times New Roman" pitchFamily="18" charset="0"/>
              </a:rPr>
              <a:t>orgánicas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Times New Roman" pitchFamily="18" charset="0"/>
              </a:rPr>
              <a:t>poco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Times New Roman" pitchFamily="18" charset="0"/>
              </a:rPr>
              <a:t>polares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006600"/>
                </a:solidFill>
                <a:latin typeface="Times New Roman" pitchFamily="18" charset="0"/>
              </a:rPr>
              <a:t>como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Times New Roman" pitchFamily="18" charset="0"/>
              </a:rPr>
              <a:t>las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Times New Roman" pitchFamily="18" charset="0"/>
              </a:rPr>
              <a:t>grasas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</a:rPr>
              <a:t>, los </a:t>
            </a:r>
            <a:r>
              <a:rPr lang="en-US" b="1" dirty="0" err="1" smtClean="0">
                <a:solidFill>
                  <a:srgbClr val="006600"/>
                </a:solidFill>
                <a:latin typeface="Times New Roman" pitchFamily="18" charset="0"/>
              </a:rPr>
              <a:t>aceites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</a:rPr>
              <a:t> y </a:t>
            </a:r>
            <a:r>
              <a:rPr lang="en-US" b="1" dirty="0" err="1" smtClean="0">
                <a:solidFill>
                  <a:srgbClr val="006600"/>
                </a:solidFill>
                <a:latin typeface="Times New Roman" pitchFamily="18" charset="0"/>
              </a:rPr>
              <a:t>las</a:t>
            </a:r>
            <a:r>
              <a:rPr lang="en-US" b="1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Times New Roman" pitchFamily="18" charset="0"/>
              </a:rPr>
              <a:t>ceras</a:t>
            </a:r>
            <a:endParaRPr lang="en-US" b="1" dirty="0" smtClean="0">
              <a:solidFill>
                <a:srgbClr val="006600"/>
              </a:solidFill>
              <a:latin typeface="Times New Roman" pitchFamily="18" charset="0"/>
            </a:endParaRPr>
          </a:p>
          <a:p>
            <a:endParaRPr lang="es-CL" b="1" dirty="0">
              <a:solidFill>
                <a:srgbClr val="006600"/>
              </a:solidFill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438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676400" y="0"/>
            <a:ext cx="5257800" cy="990600"/>
          </a:xfrm>
          <a:prstGeom prst="rect">
            <a:avLst/>
          </a:prstGeom>
          <a:solidFill>
            <a:schemeClr val="bg1"/>
          </a:solidFill>
          <a:ln w="76200" cmpd="tri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CL" sz="2400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04800" y="1066800"/>
            <a:ext cx="8011616" cy="5078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 dirty="0" err="1"/>
              <a:t>Metano</a:t>
            </a:r>
            <a:r>
              <a:rPr lang="en-US" sz="2400" b="1" dirty="0"/>
              <a:t>      </a:t>
            </a:r>
            <a:r>
              <a:rPr lang="en-US" sz="2400" b="1" dirty="0">
                <a:solidFill>
                  <a:schemeClr val="bg1"/>
                </a:solidFill>
              </a:rPr>
              <a:t>   </a:t>
            </a:r>
            <a:r>
              <a:rPr lang="en-US" sz="2400" b="1" dirty="0"/>
              <a:t>CH</a:t>
            </a:r>
            <a:r>
              <a:rPr lang="en-US" sz="2400" b="1" baseline="-25000" dirty="0"/>
              <a:t>4</a:t>
            </a:r>
            <a:endParaRPr lang="en-US" sz="2400" b="1" dirty="0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 dirty="0" err="1"/>
              <a:t>Etano</a:t>
            </a:r>
            <a:r>
              <a:rPr lang="en-US" sz="2400" b="1" dirty="0"/>
              <a:t>            C</a:t>
            </a:r>
            <a:r>
              <a:rPr lang="en-US" sz="2400" b="1" baseline="-25000" dirty="0"/>
              <a:t>2</a:t>
            </a:r>
            <a:r>
              <a:rPr lang="en-US" sz="2400" b="1" dirty="0"/>
              <a:t>H</a:t>
            </a:r>
            <a:r>
              <a:rPr lang="en-US" sz="2400" b="1" baseline="-25000" dirty="0"/>
              <a:t>6</a:t>
            </a:r>
            <a:r>
              <a:rPr lang="en-US" sz="2400" b="1" dirty="0"/>
              <a:t>      CH</a:t>
            </a:r>
            <a:r>
              <a:rPr lang="en-US" sz="2400" b="1" baseline="-25000" dirty="0"/>
              <a:t>3</a:t>
            </a:r>
            <a:r>
              <a:rPr lang="en-US" sz="2400" b="1" dirty="0"/>
              <a:t>CH</a:t>
            </a:r>
            <a:r>
              <a:rPr lang="en-US" sz="2400" b="1" baseline="-25000" dirty="0"/>
              <a:t>3</a:t>
            </a:r>
            <a:endParaRPr lang="en-US" sz="2400" b="1" dirty="0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 dirty="0" err="1"/>
              <a:t>Propano</a:t>
            </a:r>
            <a:r>
              <a:rPr lang="en-US" sz="2400" b="1" dirty="0"/>
              <a:t>        C</a:t>
            </a:r>
            <a:r>
              <a:rPr lang="en-US" sz="2400" b="1" baseline="-25000" dirty="0"/>
              <a:t>3</a:t>
            </a:r>
            <a:r>
              <a:rPr lang="en-US" sz="2400" b="1" dirty="0"/>
              <a:t>H</a:t>
            </a:r>
            <a:r>
              <a:rPr lang="en-US" sz="2400" b="1" baseline="-25000" dirty="0"/>
              <a:t>8</a:t>
            </a:r>
            <a:r>
              <a:rPr lang="en-US" sz="2400" b="1" dirty="0"/>
              <a:t>      CH</a:t>
            </a:r>
            <a:r>
              <a:rPr lang="en-US" sz="2400" b="1" baseline="-25000" dirty="0"/>
              <a:t>3</a:t>
            </a:r>
            <a:r>
              <a:rPr lang="en-US" sz="2400" b="1" dirty="0"/>
              <a:t>CH</a:t>
            </a:r>
            <a:r>
              <a:rPr lang="en-US" sz="2400" b="1" baseline="-25000" dirty="0"/>
              <a:t>2</a:t>
            </a:r>
            <a:r>
              <a:rPr lang="en-US" sz="2400" b="1" dirty="0"/>
              <a:t>CH</a:t>
            </a:r>
            <a:r>
              <a:rPr lang="en-US" sz="2400" b="1" baseline="-25000" dirty="0"/>
              <a:t>3</a:t>
            </a:r>
            <a:endParaRPr lang="en-US" sz="2400" b="1" dirty="0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 dirty="0" err="1"/>
              <a:t>Butano</a:t>
            </a:r>
            <a:r>
              <a:rPr lang="en-US" sz="2400" b="1" dirty="0"/>
              <a:t>          C</a:t>
            </a:r>
            <a:r>
              <a:rPr lang="en-US" sz="2400" b="1" baseline="-25000" dirty="0"/>
              <a:t>4</a:t>
            </a:r>
            <a:r>
              <a:rPr lang="en-US" sz="2400" b="1" dirty="0"/>
              <a:t>H</a:t>
            </a:r>
            <a:r>
              <a:rPr lang="en-US" sz="2400" b="1" baseline="-25000" dirty="0"/>
              <a:t>10</a:t>
            </a:r>
            <a:r>
              <a:rPr lang="en-US" sz="2400" b="1" dirty="0"/>
              <a:t>     CH</a:t>
            </a:r>
            <a:r>
              <a:rPr lang="en-US" sz="2400" b="1" baseline="-25000" dirty="0"/>
              <a:t>3</a:t>
            </a:r>
            <a:r>
              <a:rPr lang="en-US" sz="2400" b="1" dirty="0"/>
              <a:t>CH</a:t>
            </a:r>
            <a:r>
              <a:rPr lang="en-US" sz="2400" b="1" baseline="-25000" dirty="0"/>
              <a:t>2</a:t>
            </a:r>
            <a:r>
              <a:rPr lang="en-US" sz="2400" b="1" dirty="0"/>
              <a:t>CH</a:t>
            </a:r>
            <a:r>
              <a:rPr lang="en-US" sz="2400" b="1" baseline="-25000" dirty="0"/>
              <a:t>2</a:t>
            </a:r>
            <a:r>
              <a:rPr lang="en-US" sz="2400" b="1" dirty="0"/>
              <a:t>CH</a:t>
            </a:r>
            <a:r>
              <a:rPr lang="en-US" sz="2400" b="1" baseline="-25000" dirty="0"/>
              <a:t>3</a:t>
            </a:r>
            <a:endParaRPr lang="en-US" sz="2400" b="1" dirty="0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 dirty="0" err="1"/>
              <a:t>Pentano</a:t>
            </a:r>
            <a:r>
              <a:rPr lang="en-US" sz="2400" b="1" dirty="0"/>
              <a:t>        C</a:t>
            </a:r>
            <a:r>
              <a:rPr lang="en-US" sz="2400" b="1" baseline="-25000" dirty="0"/>
              <a:t>5</a:t>
            </a:r>
            <a:r>
              <a:rPr lang="en-US" sz="2400" b="1" dirty="0"/>
              <a:t>H</a:t>
            </a:r>
            <a:r>
              <a:rPr lang="en-US" sz="2400" b="1" baseline="-25000" dirty="0"/>
              <a:t>12</a:t>
            </a:r>
            <a:r>
              <a:rPr lang="en-US" sz="2400" b="1" dirty="0"/>
              <a:t>     CH</a:t>
            </a:r>
            <a:r>
              <a:rPr lang="en-US" sz="2400" b="1" baseline="-25000" dirty="0"/>
              <a:t>3</a:t>
            </a:r>
            <a:r>
              <a:rPr lang="en-US" sz="2400" b="1" dirty="0"/>
              <a:t>CH</a:t>
            </a:r>
            <a:r>
              <a:rPr lang="en-US" sz="2400" b="1" baseline="-25000" dirty="0"/>
              <a:t>2</a:t>
            </a:r>
            <a:r>
              <a:rPr lang="en-US" sz="2400" b="1" dirty="0"/>
              <a:t>CH</a:t>
            </a:r>
            <a:r>
              <a:rPr lang="en-US" sz="2400" b="1" baseline="-25000" dirty="0"/>
              <a:t>2</a:t>
            </a:r>
            <a:r>
              <a:rPr lang="en-US" sz="2400" b="1" dirty="0"/>
              <a:t>CH</a:t>
            </a:r>
            <a:r>
              <a:rPr lang="en-US" sz="2400" b="1" baseline="-25000" dirty="0"/>
              <a:t>2</a:t>
            </a:r>
            <a:r>
              <a:rPr lang="en-US" sz="2400" b="1" dirty="0"/>
              <a:t>CH</a:t>
            </a:r>
            <a:r>
              <a:rPr lang="en-US" sz="2400" b="1" baseline="-25000" dirty="0"/>
              <a:t>3</a:t>
            </a:r>
            <a:endParaRPr lang="en-US" sz="2400" b="1" dirty="0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 dirty="0" err="1"/>
              <a:t>Hexano</a:t>
            </a:r>
            <a:r>
              <a:rPr lang="en-US" sz="2400" b="1" dirty="0"/>
              <a:t>         C</a:t>
            </a:r>
            <a:r>
              <a:rPr lang="en-US" sz="2400" b="1" baseline="-25000" dirty="0"/>
              <a:t>6</a:t>
            </a:r>
            <a:r>
              <a:rPr lang="en-US" sz="2400" b="1" dirty="0"/>
              <a:t>H</a:t>
            </a:r>
            <a:r>
              <a:rPr lang="en-US" sz="2400" b="1" baseline="-25000" dirty="0"/>
              <a:t>14</a:t>
            </a:r>
            <a:r>
              <a:rPr lang="en-US" sz="2400" b="1" dirty="0"/>
              <a:t>     CH</a:t>
            </a:r>
            <a:r>
              <a:rPr lang="en-US" sz="2400" b="1" baseline="-25000" dirty="0"/>
              <a:t>3</a:t>
            </a:r>
            <a:r>
              <a:rPr lang="en-US" sz="2400" b="1" dirty="0"/>
              <a:t>CH</a:t>
            </a:r>
            <a:r>
              <a:rPr lang="en-US" sz="2400" b="1" baseline="-25000" dirty="0"/>
              <a:t>2</a:t>
            </a:r>
            <a:r>
              <a:rPr lang="en-US" sz="2400" b="1" dirty="0"/>
              <a:t>CH</a:t>
            </a:r>
            <a:r>
              <a:rPr lang="en-US" sz="2400" b="1" baseline="-25000" dirty="0"/>
              <a:t>2</a:t>
            </a:r>
            <a:r>
              <a:rPr lang="en-US" sz="2400" b="1" dirty="0"/>
              <a:t>CH</a:t>
            </a:r>
            <a:r>
              <a:rPr lang="en-US" sz="2400" b="1" baseline="-25000" dirty="0"/>
              <a:t>2</a:t>
            </a:r>
            <a:r>
              <a:rPr lang="en-US" sz="2400" b="1" dirty="0"/>
              <a:t>CH</a:t>
            </a:r>
            <a:r>
              <a:rPr lang="en-US" sz="2400" b="1" baseline="-25000" dirty="0"/>
              <a:t>2</a:t>
            </a:r>
            <a:r>
              <a:rPr lang="en-US" sz="2400" b="1" dirty="0"/>
              <a:t>CH</a:t>
            </a:r>
            <a:r>
              <a:rPr lang="en-US" sz="2400" b="1" baseline="-25000" dirty="0"/>
              <a:t>3</a:t>
            </a:r>
            <a:endParaRPr lang="en-US" sz="2400" b="1" dirty="0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 dirty="0" err="1"/>
              <a:t>Heptano</a:t>
            </a:r>
            <a:r>
              <a:rPr lang="en-US" sz="2400" b="1" dirty="0"/>
              <a:t>        C</a:t>
            </a:r>
            <a:r>
              <a:rPr lang="en-US" sz="2400" b="1" baseline="-25000" dirty="0"/>
              <a:t>7</a:t>
            </a:r>
            <a:r>
              <a:rPr lang="en-US" sz="2400" b="1" dirty="0"/>
              <a:t>H</a:t>
            </a:r>
            <a:r>
              <a:rPr lang="en-US" sz="2400" b="1" baseline="-25000" dirty="0"/>
              <a:t>16</a:t>
            </a:r>
            <a:r>
              <a:rPr lang="en-US" sz="2400" b="1" dirty="0"/>
              <a:t>     CH</a:t>
            </a:r>
            <a:r>
              <a:rPr lang="en-US" sz="2400" b="1" baseline="-25000" dirty="0"/>
              <a:t>3</a:t>
            </a:r>
            <a:r>
              <a:rPr lang="en-US" sz="2400" b="1" dirty="0"/>
              <a:t>-(CH</a:t>
            </a:r>
            <a:r>
              <a:rPr lang="en-US" sz="2400" b="1" baseline="-25000" dirty="0"/>
              <a:t>2</a:t>
            </a:r>
            <a:r>
              <a:rPr lang="en-US" sz="2400" b="1" dirty="0"/>
              <a:t>)</a:t>
            </a:r>
            <a:r>
              <a:rPr lang="en-US" sz="2400" b="1" baseline="-25000" dirty="0"/>
              <a:t>5</a:t>
            </a:r>
            <a:r>
              <a:rPr lang="en-US" sz="2400" b="1" dirty="0"/>
              <a:t>-CH</a:t>
            </a:r>
            <a:r>
              <a:rPr lang="en-US" sz="2400" b="1" baseline="-25000" dirty="0"/>
              <a:t>3</a:t>
            </a:r>
            <a:endParaRPr lang="en-US" sz="2400" b="1" dirty="0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 dirty="0" err="1"/>
              <a:t>Octano</a:t>
            </a:r>
            <a:r>
              <a:rPr lang="en-US" sz="2400" b="1" dirty="0"/>
              <a:t>          C</a:t>
            </a:r>
            <a:r>
              <a:rPr lang="en-US" sz="2400" b="1" baseline="-25000" dirty="0"/>
              <a:t>8</a:t>
            </a:r>
            <a:r>
              <a:rPr lang="en-US" sz="2400" b="1" dirty="0"/>
              <a:t>H</a:t>
            </a:r>
            <a:r>
              <a:rPr lang="en-US" sz="2400" b="1" baseline="-25000" dirty="0"/>
              <a:t>18</a:t>
            </a:r>
            <a:r>
              <a:rPr lang="en-US" sz="2400" b="1" dirty="0"/>
              <a:t>     CH</a:t>
            </a:r>
            <a:r>
              <a:rPr lang="en-US" sz="2400" b="1" baseline="-25000" dirty="0"/>
              <a:t>3</a:t>
            </a:r>
            <a:r>
              <a:rPr lang="en-US" sz="2400" b="1" dirty="0"/>
              <a:t>-(CH</a:t>
            </a:r>
            <a:r>
              <a:rPr lang="en-US" sz="2400" b="1" baseline="-25000" dirty="0"/>
              <a:t>2</a:t>
            </a:r>
            <a:r>
              <a:rPr lang="en-US" sz="2400" b="1" dirty="0"/>
              <a:t>)</a:t>
            </a:r>
            <a:r>
              <a:rPr lang="en-US" sz="2400" b="1" baseline="-25000" dirty="0"/>
              <a:t>6</a:t>
            </a:r>
            <a:r>
              <a:rPr lang="en-US" sz="2400" b="1" dirty="0"/>
              <a:t>-CH</a:t>
            </a:r>
            <a:r>
              <a:rPr lang="en-US" sz="2400" b="1" baseline="-25000" dirty="0"/>
              <a:t>3</a:t>
            </a:r>
            <a:endParaRPr lang="en-US" sz="2400" b="1" dirty="0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 dirty="0" err="1"/>
              <a:t>Nonano</a:t>
            </a:r>
            <a:r>
              <a:rPr lang="en-US" sz="2400" b="1" dirty="0"/>
              <a:t>         C</a:t>
            </a:r>
            <a:r>
              <a:rPr lang="en-US" sz="2400" b="1" baseline="-25000" dirty="0"/>
              <a:t>9</a:t>
            </a:r>
            <a:r>
              <a:rPr lang="en-US" sz="2400" b="1" dirty="0"/>
              <a:t>H</a:t>
            </a:r>
            <a:r>
              <a:rPr lang="en-US" sz="2400" b="1" baseline="-25000" dirty="0"/>
              <a:t>20</a:t>
            </a:r>
            <a:r>
              <a:rPr lang="en-US" sz="2400" b="1" dirty="0"/>
              <a:t>     CH</a:t>
            </a:r>
            <a:r>
              <a:rPr lang="en-US" sz="2400" b="1" baseline="-25000" dirty="0"/>
              <a:t>3</a:t>
            </a:r>
            <a:r>
              <a:rPr lang="en-US" sz="2400" b="1" dirty="0"/>
              <a:t>-(CH</a:t>
            </a:r>
            <a:r>
              <a:rPr lang="en-US" sz="2400" b="1" baseline="-25000" dirty="0"/>
              <a:t>2</a:t>
            </a:r>
            <a:r>
              <a:rPr lang="en-US" sz="2400" b="1" dirty="0"/>
              <a:t>)</a:t>
            </a:r>
            <a:r>
              <a:rPr lang="en-US" sz="2400" b="1" baseline="-25000" dirty="0"/>
              <a:t>7</a:t>
            </a:r>
            <a:r>
              <a:rPr lang="en-US" sz="2400" b="1" dirty="0"/>
              <a:t>-CH</a:t>
            </a:r>
            <a:r>
              <a:rPr lang="en-US" sz="2400" b="1" baseline="-25000" dirty="0"/>
              <a:t>3</a:t>
            </a:r>
            <a:endParaRPr lang="en-US" sz="2400" b="1" dirty="0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 dirty="0" err="1"/>
              <a:t>Decano</a:t>
            </a:r>
            <a:r>
              <a:rPr lang="en-US" sz="2400" b="1" dirty="0"/>
              <a:t>         C</a:t>
            </a:r>
            <a:r>
              <a:rPr lang="en-US" sz="2400" b="1" baseline="-25000" dirty="0"/>
              <a:t>10</a:t>
            </a:r>
            <a:r>
              <a:rPr lang="en-US" sz="2400" b="1" dirty="0"/>
              <a:t>H</a:t>
            </a:r>
            <a:r>
              <a:rPr lang="en-US" sz="2400" b="1" baseline="-25000" dirty="0"/>
              <a:t>22</a:t>
            </a:r>
            <a:r>
              <a:rPr lang="en-US" sz="2400" b="1" dirty="0"/>
              <a:t>    CH</a:t>
            </a:r>
            <a:r>
              <a:rPr lang="en-US" sz="2400" b="1" baseline="-25000" dirty="0"/>
              <a:t>3</a:t>
            </a:r>
            <a:r>
              <a:rPr lang="en-US" sz="2400" b="1" dirty="0"/>
              <a:t>-(CH</a:t>
            </a:r>
            <a:r>
              <a:rPr lang="en-US" sz="2400" b="1" baseline="-25000" dirty="0"/>
              <a:t>2</a:t>
            </a:r>
            <a:r>
              <a:rPr lang="en-US" sz="2400" b="1" dirty="0"/>
              <a:t>)</a:t>
            </a:r>
            <a:r>
              <a:rPr lang="en-US" sz="2400" b="1" baseline="-25000" dirty="0"/>
              <a:t>8</a:t>
            </a:r>
            <a:r>
              <a:rPr lang="en-US" sz="2400" b="1" dirty="0"/>
              <a:t>-CH</a:t>
            </a:r>
            <a:r>
              <a:rPr lang="en-US" sz="2400" b="1" baseline="-25000" dirty="0"/>
              <a:t>3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828800" y="228600"/>
            <a:ext cx="533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sz="2800" b="1" dirty="0">
                <a:solidFill>
                  <a:srgbClr val="FF0066"/>
                </a:solidFill>
                <a:latin typeface="Times New Roman" pitchFamily="18" charset="0"/>
              </a:rPr>
              <a:t>NOMBRE DE LOS ALCANOS</a:t>
            </a:r>
            <a:endParaRPr lang="es-ES" sz="28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35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 autoUpdateAnimBg="0"/>
      <p:bldP spid="10242" grpId="0" build="p" animBg="1" autoUpdateAnimBg="0"/>
      <p:bldP spid="1024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785813" y="846138"/>
          <a:ext cx="7286625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Imagen de mapa de bits" r:id="rId4" imgW="4963218" imgH="3666667" progId="PBrush">
                  <p:embed/>
                </p:oleObj>
              </mc:Choice>
              <mc:Fallback>
                <p:oleObj name="Imagen de mapa de bits" r:id="rId4" imgW="4963218" imgH="3666667" progId="PBrush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846138"/>
                        <a:ext cx="7286625" cy="43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717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57158" y="857232"/>
            <a:ext cx="8382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_tradnl" sz="3200" b="1" dirty="0">
                <a:solidFill>
                  <a:srgbClr val="006600"/>
                </a:solidFill>
                <a:latin typeface="Times New Roman" pitchFamily="18" charset="0"/>
              </a:rPr>
              <a:t>La composición de los miembros sucesivos de la serie de los alcanos difiere por </a:t>
            </a:r>
            <a:r>
              <a:rPr lang="es-ES_tradnl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un carbono y dos átomos de hidrógeno</a:t>
            </a:r>
            <a:r>
              <a:rPr lang="es-ES_tradnl" sz="3200" b="1" dirty="0">
                <a:solidFill>
                  <a:srgbClr val="006600"/>
                </a:solidFill>
                <a:latin typeface="Times New Roman" pitchFamily="18" charset="0"/>
              </a:rPr>
              <a:t>. Cuando cada miembro de una serie difiere del que le sigue por un grupo </a:t>
            </a:r>
            <a:r>
              <a:rPr lang="es-ES_tradnl" sz="3200" b="1" dirty="0">
                <a:solidFill>
                  <a:srgbClr val="FF0066"/>
                </a:solidFill>
                <a:latin typeface="Times New Roman" pitchFamily="18" charset="0"/>
              </a:rPr>
              <a:t>CH</a:t>
            </a:r>
            <a:r>
              <a:rPr lang="es-ES_tradnl" sz="3200" b="1" baseline="-25000" dirty="0">
                <a:solidFill>
                  <a:srgbClr val="FF0066"/>
                </a:solidFill>
                <a:latin typeface="Times New Roman" pitchFamily="18" charset="0"/>
              </a:rPr>
              <a:t>2</a:t>
            </a:r>
            <a:r>
              <a:rPr lang="es-ES_tradnl" sz="3200" b="1" dirty="0">
                <a:solidFill>
                  <a:srgbClr val="006600"/>
                </a:solidFill>
                <a:latin typeface="Times New Roman" pitchFamily="18" charset="0"/>
              </a:rPr>
              <a:t>, la serie se denomina  </a:t>
            </a:r>
            <a:r>
              <a:rPr lang="es-ES_tradnl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SERIE HOMÓLOGA</a:t>
            </a:r>
            <a:r>
              <a:rPr lang="es-ES_tradnl" sz="3200" b="1" dirty="0">
                <a:solidFill>
                  <a:srgbClr val="006600"/>
                </a:solidFill>
                <a:latin typeface="Times New Roman" pitchFamily="18" charset="0"/>
              </a:rPr>
              <a:t>. Los miembros de una serie homóloga tienen estructura similar, pero fórmula diferente</a:t>
            </a:r>
            <a:r>
              <a:rPr lang="es-ES_tradnl" sz="3200" b="1" dirty="0" smtClean="0">
                <a:solidFill>
                  <a:srgbClr val="006600"/>
                </a:solidFill>
                <a:latin typeface="Times New Roman" pitchFamily="18" charset="0"/>
              </a:rPr>
              <a:t>. </a:t>
            </a:r>
            <a:endParaRPr lang="es-ES" sz="3200" b="1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620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FF0066"/>
                </a:solidFill>
              </a:rPr>
              <a:t>RADICALES</a:t>
            </a:r>
            <a:endParaRPr lang="es-CL" b="1" dirty="0">
              <a:solidFill>
                <a:srgbClr val="FF0066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 smtClean="0"/>
              <a:t>Grupos alquilo o radicales o ramificaciones ( R- )</a:t>
            </a:r>
          </a:p>
          <a:p>
            <a:pPr algn="just"/>
            <a:r>
              <a:rPr lang="es-CL" dirty="0" smtClean="0">
                <a:solidFill>
                  <a:srgbClr val="006600"/>
                </a:solidFill>
              </a:rPr>
              <a:t>Son estructuras orgánicas que derivan de la perdida de un </a:t>
            </a:r>
            <a:r>
              <a:rPr lang="es-CL" b="1" dirty="0" smtClean="0">
                <a:solidFill>
                  <a:srgbClr val="006600"/>
                </a:solidFill>
              </a:rPr>
              <a:t>H</a:t>
            </a:r>
            <a:r>
              <a:rPr lang="es-CL" dirty="0" smtClean="0">
                <a:solidFill>
                  <a:srgbClr val="006600"/>
                </a:solidFill>
              </a:rPr>
              <a:t> en un </a:t>
            </a:r>
            <a:r>
              <a:rPr lang="es-CL" b="1" dirty="0" smtClean="0">
                <a:solidFill>
                  <a:srgbClr val="006600"/>
                </a:solidFill>
              </a:rPr>
              <a:t>ALCANO</a:t>
            </a:r>
            <a:r>
              <a:rPr lang="es-CL" dirty="0" smtClean="0">
                <a:solidFill>
                  <a:srgbClr val="006600"/>
                </a:solidFill>
              </a:rPr>
              <a:t>. Para nombrarlos se cambia la terminación </a:t>
            </a:r>
            <a:r>
              <a:rPr lang="es-CL" b="1" dirty="0" smtClean="0">
                <a:solidFill>
                  <a:srgbClr val="006600"/>
                </a:solidFill>
              </a:rPr>
              <a:t> ANO </a:t>
            </a:r>
            <a:r>
              <a:rPr lang="es-CL" dirty="0" smtClean="0">
                <a:solidFill>
                  <a:srgbClr val="006600"/>
                </a:solidFill>
              </a:rPr>
              <a:t>del alcano por </a:t>
            </a:r>
            <a:r>
              <a:rPr lang="es-CL" b="1" dirty="0" smtClean="0">
                <a:solidFill>
                  <a:srgbClr val="006600"/>
                </a:solidFill>
              </a:rPr>
              <a:t>IL o ILO</a:t>
            </a:r>
            <a:r>
              <a:rPr lang="es-CL" dirty="0" smtClean="0">
                <a:solidFill>
                  <a:srgbClr val="006600"/>
                </a:solidFill>
              </a:rPr>
              <a:t>. </a:t>
            </a:r>
            <a:endParaRPr lang="es-ES" dirty="0" smtClean="0">
              <a:solidFill>
                <a:srgbClr val="006600"/>
              </a:solidFill>
            </a:endParaRPr>
          </a:p>
          <a:p>
            <a:pPr algn="just"/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6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500034" y="1857364"/>
            <a:ext cx="836746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b="1" dirty="0"/>
              <a:t>Un </a:t>
            </a:r>
            <a:r>
              <a:rPr lang="en-US" sz="2400" b="1" dirty="0" err="1"/>
              <a:t>alcano</a:t>
            </a:r>
            <a:r>
              <a:rPr lang="en-US" sz="2400" b="1" dirty="0"/>
              <a:t> </a:t>
            </a:r>
            <a:r>
              <a:rPr lang="en-US" sz="2400" b="1" dirty="0" smtClean="0"/>
              <a:t>con un </a:t>
            </a:r>
            <a:r>
              <a:rPr lang="en-US" sz="2400" b="1" dirty="0" err="1" smtClean="0"/>
              <a:t>átomo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menos</a:t>
            </a:r>
            <a:r>
              <a:rPr lang="en-US" sz="2400" b="1" dirty="0" smtClean="0"/>
              <a:t>  </a:t>
            </a:r>
            <a:r>
              <a:rPr lang="en-US" sz="2400" b="1" dirty="0"/>
              <a:t>de </a:t>
            </a:r>
            <a:r>
              <a:rPr lang="en-US" sz="2400" b="1" dirty="0" err="1"/>
              <a:t>hidrógeno</a:t>
            </a:r>
            <a:r>
              <a:rPr lang="en-US" sz="2400" b="1" dirty="0"/>
              <a:t> </a:t>
            </a:r>
            <a:r>
              <a:rPr lang="en-US" sz="2400" b="1" dirty="0" err="1"/>
              <a:t>es</a:t>
            </a:r>
            <a:r>
              <a:rPr lang="en-US" sz="2400" b="1" dirty="0"/>
              <a:t> un </a:t>
            </a:r>
            <a:r>
              <a:rPr lang="en-US" sz="2400" b="1" dirty="0" err="1"/>
              <a:t>grupo</a:t>
            </a:r>
            <a:r>
              <a:rPr lang="en-US" sz="2400" dirty="0"/>
              <a:t> </a:t>
            </a:r>
            <a:r>
              <a:rPr lang="en-US" sz="2400" b="1" i="1" dirty="0" err="1"/>
              <a:t>alquilo</a:t>
            </a:r>
            <a:r>
              <a:rPr lang="en-US" sz="2400" dirty="0"/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sz="2400" dirty="0">
              <a:latin typeface="Times New Roman" pitchFamily="18" charset="0"/>
            </a:endParaRP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457200" y="5181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CL" sz="2400">
              <a:latin typeface="Times New Roman" pitchFamily="18" charset="0"/>
            </a:endParaRPr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A356-4D8D-43A1-944C-588A5D6F9495}" type="slidenum">
              <a:rPr lang="es-CL" smtClean="0"/>
              <a:pPr/>
              <a:t>8</a:t>
            </a:fld>
            <a:endParaRPr lang="es-CL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000372"/>
            <a:ext cx="6563033" cy="814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1589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76200" y="228600"/>
            <a:ext cx="906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24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Nombres de radicales sencillos</a:t>
            </a:r>
            <a:endParaRPr lang="es-ES_tradnl" sz="320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609600" y="838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_tradnl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Alcanos</a:t>
            </a:r>
            <a:endParaRPr lang="es-ES_tradnl" sz="32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3352800" y="838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_tradnl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Radicales</a:t>
            </a:r>
            <a:endParaRPr lang="es-ES_tradnl" sz="320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8229600" y="152400"/>
            <a:ext cx="762000" cy="685800"/>
            <a:chOff x="624" y="336"/>
            <a:chExt cx="480" cy="432"/>
          </a:xfrm>
        </p:grpSpPr>
        <p:sp>
          <p:nvSpPr>
            <p:cNvPr id="161804" name="Oval 12"/>
            <p:cNvSpPr>
              <a:spLocks noChangeArrowheads="1"/>
            </p:cNvSpPr>
            <p:nvPr/>
          </p:nvSpPr>
          <p:spPr bwMode="auto">
            <a:xfrm>
              <a:off x="624" y="336"/>
              <a:ext cx="480" cy="432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61805" name="Rectangle 13"/>
            <p:cNvSpPr>
              <a:spLocks noChangeArrowheads="1"/>
            </p:cNvSpPr>
            <p:nvPr/>
          </p:nvSpPr>
          <p:spPr bwMode="auto">
            <a:xfrm>
              <a:off x="624" y="384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r>
                <a:rPr lang="es-ES_tradnl" sz="3200">
                  <a:solidFill>
                    <a:srgbClr val="01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rPr>
                <a:t>R-</a:t>
              </a:r>
              <a:endParaRPr lang="es-ES_tradnl" sz="3200"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3584576" y="1371600"/>
            <a:ext cx="2538413" cy="427038"/>
            <a:chOff x="2258" y="864"/>
            <a:chExt cx="1599" cy="269"/>
          </a:xfrm>
        </p:grpSpPr>
        <p:sp>
          <p:nvSpPr>
            <p:cNvPr id="161799" name="Text Box 7"/>
            <p:cNvSpPr txBox="1">
              <a:spLocks noChangeArrowheads="1"/>
            </p:cNvSpPr>
            <p:nvPr/>
          </p:nvSpPr>
          <p:spPr bwMode="auto">
            <a:xfrm>
              <a:off x="2258" y="864"/>
              <a:ext cx="49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</p:txBody>
        </p:sp>
        <p:sp>
          <p:nvSpPr>
            <p:cNvPr id="161812" name="Text Box 20"/>
            <p:cNvSpPr txBox="1">
              <a:spLocks noChangeArrowheads="1"/>
            </p:cNvSpPr>
            <p:nvPr/>
          </p:nvSpPr>
          <p:spPr bwMode="auto">
            <a:xfrm>
              <a:off x="3176" y="873"/>
              <a:ext cx="6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18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METIL  </a:t>
              </a:r>
              <a:endParaRPr lang="es-ES_tradnl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720725" y="1371600"/>
            <a:ext cx="1222375" cy="785813"/>
            <a:chOff x="454" y="864"/>
            <a:chExt cx="770" cy="495"/>
          </a:xfrm>
        </p:grpSpPr>
        <p:sp>
          <p:nvSpPr>
            <p:cNvPr id="161813" name="Text Box 21"/>
            <p:cNvSpPr txBox="1">
              <a:spLocks noChangeArrowheads="1"/>
            </p:cNvSpPr>
            <p:nvPr/>
          </p:nvSpPr>
          <p:spPr bwMode="auto">
            <a:xfrm>
              <a:off x="607" y="864"/>
              <a:ext cx="43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4</a:t>
              </a:r>
              <a:endParaRPr lang="es-ES_tradnl" sz="22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1814" name="Text Box 22"/>
            <p:cNvSpPr txBox="1">
              <a:spLocks noChangeArrowheads="1"/>
            </p:cNvSpPr>
            <p:nvPr/>
          </p:nvSpPr>
          <p:spPr bwMode="auto">
            <a:xfrm>
              <a:off x="454" y="1128"/>
              <a:ext cx="7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180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METANO</a:t>
              </a: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3590925" y="2414588"/>
            <a:ext cx="2533650" cy="427037"/>
            <a:chOff x="2262" y="1521"/>
            <a:chExt cx="1596" cy="269"/>
          </a:xfrm>
        </p:grpSpPr>
        <p:sp>
          <p:nvSpPr>
            <p:cNvPr id="161815" name="Text Box 23"/>
            <p:cNvSpPr txBox="1">
              <a:spLocks noChangeArrowheads="1"/>
            </p:cNvSpPr>
            <p:nvPr/>
          </p:nvSpPr>
          <p:spPr bwMode="auto">
            <a:xfrm>
              <a:off x="2262" y="1521"/>
              <a:ext cx="8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</p:txBody>
        </p:sp>
        <p:sp>
          <p:nvSpPr>
            <p:cNvPr id="161816" name="Text Box 24"/>
            <p:cNvSpPr txBox="1">
              <a:spLocks noChangeArrowheads="1"/>
            </p:cNvSpPr>
            <p:nvPr/>
          </p:nvSpPr>
          <p:spPr bwMode="auto">
            <a:xfrm>
              <a:off x="3305" y="1538"/>
              <a:ext cx="55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18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ETIL  </a:t>
              </a:r>
              <a:endParaRPr lang="es-ES_tradnl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684213" y="2414588"/>
            <a:ext cx="1296987" cy="785812"/>
            <a:chOff x="431" y="1521"/>
            <a:chExt cx="817" cy="495"/>
          </a:xfrm>
        </p:grpSpPr>
        <p:sp>
          <p:nvSpPr>
            <p:cNvPr id="161817" name="Text Box 25"/>
            <p:cNvSpPr txBox="1">
              <a:spLocks noChangeArrowheads="1"/>
            </p:cNvSpPr>
            <p:nvPr/>
          </p:nvSpPr>
          <p:spPr bwMode="auto">
            <a:xfrm>
              <a:off x="431" y="1521"/>
              <a:ext cx="81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endParaRPr lang="es-ES_tradnl" sz="22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1818" name="Text Box 26"/>
            <p:cNvSpPr txBox="1">
              <a:spLocks noChangeArrowheads="1"/>
            </p:cNvSpPr>
            <p:nvPr/>
          </p:nvSpPr>
          <p:spPr bwMode="auto">
            <a:xfrm>
              <a:off x="520" y="1785"/>
              <a:ext cx="6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180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ETANO</a:t>
              </a: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3568700" y="3306763"/>
            <a:ext cx="3671888" cy="427037"/>
            <a:chOff x="2248" y="2083"/>
            <a:chExt cx="2313" cy="269"/>
          </a:xfrm>
        </p:grpSpPr>
        <p:sp>
          <p:nvSpPr>
            <p:cNvPr id="161819" name="Text Box 27"/>
            <p:cNvSpPr txBox="1">
              <a:spLocks noChangeArrowheads="1"/>
            </p:cNvSpPr>
            <p:nvPr/>
          </p:nvSpPr>
          <p:spPr bwMode="auto">
            <a:xfrm>
              <a:off x="2248" y="2083"/>
              <a:ext cx="125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</p:txBody>
        </p:sp>
        <p:sp>
          <p:nvSpPr>
            <p:cNvPr id="161820" name="Text Box 28"/>
            <p:cNvSpPr txBox="1">
              <a:spLocks noChangeArrowheads="1"/>
            </p:cNvSpPr>
            <p:nvPr/>
          </p:nvSpPr>
          <p:spPr bwMode="auto">
            <a:xfrm>
              <a:off x="3840" y="2092"/>
              <a:ext cx="72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18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PROPIL  </a:t>
              </a:r>
              <a:endParaRPr lang="es-ES_tradnl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481013" y="3633788"/>
            <a:ext cx="1900237" cy="785812"/>
            <a:chOff x="303" y="2289"/>
            <a:chExt cx="1197" cy="495"/>
          </a:xfrm>
        </p:grpSpPr>
        <p:sp>
          <p:nvSpPr>
            <p:cNvPr id="161821" name="Text Box 29"/>
            <p:cNvSpPr txBox="1">
              <a:spLocks noChangeArrowheads="1"/>
            </p:cNvSpPr>
            <p:nvPr/>
          </p:nvSpPr>
          <p:spPr bwMode="auto">
            <a:xfrm>
              <a:off x="303" y="2289"/>
              <a:ext cx="119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endParaRPr lang="es-ES_tradnl" sz="22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1822" name="Text Box 30"/>
            <p:cNvSpPr txBox="1">
              <a:spLocks noChangeArrowheads="1"/>
            </p:cNvSpPr>
            <p:nvPr/>
          </p:nvSpPr>
          <p:spPr bwMode="auto">
            <a:xfrm>
              <a:off x="482" y="2553"/>
              <a:ext cx="8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180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PROPANO</a:t>
              </a:r>
            </a:p>
          </p:txBody>
        </p:sp>
      </p:grpSp>
      <p:sp>
        <p:nvSpPr>
          <p:cNvPr id="161826" name="Line 34"/>
          <p:cNvSpPr>
            <a:spLocks noChangeShapeType="1"/>
          </p:cNvSpPr>
          <p:nvPr/>
        </p:nvSpPr>
        <p:spPr bwMode="auto">
          <a:xfrm>
            <a:off x="7620000" y="2819400"/>
            <a:ext cx="0" cy="3810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61828" name="Line 36"/>
          <p:cNvSpPr>
            <a:spLocks noChangeShapeType="1"/>
          </p:cNvSpPr>
          <p:nvPr/>
        </p:nvSpPr>
        <p:spPr bwMode="auto">
          <a:xfrm>
            <a:off x="1828800" y="5181600"/>
            <a:ext cx="9906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3581400" y="4071942"/>
            <a:ext cx="3640138" cy="500063"/>
            <a:chOff x="2256" y="2565"/>
            <a:chExt cx="2293" cy="315"/>
          </a:xfrm>
        </p:grpSpPr>
        <p:sp>
          <p:nvSpPr>
            <p:cNvPr id="161824" name="Text Box 32"/>
            <p:cNvSpPr txBox="1">
              <a:spLocks noChangeArrowheads="1"/>
            </p:cNvSpPr>
            <p:nvPr/>
          </p:nvSpPr>
          <p:spPr bwMode="auto">
            <a:xfrm>
              <a:off x="3531" y="2628"/>
              <a:ext cx="101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18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ISOPROPIL  </a:t>
              </a:r>
              <a:endParaRPr lang="es-ES_tradnl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grpSp>
          <p:nvGrpSpPr>
            <p:cNvPr id="10" name="Group 45"/>
            <p:cNvGrpSpPr>
              <a:grpSpLocks/>
            </p:cNvGrpSpPr>
            <p:nvPr/>
          </p:nvGrpSpPr>
          <p:grpSpPr bwMode="auto">
            <a:xfrm>
              <a:off x="2256" y="2565"/>
              <a:ext cx="1130" cy="315"/>
              <a:chOff x="2256" y="2565"/>
              <a:chExt cx="1130" cy="315"/>
            </a:xfrm>
          </p:grpSpPr>
          <p:sp>
            <p:nvSpPr>
              <p:cNvPr id="161823" name="Text Box 31"/>
              <p:cNvSpPr txBox="1">
                <a:spLocks noChangeArrowheads="1"/>
              </p:cNvSpPr>
              <p:nvPr/>
            </p:nvSpPr>
            <p:spPr bwMode="auto">
              <a:xfrm>
                <a:off x="2256" y="2611"/>
                <a:ext cx="1130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s-ES_tradnl" sz="22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CH</a:t>
                </a:r>
                <a:r>
                  <a:rPr lang="es-ES_tradnl" sz="220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  <a:r>
                  <a:rPr lang="es-ES_tradnl" sz="22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-CH-CH</a:t>
                </a:r>
                <a:r>
                  <a:rPr lang="es-ES_tradnl" sz="220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  <a:endPara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61829" name="Line 37"/>
              <p:cNvSpPr>
                <a:spLocks noChangeShapeType="1"/>
              </p:cNvSpPr>
              <p:nvPr/>
            </p:nvSpPr>
            <p:spPr bwMode="auto">
              <a:xfrm>
                <a:off x="2655" y="2565"/>
                <a:ext cx="0" cy="1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>
                <a:prstShdw prst="shdw17" dist="17961" dir="2700000">
                  <a:srgbClr val="0000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es-ES"/>
              </a:p>
            </p:txBody>
          </p:sp>
        </p:grpSp>
      </p:grpSp>
      <p:grpSp>
        <p:nvGrpSpPr>
          <p:cNvPr id="11" name="Group 51"/>
          <p:cNvGrpSpPr>
            <a:grpSpLocks/>
          </p:cNvGrpSpPr>
          <p:nvPr/>
        </p:nvGrpSpPr>
        <p:grpSpPr bwMode="auto">
          <a:xfrm>
            <a:off x="3657600" y="5059363"/>
            <a:ext cx="3827463" cy="427037"/>
            <a:chOff x="2304" y="3187"/>
            <a:chExt cx="2411" cy="269"/>
          </a:xfrm>
        </p:grpSpPr>
        <p:sp>
          <p:nvSpPr>
            <p:cNvPr id="161830" name="Text Box 38"/>
            <p:cNvSpPr txBox="1">
              <a:spLocks noChangeArrowheads="1"/>
            </p:cNvSpPr>
            <p:nvPr/>
          </p:nvSpPr>
          <p:spPr bwMode="auto">
            <a:xfrm>
              <a:off x="2304" y="3187"/>
              <a:ext cx="163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</a:t>
              </a:r>
            </a:p>
          </p:txBody>
        </p:sp>
        <p:sp>
          <p:nvSpPr>
            <p:cNvPr id="161831" name="Text Box 39"/>
            <p:cNvSpPr txBox="1">
              <a:spLocks noChangeArrowheads="1"/>
            </p:cNvSpPr>
            <p:nvPr/>
          </p:nvSpPr>
          <p:spPr bwMode="auto">
            <a:xfrm>
              <a:off x="4054" y="3196"/>
              <a:ext cx="66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18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BUTIL  </a:t>
              </a:r>
              <a:endParaRPr lang="es-ES_tradnl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</p:grp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315913" y="5410200"/>
            <a:ext cx="2503487" cy="785813"/>
            <a:chOff x="199" y="3408"/>
            <a:chExt cx="1577" cy="495"/>
          </a:xfrm>
        </p:grpSpPr>
        <p:sp>
          <p:nvSpPr>
            <p:cNvPr id="161827" name="Line 35"/>
            <p:cNvSpPr>
              <a:spLocks noChangeShapeType="1"/>
            </p:cNvSpPr>
            <p:nvPr/>
          </p:nvSpPr>
          <p:spPr bwMode="auto">
            <a:xfrm flipV="1">
              <a:off x="567" y="3617"/>
              <a:ext cx="864" cy="48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61832" name="Text Box 40"/>
            <p:cNvSpPr txBox="1">
              <a:spLocks noChangeArrowheads="1"/>
            </p:cNvSpPr>
            <p:nvPr/>
          </p:nvSpPr>
          <p:spPr bwMode="auto">
            <a:xfrm>
              <a:off x="199" y="3408"/>
              <a:ext cx="157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-CH</a:t>
              </a:r>
              <a:r>
                <a:rPr lang="es-ES_tradnl" sz="22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3</a:t>
              </a:r>
              <a:endParaRPr lang="es-ES_tradnl" sz="22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61833" name="Text Box 41"/>
            <p:cNvSpPr txBox="1">
              <a:spLocks noChangeArrowheads="1"/>
            </p:cNvSpPr>
            <p:nvPr/>
          </p:nvSpPr>
          <p:spPr bwMode="auto">
            <a:xfrm>
              <a:off x="642" y="3672"/>
              <a:ext cx="7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180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BUTANO</a:t>
              </a:r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3622675" y="5857875"/>
            <a:ext cx="3910013" cy="504825"/>
            <a:chOff x="2282" y="3690"/>
            <a:chExt cx="2463" cy="318"/>
          </a:xfrm>
        </p:grpSpPr>
        <p:sp>
          <p:nvSpPr>
            <p:cNvPr id="161835" name="Text Box 43"/>
            <p:cNvSpPr txBox="1">
              <a:spLocks noChangeArrowheads="1"/>
            </p:cNvSpPr>
            <p:nvPr/>
          </p:nvSpPr>
          <p:spPr bwMode="auto">
            <a:xfrm>
              <a:off x="3744" y="3744"/>
              <a:ext cx="10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1800" i="1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SEC</a:t>
              </a:r>
              <a:r>
                <a:rPr lang="es-ES_tradnl" sz="1800" dirty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-BUTIL  </a:t>
              </a:r>
              <a:endParaRPr lang="es-ES_tradnl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endParaRPr>
            </a:p>
          </p:txBody>
        </p: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2282" y="3690"/>
              <a:ext cx="1510" cy="318"/>
              <a:chOff x="2282" y="3690"/>
              <a:chExt cx="1510" cy="318"/>
            </a:xfrm>
          </p:grpSpPr>
          <p:sp>
            <p:nvSpPr>
              <p:cNvPr id="161834" name="Text Box 42"/>
              <p:cNvSpPr txBox="1">
                <a:spLocks noChangeArrowheads="1"/>
              </p:cNvSpPr>
              <p:nvPr/>
            </p:nvSpPr>
            <p:spPr bwMode="auto">
              <a:xfrm>
                <a:off x="2282" y="3739"/>
                <a:ext cx="1510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s-ES_tradnl" sz="22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CH</a:t>
                </a:r>
                <a:r>
                  <a:rPr lang="es-ES_tradnl" sz="220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  <a:r>
                  <a:rPr lang="es-ES_tradnl" sz="22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-CH</a:t>
                </a:r>
                <a:r>
                  <a:rPr lang="es-ES_tradnl" sz="220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2</a:t>
                </a:r>
                <a:r>
                  <a:rPr lang="es-ES_tradnl" sz="22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-CH-CH</a:t>
                </a:r>
                <a:r>
                  <a:rPr lang="es-ES_tradnl" sz="2200" baseline="-25000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3</a:t>
                </a:r>
                <a:endParaRPr lang="es-ES_tradnl" sz="2200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161836" name="Line 44"/>
              <p:cNvSpPr>
                <a:spLocks noChangeShapeType="1"/>
              </p:cNvSpPr>
              <p:nvPr/>
            </p:nvSpPr>
            <p:spPr bwMode="auto">
              <a:xfrm>
                <a:off x="3015" y="3690"/>
                <a:ext cx="0" cy="10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>
                <a:prstShdw prst="shdw17" dist="17961" dir="2700000">
                  <a:srgbClr val="0000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es-ES"/>
              </a:p>
            </p:txBody>
          </p:sp>
        </p:grpSp>
      </p:grpSp>
      <p:sp>
        <p:nvSpPr>
          <p:cNvPr id="161849" name="AutoShape 57"/>
          <p:cNvSpPr>
            <a:spLocks/>
          </p:cNvSpPr>
          <p:nvPr/>
        </p:nvSpPr>
        <p:spPr bwMode="auto">
          <a:xfrm>
            <a:off x="3352800" y="3276600"/>
            <a:ext cx="228600" cy="1295400"/>
          </a:xfrm>
          <a:prstGeom prst="leftBrace">
            <a:avLst>
              <a:gd name="adj1" fmla="val 47222"/>
              <a:gd name="adj2" fmla="val 51472"/>
            </a:avLst>
          </a:prstGeom>
          <a:noFill/>
          <a:ln w="28575">
            <a:solidFill>
              <a:srgbClr val="0099FF"/>
            </a:solidFill>
            <a:round/>
            <a:headEnd/>
            <a:tailEnd/>
          </a:ln>
          <a:effectLst>
            <a:prstShdw prst="shdw17" dist="17961" dir="2700000">
              <a:srgbClr val="0099FF">
                <a:gamma/>
                <a:shade val="60000"/>
                <a:invGamma/>
              </a:srgbClr>
            </a:prstShdw>
          </a:effectLst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61850" name="AutoShape 58"/>
          <p:cNvSpPr>
            <a:spLocks/>
          </p:cNvSpPr>
          <p:nvPr/>
        </p:nvSpPr>
        <p:spPr bwMode="auto">
          <a:xfrm>
            <a:off x="3352800" y="5105400"/>
            <a:ext cx="228600" cy="1295400"/>
          </a:xfrm>
          <a:prstGeom prst="leftBrace">
            <a:avLst>
              <a:gd name="adj1" fmla="val 47222"/>
              <a:gd name="adj2" fmla="val 51472"/>
            </a:avLst>
          </a:prstGeom>
          <a:noFill/>
          <a:ln w="28575">
            <a:solidFill>
              <a:srgbClr val="0099FF"/>
            </a:solidFill>
            <a:round/>
            <a:headEnd/>
            <a:tailEnd/>
          </a:ln>
          <a:effectLst>
            <a:prstShdw prst="shdw17" dist="17961" dir="2700000">
              <a:srgbClr val="0099FF">
                <a:gamma/>
                <a:shade val="60000"/>
                <a:invGamma/>
              </a:srgbClr>
            </a:prstShdw>
          </a:effectLst>
        </p:spPr>
        <p:txBody>
          <a:bodyPr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1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1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1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1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7" grpId="0" autoUpdateAnimBg="0"/>
      <p:bldP spid="161798" grpId="0" autoUpdateAnimBg="0"/>
      <p:bldP spid="161849" grpId="0" animBg="1"/>
      <p:bldP spid="16185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908</Words>
  <Application>Microsoft Office PowerPoint</Application>
  <PresentationFormat>Presentación en pantalla (4:3)</PresentationFormat>
  <Paragraphs>146</Paragraphs>
  <Slides>18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0" baseType="lpstr">
      <vt:lpstr>Tema de Office</vt:lpstr>
      <vt:lpstr>Imagen de mapa de bits</vt:lpstr>
      <vt:lpstr>ALCANOS</vt:lpstr>
      <vt:lpstr>ALCANOS  SON:</vt:lpstr>
      <vt:lpstr>Presentación de PowerPoint</vt:lpstr>
      <vt:lpstr>Presentación de PowerPoint</vt:lpstr>
      <vt:lpstr>Presentación de PowerPoint</vt:lpstr>
      <vt:lpstr>Presentación de PowerPoint</vt:lpstr>
      <vt:lpstr>RADICALES</vt:lpstr>
      <vt:lpstr>Presentación de PowerPoint</vt:lpstr>
      <vt:lpstr>Presentación de PowerPoint</vt:lpstr>
      <vt:lpstr>Presentación de PowerPoint</vt:lpstr>
      <vt:lpstr>NOMENCLATURA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ALCANOS</dc:title>
  <dc:creator>Isabel</dc:creator>
  <cp:lastModifiedBy>..::Lobillo::..</cp:lastModifiedBy>
  <cp:revision>49</cp:revision>
  <cp:lastPrinted>2011-10-19T16:05:56Z</cp:lastPrinted>
  <dcterms:created xsi:type="dcterms:W3CDTF">2011-10-19T12:50:23Z</dcterms:created>
  <dcterms:modified xsi:type="dcterms:W3CDTF">2015-09-03T12:56:49Z</dcterms:modified>
</cp:coreProperties>
</file>