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9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800-2496-4E96-A4F6-964F2199CC22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8199-9415-49A4-BD9F-7F2F8DF34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ÉTERES</a:t>
            </a:r>
            <a:endParaRPr lang="es-ES" sz="7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ÉTER: R – O –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´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solidFill>
                  <a:srgbClr val="002060"/>
                </a:solidFill>
              </a:rPr>
              <a:t>R y 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dirty="0">
                <a:solidFill>
                  <a:srgbClr val="00B050"/>
                </a:solidFill>
                <a:cs typeface="Times New Roman" pitchFamily="18" charset="0"/>
              </a:rPr>
              <a:t>´ </a:t>
            </a:r>
            <a:r>
              <a:rPr lang="en-US" dirty="0" err="1">
                <a:solidFill>
                  <a:srgbClr val="002060"/>
                </a:solidFill>
                <a:cs typeface="Times New Roman" pitchFamily="18" charset="0"/>
              </a:rPr>
              <a:t>pueden</a:t>
            </a:r>
            <a:r>
              <a:rPr lang="en-US" dirty="0">
                <a:solidFill>
                  <a:srgbClr val="002060"/>
                </a:solidFill>
                <a:cs typeface="Times New Roman" pitchFamily="18" charset="0"/>
              </a:rPr>
              <a:t> ser </a:t>
            </a:r>
            <a:r>
              <a:rPr lang="en-US" dirty="0" err="1">
                <a:solidFill>
                  <a:srgbClr val="002060"/>
                </a:solidFill>
                <a:cs typeface="Times New Roman" pitchFamily="18" charset="0"/>
              </a:rPr>
              <a:t>grupos</a:t>
            </a:r>
            <a:r>
              <a:rPr lang="en-US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Times New Roman" pitchFamily="18" charset="0"/>
              </a:rPr>
              <a:t>iguales</a:t>
            </a:r>
            <a:r>
              <a:rPr lang="en-US" dirty="0">
                <a:solidFill>
                  <a:srgbClr val="002060"/>
                </a:solidFill>
                <a:cs typeface="Times New Roman" pitchFamily="18" charset="0"/>
              </a:rPr>
              <a:t> o </a:t>
            </a:r>
            <a:r>
              <a:rPr lang="en-US" dirty="0" err="1">
                <a:solidFill>
                  <a:srgbClr val="002060"/>
                </a:solidFill>
                <a:cs typeface="Times New Roman" pitchFamily="18" charset="0"/>
              </a:rPr>
              <a:t>diferentes</a:t>
            </a:r>
            <a:r>
              <a:rPr lang="en-US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y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R´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pueden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ser 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saturados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insaturados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o 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aromáticos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NOMBRES COMUNES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Los </a:t>
            </a:r>
            <a:r>
              <a:rPr lang="en-US" dirty="0" err="1">
                <a:solidFill>
                  <a:srgbClr val="002060"/>
                </a:solidFill>
              </a:rPr>
              <a:t>nombres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comunes</a:t>
            </a:r>
            <a:r>
              <a:rPr lang="en-US" dirty="0">
                <a:solidFill>
                  <a:srgbClr val="002060"/>
                </a:solidFill>
              </a:rPr>
              <a:t> de los </a:t>
            </a:r>
            <a:r>
              <a:rPr lang="en-US" dirty="0" err="1">
                <a:solidFill>
                  <a:srgbClr val="002060"/>
                </a:solidFill>
              </a:rPr>
              <a:t>éteres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forman</a:t>
            </a:r>
            <a:r>
              <a:rPr lang="en-US" dirty="0">
                <a:solidFill>
                  <a:srgbClr val="002060"/>
                </a:solidFill>
              </a:rPr>
              <a:t> a </a:t>
            </a:r>
            <a:r>
              <a:rPr lang="en-US" dirty="0" err="1">
                <a:solidFill>
                  <a:srgbClr val="002060"/>
                </a:solidFill>
              </a:rPr>
              <a:t>partir</a:t>
            </a:r>
            <a:r>
              <a:rPr lang="en-US" dirty="0">
                <a:solidFill>
                  <a:srgbClr val="002060"/>
                </a:solidFill>
              </a:rPr>
              <a:t> de los </a:t>
            </a:r>
            <a:r>
              <a:rPr lang="en-US" dirty="0" err="1">
                <a:solidFill>
                  <a:srgbClr val="002060"/>
                </a:solidFill>
              </a:rPr>
              <a:t>nombres</a:t>
            </a:r>
            <a:r>
              <a:rPr lang="en-US" dirty="0">
                <a:solidFill>
                  <a:srgbClr val="002060"/>
                </a:solidFill>
              </a:rPr>
              <a:t> de los </a:t>
            </a:r>
            <a:r>
              <a:rPr lang="en-US" dirty="0" err="1">
                <a:solidFill>
                  <a:srgbClr val="002060"/>
                </a:solidFill>
              </a:rPr>
              <a:t>grupos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unidos</a:t>
            </a:r>
            <a:r>
              <a:rPr lang="en-US" dirty="0">
                <a:solidFill>
                  <a:srgbClr val="002060"/>
                </a:solidFill>
              </a:rPr>
              <a:t> a</a:t>
            </a:r>
            <a:r>
              <a:rPr lang="en-US" dirty="0" smtClean="0">
                <a:solidFill>
                  <a:srgbClr val="002060"/>
                </a:solidFill>
              </a:rPr>
              <a:t> los </a:t>
            </a:r>
            <a:r>
              <a:rPr lang="en-US" dirty="0" err="1">
                <a:solidFill>
                  <a:srgbClr val="002060"/>
                </a:solidFill>
              </a:rPr>
              <a:t>átomos</a:t>
            </a:r>
            <a:r>
              <a:rPr lang="en-US" dirty="0">
                <a:solidFill>
                  <a:srgbClr val="002060"/>
                </a:solidFill>
              </a:rPr>
              <a:t> de </a:t>
            </a:r>
            <a:r>
              <a:rPr lang="en-US" dirty="0" err="1">
                <a:solidFill>
                  <a:srgbClr val="002060"/>
                </a:solidFill>
              </a:rPr>
              <a:t>oxígeno</a:t>
            </a:r>
            <a:r>
              <a:rPr lang="en-US" dirty="0">
                <a:solidFill>
                  <a:srgbClr val="002060"/>
                </a:solidFill>
              </a:rPr>
              <a:t>, en </a:t>
            </a:r>
            <a:r>
              <a:rPr lang="en-US" dirty="0" err="1">
                <a:solidFill>
                  <a:srgbClr val="002060"/>
                </a:solidFill>
              </a:rPr>
              <a:t>orden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alfabético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seguido</a:t>
            </a:r>
            <a:r>
              <a:rPr lang="en-US" dirty="0">
                <a:solidFill>
                  <a:srgbClr val="002060"/>
                </a:solidFill>
              </a:rPr>
              <a:t> de la </a:t>
            </a:r>
            <a:r>
              <a:rPr lang="en-US" dirty="0" err="1">
                <a:solidFill>
                  <a:srgbClr val="002060"/>
                </a:solidFill>
              </a:rPr>
              <a:t>palabra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éter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just"/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643446"/>
            <a:ext cx="4814891" cy="175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 IUPAC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algn="just"/>
            <a:r>
              <a:rPr lang="es-ES" b="1" dirty="0" smtClean="0">
                <a:solidFill>
                  <a:srgbClr val="00B050"/>
                </a:solidFill>
              </a:rPr>
              <a:t>Utiliza el grupo alquilo más complejo como la </a:t>
            </a:r>
            <a:r>
              <a:rPr lang="es-ES" b="1" u="sng" dirty="0" smtClean="0">
                <a:solidFill>
                  <a:srgbClr val="00B050"/>
                </a:solidFill>
              </a:rPr>
              <a:t>cadena principal </a:t>
            </a:r>
            <a:r>
              <a:rPr lang="es-ES" dirty="0" smtClean="0">
                <a:solidFill>
                  <a:srgbClr val="002060"/>
                </a:solidFill>
              </a:rPr>
              <a:t>y el resto es un grupo </a:t>
            </a:r>
            <a:r>
              <a:rPr lang="es-ES" dirty="0" err="1" smtClean="0">
                <a:solidFill>
                  <a:srgbClr val="002060"/>
                </a:solidFill>
              </a:rPr>
              <a:t>alcoxi</a:t>
            </a:r>
            <a:r>
              <a:rPr lang="es-ES" dirty="0" smtClean="0">
                <a:solidFill>
                  <a:srgbClr val="002060"/>
                </a:solidFill>
              </a:rPr>
              <a:t>. A éste grupo se le da la terminación OXI</a:t>
            </a:r>
          </a:p>
          <a:p>
            <a:pPr algn="just"/>
            <a:endParaRPr lang="es-ES" dirty="0" smtClean="0">
              <a:solidFill>
                <a:srgbClr val="002060"/>
              </a:solidFill>
            </a:endParaRPr>
          </a:p>
          <a:p>
            <a:pPr algn="just"/>
            <a:endParaRPr lang="es-ES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es-ES" dirty="0" smtClean="0">
              <a:solidFill>
                <a:srgbClr val="002060"/>
              </a:solidFill>
            </a:endParaRPr>
          </a:p>
          <a:p>
            <a:pPr algn="just"/>
            <a:r>
              <a:rPr lang="es-ES" dirty="0" smtClean="0">
                <a:solidFill>
                  <a:srgbClr val="00B050"/>
                </a:solidFill>
              </a:rPr>
              <a:t>Común</a:t>
            </a:r>
            <a:r>
              <a:rPr lang="es-ES" dirty="0" smtClean="0">
                <a:solidFill>
                  <a:srgbClr val="002060"/>
                </a:solidFill>
              </a:rPr>
              <a:t>: </a:t>
            </a:r>
            <a:r>
              <a:rPr lang="es-ES" dirty="0" err="1" smtClean="0"/>
              <a:t>ciclohexil</a:t>
            </a:r>
            <a:r>
              <a:rPr lang="es-ES" dirty="0" smtClean="0"/>
              <a:t> </a:t>
            </a:r>
            <a:r>
              <a:rPr lang="es-ES" dirty="0" err="1" smtClean="0"/>
              <a:t>metil</a:t>
            </a:r>
            <a:r>
              <a:rPr lang="es-ES" dirty="0" smtClean="0"/>
              <a:t> éter</a:t>
            </a:r>
          </a:p>
          <a:p>
            <a:pPr algn="just"/>
            <a:r>
              <a:rPr lang="es-ES" dirty="0" smtClean="0">
                <a:solidFill>
                  <a:srgbClr val="00B050"/>
                </a:solidFill>
              </a:rPr>
              <a:t>IUPAC: </a:t>
            </a:r>
            <a:r>
              <a:rPr lang="es-ES" dirty="0" err="1" smtClean="0"/>
              <a:t>metoxiciclohexano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571875"/>
            <a:ext cx="1357322" cy="136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8604"/>
            <a:ext cx="554394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714752"/>
            <a:ext cx="4143404" cy="20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REACCIÓN DE SUSTITUCIÓN NUCLEOFÍLICA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560840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080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</a:rPr>
              <a:t>OBTENCIÓN DE ÉTER</a:t>
            </a:r>
            <a:endParaRPr lang="es-ES_tradnl" b="1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Deshidratación </a:t>
            </a:r>
            <a:r>
              <a:rPr lang="es-ES_tradnl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intermolecular </a:t>
            </a:r>
            <a:r>
              <a:rPr lang="es-ES_tradn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alcoholes</a:t>
            </a: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7500"/>
            <a:ext cx="7094237" cy="1435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806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GEOMETRÍA MOLECULAR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dirty="0" smtClean="0">
                <a:solidFill>
                  <a:srgbClr val="0070C0"/>
                </a:solidFill>
              </a:rPr>
              <a:t>El </a:t>
            </a:r>
            <a:r>
              <a:rPr lang="es-ES_tradnl" b="1" dirty="0">
                <a:solidFill>
                  <a:srgbClr val="0070C0"/>
                </a:solidFill>
              </a:rPr>
              <a:t>ángulo de enlace </a:t>
            </a:r>
            <a:r>
              <a:rPr lang="es-ES_tradnl" b="1" dirty="0" smtClean="0"/>
              <a:t>C—O—C</a:t>
            </a:r>
            <a:r>
              <a:rPr lang="es-ES_tradnl" dirty="0" smtClean="0"/>
              <a:t> </a:t>
            </a:r>
            <a:r>
              <a:rPr lang="es-ES_tradnl" b="1" dirty="0">
                <a:solidFill>
                  <a:srgbClr val="0070C0"/>
                </a:solidFill>
              </a:rPr>
              <a:t>es parecido al del agua y vale </a:t>
            </a:r>
            <a:r>
              <a:rPr lang="es-ES_tradnl" b="1" dirty="0" smtClean="0">
                <a:solidFill>
                  <a:srgbClr val="0070C0"/>
                </a:solidFill>
              </a:rPr>
              <a:t>aproximadamente 107º.</a:t>
            </a:r>
            <a:endParaRPr lang="es-ES_tradnl" b="1" dirty="0">
              <a:solidFill>
                <a:srgbClr val="0070C0"/>
              </a:solidFill>
            </a:endParaRPr>
          </a:p>
          <a:p>
            <a:pPr algn="just"/>
            <a:endParaRPr lang="es-ES_tradnl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972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131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ÉTERES</vt:lpstr>
      <vt:lpstr>ÉTER: R – O – R´ </vt:lpstr>
      <vt:lpstr>NOMBRES COMUNES</vt:lpstr>
      <vt:lpstr>NOMENCLATURA IUPAC</vt:lpstr>
      <vt:lpstr>Presentación de PowerPoint</vt:lpstr>
      <vt:lpstr>REACCIÓN DE SUSTITUCIÓN NUCLEOFÍLICA</vt:lpstr>
      <vt:lpstr>OBTENCIÓN DE ÉTER</vt:lpstr>
      <vt:lpstr>GEOMETRÍA MOLECULAR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ÉTERES</dc:title>
  <dc:creator>Pc1</dc:creator>
  <cp:lastModifiedBy>WinuE</cp:lastModifiedBy>
  <cp:revision>15</cp:revision>
  <dcterms:created xsi:type="dcterms:W3CDTF">2011-11-05T23:52:20Z</dcterms:created>
  <dcterms:modified xsi:type="dcterms:W3CDTF">2015-10-10T23:26:50Z</dcterms:modified>
</cp:coreProperties>
</file>