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CB8"/>
    <a:srgbClr val="BA0606"/>
    <a:srgbClr val="43823E"/>
    <a:srgbClr val="0060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72819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s-E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4000" b="1" dirty="0" smtClean="0">
                <a:solidFill>
                  <a:srgbClr val="FF0000"/>
                </a:solidFill>
                <a:latin typeface="Comic Sans MS" pitchFamily="66" charset="0"/>
              </a:rPr>
              <a:t>NÚMEROS CUÁNTICOS Y CONFIGURACIÓN ELECTRÓNICA</a:t>
            </a:r>
            <a:r>
              <a:rPr lang="es-CL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CL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s-CL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6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043608" y="1052736"/>
          <a:ext cx="6480720" cy="3744416"/>
        </p:xfrm>
        <a:graphic>
          <a:graphicData uri="http://schemas.openxmlformats.org/presentationml/2006/ole">
            <p:oleObj spid="_x0000_s7169" name="Imagen de mapa de bits" r:id="rId3" imgW="5191850" imgH="2553056" progId="PBrush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5445224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omic Sans MS" pitchFamily="66" charset="0"/>
              </a:rPr>
              <a:t>Cada orbital puede aceptar como máximo dos electrones</a:t>
            </a:r>
            <a:endParaRPr lang="es-CL" sz="2000" dirty="0" smtClean="0">
              <a:latin typeface="Comic Sans MS" pitchFamily="66" charset="0"/>
            </a:endParaRPr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763688" y="4046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                       Orbitales f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2224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194421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solidFill>
                  <a:srgbClr val="080CB8"/>
                </a:solidFill>
                <a:latin typeface="Comic Sans MS" pitchFamily="66" charset="0"/>
              </a:rPr>
              <a:t>Describe las orientaciones espaciales de la nube electrónica </a:t>
            </a:r>
            <a:r>
              <a:rPr lang="es-ES" sz="2400" dirty="0" smtClean="0">
                <a:latin typeface="Comic Sans MS" pitchFamily="66" charset="0"/>
              </a:rPr>
              <a:t>frente al  campo magnético ejercido por el núcleo atómico. Los valores de m</a:t>
            </a:r>
            <a:r>
              <a:rPr lang="es-ES" sz="2400" i="1" dirty="0" smtClean="0">
                <a:latin typeface="Comic Sans MS" pitchFamily="66" charset="0"/>
              </a:rPr>
              <a:t>  </a:t>
            </a:r>
            <a:r>
              <a:rPr lang="es-ES" sz="2400" dirty="0" smtClean="0">
                <a:latin typeface="Comic Sans MS" pitchFamily="66" charset="0"/>
              </a:rPr>
              <a:t>son enteros que van desde </a:t>
            </a:r>
            <a:r>
              <a:rPr lang="es-ES" sz="2400" b="1" i="1" dirty="0" smtClean="0">
                <a:latin typeface="Comic Sans MS" pitchFamily="66" charset="0"/>
              </a:rPr>
              <a:t>–ℓ </a:t>
            </a:r>
            <a:r>
              <a:rPr lang="es-ES" sz="2400" dirty="0" smtClean="0">
                <a:latin typeface="Comic Sans MS" pitchFamily="66" charset="0"/>
              </a:rPr>
              <a:t>a</a:t>
            </a:r>
            <a:r>
              <a:rPr lang="es-ES" sz="2400" b="1" i="1" dirty="0" smtClean="0">
                <a:latin typeface="Comic Sans MS" pitchFamily="66" charset="0"/>
              </a:rPr>
              <a:t> +</a:t>
            </a:r>
            <a:r>
              <a:rPr lang="es-ES" sz="2400" b="1" dirty="0" smtClean="0">
                <a:latin typeface="Comic Sans MS" pitchFamily="66" charset="0"/>
              </a:rPr>
              <a:t>ℓ</a:t>
            </a:r>
            <a:r>
              <a:rPr lang="es-ES" sz="2400" b="1" i="1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incluyendo el cero</a:t>
            </a:r>
            <a:endParaRPr lang="es-CL" sz="2400" dirty="0" smtClean="0">
              <a:latin typeface="Comic Sans MS" pitchFamily="66" charset="0"/>
            </a:endParaRPr>
          </a:p>
          <a:p>
            <a:pPr>
              <a:buNone/>
            </a:pP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548680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NÚMERO CUÁNTICO MAGNÉTICO ( m)</a:t>
            </a:r>
            <a:endParaRPr lang="es-CL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99592" y="3284985"/>
          <a:ext cx="7272807" cy="2596975"/>
        </p:xfrm>
        <a:graphic>
          <a:graphicData uri="http://schemas.openxmlformats.org/drawingml/2006/table">
            <a:tbl>
              <a:tblPr/>
              <a:tblGrid>
                <a:gridCol w="2424269"/>
                <a:gridCol w="2424269"/>
                <a:gridCol w="2424269"/>
              </a:tblGrid>
              <a:tr h="696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Tipo de orbital (ℓ)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Comic Sans MS" pitchFamily="66" charset="0"/>
                          <a:ea typeface="Calibri"/>
                          <a:cs typeface="Times New Roman"/>
                        </a:rPr>
                        <a:t>Orientaciones (m)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Comic Sans MS" pitchFamily="66" charset="0"/>
                          <a:ea typeface="Calibri"/>
                          <a:cs typeface="Times New Roman"/>
                        </a:rPr>
                        <a:t>Número de orbitales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0 (s)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0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1 (p)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-1, 0 , 1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2 (d)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-2, -1, 0, 1, 2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3 (f)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-3, -2, -1, 0, 1, 2, 3</a:t>
                      </a:r>
                      <a:endParaRPr lang="es-CL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  <a:endParaRPr lang="es-CL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9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Relación entre los números cuánticos: n, </a:t>
            </a:r>
          </a:p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ℓ y m</a:t>
            </a:r>
          </a:p>
          <a:p>
            <a:pPr>
              <a:buNone/>
            </a:pPr>
            <a:endParaRPr lang="es-E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CL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28529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4" y="1787329"/>
          <a:ext cx="8136906" cy="4640744"/>
        </p:xfrm>
        <a:graphic>
          <a:graphicData uri="http://schemas.openxmlformats.org/drawingml/2006/table">
            <a:tbl>
              <a:tblPr/>
              <a:tblGrid>
                <a:gridCol w="1248036"/>
                <a:gridCol w="1285356"/>
                <a:gridCol w="1285884"/>
                <a:gridCol w="1714512"/>
                <a:gridCol w="1225344"/>
                <a:gridCol w="1377774"/>
              </a:tblGrid>
              <a:tr h="65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Posibles valores de </a:t>
                      </a:r>
                      <a:r>
                        <a:rPr lang="es-ES" sz="1600" b="1" dirty="0">
                          <a:latin typeface="Arial"/>
                          <a:ea typeface="Calibri"/>
                          <a:cs typeface="Times New Roman"/>
                        </a:rPr>
                        <a:t>ℓ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Designación del Subnivel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Posibles valores de m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Nº de orbitales en el subnivel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Total de orbitales en nivel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01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2s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2p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-1, 0, 1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24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017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3s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3p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-1, 0, 1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01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3d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-2, -1, 0, 1, 2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24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017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4s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4p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-1, 0, 1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01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4d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-2, -1, 0, 1, 2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450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4f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-3, -2, -1, 0, 1, 2, 3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29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NÚMERO CUÁNTICO DE SPIN (s )</a:t>
            </a:r>
            <a:endParaRPr lang="es-CL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Comic Sans MS" pitchFamily="66" charset="0"/>
              </a:rPr>
              <a:t>El estudio de los electrones revela la existencia de tres campos magnéticos distintos. El primero está asociado al movimiento del electrón en torno del núcleo y los otros dos son interpretados como </a:t>
            </a:r>
            <a:r>
              <a:rPr lang="es-ES" sz="2400" dirty="0" smtClean="0">
                <a:solidFill>
                  <a:srgbClr val="080CB8"/>
                </a:solidFill>
                <a:latin typeface="Comic Sans MS" pitchFamily="66" charset="0"/>
              </a:rPr>
              <a:t>movimientos de rotación del electrón respecto a su propio eje</a:t>
            </a:r>
            <a:r>
              <a:rPr lang="es-ES" sz="2400" dirty="0" smtClean="0">
                <a:latin typeface="Comic Sans MS" pitchFamily="66" charset="0"/>
              </a:rPr>
              <a:t>. Esto quiere decir que el electrón presenta un dipolo magnético, en uno de los casos el sur del dipolo apunta hacia arriba  (+ ½) y en el otro apunta hacia abajo  (- ½)  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214950"/>
            <a:ext cx="2571768" cy="14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714884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0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dirty="0" smtClean="0">
              <a:latin typeface="Times New Roman"/>
              <a:ea typeface="Calibri"/>
              <a:cs typeface="Times New Roman"/>
            </a:endParaRP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785786" y="50004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CUADRO RESUMEN DE LOS NÚMEROS CUÁNTICOS</a:t>
            </a:r>
            <a:endParaRPr lang="es-CL" sz="2400" b="1" dirty="0" smtClean="0">
              <a:solidFill>
                <a:srgbClr val="FF0000"/>
              </a:solidFill>
            </a:endParaRPr>
          </a:p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34290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596" y="1357298"/>
          <a:ext cx="8496944" cy="4643470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  <a:gridCol w="2124236"/>
                <a:gridCol w="2124236"/>
              </a:tblGrid>
              <a:tr h="397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Número cuántico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Símbolo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Representa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Valores probables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Principal 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Nivel de energía o región aproximada donde gira el electrón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1, 2, 3, 4,…</a:t>
                      </a: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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Secundario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ℓ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Forma de la nube electrónica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Desde 0 hasta (n -1)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Magnético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Orientaciones de la nube frente a un campo magnético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Desde - </a:t>
                      </a:r>
                      <a:r>
                        <a:rPr lang="es-ES" sz="1600">
                          <a:latin typeface="Arial"/>
                          <a:ea typeface="Calibri"/>
                          <a:cs typeface="Times New Roman"/>
                        </a:rPr>
                        <a:t>ℓ</a:t>
                      </a: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, 0 hasta + </a:t>
                      </a:r>
                      <a:r>
                        <a:rPr lang="es-ES" sz="1600">
                          <a:latin typeface="Arial"/>
                          <a:ea typeface="Calibri"/>
                          <a:cs typeface="Times New Roman"/>
                        </a:rPr>
                        <a:t>ℓ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Calibri"/>
                          <a:cs typeface="Times New Roman"/>
                        </a:rPr>
                        <a:t>Spin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Dirección de giro del electrón sobre su eje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Calibri"/>
                          <a:cs typeface="Times New Roman"/>
                        </a:rPr>
                        <a:t> +1 /2 y -1 / 2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51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CONFIGURACIÓN ELECTRÓNICA</a:t>
            </a:r>
            <a:endParaRPr lang="es-CL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Comic Sans MS" pitchFamily="66" charset="0"/>
              </a:rPr>
              <a:t>La configuración electrónica es la forma en que los electrones se distribuyen entre los diferentes orbitales de un átomo.  </a:t>
            </a:r>
          </a:p>
          <a:p>
            <a:pPr algn="just"/>
            <a:r>
              <a:rPr lang="es-ES" sz="2400" dirty="0" smtClean="0">
                <a:solidFill>
                  <a:srgbClr val="00B050"/>
                </a:solidFill>
                <a:latin typeface="Comic Sans MS" pitchFamily="66" charset="0"/>
              </a:rPr>
              <a:t>La configuración electrónica más estable, o basal,  de un átomo es aquella en que los electrones están en los estados de energía más bajos posibles. </a:t>
            </a:r>
          </a:p>
          <a:p>
            <a:pPr algn="just"/>
            <a:r>
              <a:rPr lang="es-ES" sz="2400" dirty="0" smtClean="0">
                <a:latin typeface="Comic Sans MS" pitchFamily="66" charset="0"/>
              </a:rPr>
              <a:t>Por lo tanto, para poder escribir la configuración electrónica de cualquier átomo, debemos tener en cuenta los siguientes principios:</a:t>
            </a:r>
            <a:endParaRPr lang="es-CL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CL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s-CL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7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44568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PRINCIPIO DE EXCLUSIÓN DE PAULI</a:t>
            </a:r>
            <a:r>
              <a:rPr lang="es-ES" dirty="0" smtClean="0">
                <a:solidFill>
                  <a:srgbClr val="FF0000"/>
                </a:solidFill>
              </a:rPr>
              <a:t>: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sz="2800" dirty="0" smtClean="0">
                <a:solidFill>
                  <a:srgbClr val="00B050"/>
                </a:solidFill>
                <a:latin typeface="Comic Sans MS" pitchFamily="66" charset="0"/>
              </a:rPr>
              <a:t>En un átomo no pueden existir dos electrones que posean los mismos valores de los cuatro números cuánticos</a:t>
            </a:r>
            <a:r>
              <a:rPr lang="es-ES" sz="2800" dirty="0" smtClean="0">
                <a:latin typeface="Comic Sans MS" pitchFamily="66" charset="0"/>
              </a:rPr>
              <a:t>. Así el electrón con menor energía será aquel que tenga los siguientes números cuánticos:</a:t>
            </a:r>
            <a:endParaRPr lang="es-CL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" sz="2800" b="1" dirty="0" smtClean="0">
                <a:latin typeface="Comic Sans MS" pitchFamily="66" charset="0"/>
              </a:rPr>
              <a:t>   n = 1    ℓ= 0      m = 0      s = +½</a:t>
            </a:r>
            <a:endParaRPr lang="es-CL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" dirty="0" smtClean="0"/>
              <a:t>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8189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332656"/>
            <a:ext cx="8229600" cy="518457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PRINCIPIO DE MÁXIMA MULTIPLICIDAD DE HUND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algn="just">
              <a:buNone/>
            </a:pP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s-ES" sz="2800" dirty="0" smtClean="0">
                <a:latin typeface="Comic Sans MS" pitchFamily="66" charset="0"/>
              </a:rPr>
              <a:t>Dice que en el caso de orbitales degenerados (orbitales p, d o f), </a:t>
            </a:r>
            <a:r>
              <a:rPr lang="es-ES" sz="2800" dirty="0" smtClean="0">
                <a:solidFill>
                  <a:srgbClr val="00B050"/>
                </a:solidFill>
                <a:latin typeface="Comic Sans MS" pitchFamily="66" charset="0"/>
              </a:rPr>
              <a:t>se alcanza la menor energía cuando se maximiza el número de electrones que tienen el mismo espín</a:t>
            </a:r>
            <a:r>
              <a:rPr lang="es-ES" sz="2800" dirty="0" smtClean="0">
                <a:latin typeface="Comic Sans MS" pitchFamily="66" charset="0"/>
              </a:rPr>
              <a:t>. </a:t>
            </a:r>
            <a:endParaRPr lang="es-CL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" sz="2800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s-ES" sz="2800" dirty="0" smtClean="0">
                <a:latin typeface="Comic Sans MS" pitchFamily="66" charset="0"/>
              </a:rPr>
              <a:t>   Por ejemplo: colocar 3 electrones en los orbitales p</a:t>
            </a:r>
          </a:p>
          <a:p>
            <a:pPr>
              <a:buNone/>
            </a:pPr>
            <a:endParaRPr lang="es-CL" sz="2800" dirty="0">
              <a:latin typeface="Comic Sans MS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3960440" cy="13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89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44568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PRINCIPIO DE AUFBAU O DE CONSTRUCCIÓN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algn="just">
              <a:buNone/>
            </a:pP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s-ES" sz="2800" dirty="0" smtClean="0">
                <a:latin typeface="Comic Sans MS" pitchFamily="66" charset="0"/>
              </a:rPr>
              <a:t>Dice que los electrones se agregan al átomo partiendo </a:t>
            </a:r>
            <a:r>
              <a:rPr lang="es-ES" sz="2800" dirty="0" smtClean="0">
                <a:solidFill>
                  <a:srgbClr val="00B050"/>
                </a:solidFill>
                <a:latin typeface="Comic Sans MS" pitchFamily="66" charset="0"/>
              </a:rPr>
              <a:t>del orbital de menor energía, hacia los de mayor energía</a:t>
            </a:r>
            <a:r>
              <a:rPr lang="es-ES" sz="2800" dirty="0" smtClean="0">
                <a:latin typeface="Comic Sans MS" pitchFamily="66" charset="0"/>
              </a:rPr>
              <a:t>. Por tanto, los orbitales se llenan en orden de energía creciente, con un máximo de dos electrones por orbital.</a:t>
            </a:r>
            <a:endParaRPr lang="es-CL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9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Conclusiones relevantes</a:t>
            </a:r>
            <a:endParaRPr lang="es-CL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Los electrones se distribuyen  en pares: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2 en 1 orbital llamados s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6 en 3 orbitales llamados p (</a:t>
            </a:r>
            <a:r>
              <a:rPr lang="es-ES" sz="2400" dirty="0" err="1" smtClean="0">
                <a:latin typeface="Comic Sans MS" pitchFamily="66" charset="0"/>
              </a:rPr>
              <a:t>p</a:t>
            </a:r>
            <a:r>
              <a:rPr lang="es-ES" sz="2400" baseline="-25000" dirty="0" err="1" smtClean="0">
                <a:latin typeface="Comic Sans MS" pitchFamily="66" charset="0"/>
              </a:rPr>
              <a:t>x</a:t>
            </a:r>
            <a:r>
              <a:rPr lang="es-ES" sz="2400" dirty="0" smtClean="0">
                <a:latin typeface="Comic Sans MS" pitchFamily="66" charset="0"/>
              </a:rPr>
              <a:t>, </a:t>
            </a:r>
            <a:r>
              <a:rPr lang="es-ES" sz="2400" dirty="0" err="1" smtClean="0">
                <a:latin typeface="Comic Sans MS" pitchFamily="66" charset="0"/>
              </a:rPr>
              <a:t>p</a:t>
            </a:r>
            <a:r>
              <a:rPr lang="es-ES" sz="2400" baseline="-25000" dirty="0" err="1" smtClean="0">
                <a:latin typeface="Comic Sans MS" pitchFamily="66" charset="0"/>
              </a:rPr>
              <a:t>y</a:t>
            </a:r>
            <a:r>
              <a:rPr lang="es-ES" sz="2400" dirty="0" smtClean="0">
                <a:latin typeface="Comic Sans MS" pitchFamily="66" charset="0"/>
              </a:rPr>
              <a:t> y </a:t>
            </a:r>
            <a:r>
              <a:rPr lang="es-ES" sz="2400" dirty="0" err="1" smtClean="0">
                <a:latin typeface="Comic Sans MS" pitchFamily="66" charset="0"/>
              </a:rPr>
              <a:t>p</a:t>
            </a:r>
            <a:r>
              <a:rPr lang="es-ES" sz="2400" baseline="-25000" dirty="0" err="1" smtClean="0">
                <a:latin typeface="Comic Sans MS" pitchFamily="66" charset="0"/>
              </a:rPr>
              <a:t>z</a:t>
            </a:r>
            <a:r>
              <a:rPr lang="es-ES" sz="2400" dirty="0" smtClean="0">
                <a:latin typeface="Comic Sans MS" pitchFamily="66" charset="0"/>
              </a:rPr>
              <a:t>)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10 en 5 orbitales llamados d (</a:t>
            </a:r>
            <a:r>
              <a:rPr lang="es-ES" sz="2400" dirty="0" err="1" smtClean="0">
                <a:latin typeface="Comic Sans MS" pitchFamily="66" charset="0"/>
              </a:rPr>
              <a:t>d</a:t>
            </a:r>
            <a:r>
              <a:rPr lang="es-ES" sz="2400" baseline="-25000" dirty="0" err="1" smtClean="0">
                <a:latin typeface="Comic Sans MS" pitchFamily="66" charset="0"/>
              </a:rPr>
              <a:t>xy</a:t>
            </a:r>
            <a:r>
              <a:rPr lang="es-ES" sz="2400" dirty="0" smtClean="0">
                <a:latin typeface="Comic Sans MS" pitchFamily="66" charset="0"/>
              </a:rPr>
              <a:t>, </a:t>
            </a:r>
            <a:r>
              <a:rPr lang="es-ES" sz="2400" dirty="0" err="1" smtClean="0">
                <a:latin typeface="Comic Sans MS" pitchFamily="66" charset="0"/>
              </a:rPr>
              <a:t>d</a:t>
            </a:r>
            <a:r>
              <a:rPr lang="es-ES" sz="2400" baseline="-25000" dirty="0" err="1" smtClean="0">
                <a:latin typeface="Comic Sans MS" pitchFamily="66" charset="0"/>
              </a:rPr>
              <a:t>xz</a:t>
            </a:r>
            <a:r>
              <a:rPr lang="es-ES" sz="2400" dirty="0" smtClean="0">
                <a:latin typeface="Comic Sans MS" pitchFamily="66" charset="0"/>
              </a:rPr>
              <a:t>, </a:t>
            </a:r>
            <a:r>
              <a:rPr lang="es-ES" sz="2400" dirty="0" err="1" smtClean="0">
                <a:latin typeface="Comic Sans MS" pitchFamily="66" charset="0"/>
              </a:rPr>
              <a:t>d</a:t>
            </a:r>
            <a:r>
              <a:rPr lang="es-ES" sz="2400" baseline="-25000" dirty="0" err="1" smtClean="0">
                <a:latin typeface="Comic Sans MS" pitchFamily="66" charset="0"/>
              </a:rPr>
              <a:t>yz</a:t>
            </a:r>
            <a:r>
              <a:rPr lang="es-ES" sz="2400" baseline="-25000" dirty="0" smtClean="0">
                <a:latin typeface="Comic Sans MS" pitchFamily="66" charset="0"/>
              </a:rPr>
              <a:t>, </a:t>
            </a:r>
            <a:r>
              <a:rPr lang="es-ES" sz="2400" dirty="0" smtClean="0">
                <a:latin typeface="Comic Sans MS" pitchFamily="66" charset="0"/>
              </a:rPr>
              <a:t>d</a:t>
            </a:r>
            <a:r>
              <a:rPr lang="es-ES" sz="2400" baseline="-25000" dirty="0" smtClean="0">
                <a:latin typeface="Comic Sans MS" pitchFamily="66" charset="0"/>
              </a:rPr>
              <a:t>x2 -y2,</a:t>
            </a:r>
            <a:r>
              <a:rPr lang="es-ES" sz="2400" dirty="0" smtClean="0">
                <a:latin typeface="Comic Sans MS" pitchFamily="66" charset="0"/>
              </a:rPr>
              <a:t> d </a:t>
            </a:r>
            <a:r>
              <a:rPr lang="es-ES" sz="2400" baseline="-25000" dirty="0" smtClean="0">
                <a:latin typeface="Comic Sans MS" pitchFamily="66" charset="0"/>
              </a:rPr>
              <a:t>y z2 </a:t>
            </a:r>
            <a:r>
              <a:rPr lang="es-ES" sz="2400" dirty="0" smtClean="0">
                <a:latin typeface="Comic Sans MS" pitchFamily="66" charset="0"/>
              </a:rPr>
              <a:t>)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14 en 7 orbitales f</a:t>
            </a:r>
            <a:endParaRPr lang="es-CL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CL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s-CL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7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/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NÚMEROS CUÁNTICOS</a:t>
            </a:r>
            <a:r>
              <a:rPr lang="es-CL" dirty="0">
                <a:latin typeface="Comic Sans MS" pitchFamily="66" charset="0"/>
              </a:rPr>
              <a:t/>
            </a:r>
            <a:br>
              <a:rPr lang="es-CL" dirty="0">
                <a:latin typeface="Comic Sans MS" pitchFamily="66" charset="0"/>
              </a:rPr>
            </a:br>
            <a:endParaRPr lang="es-CL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824536"/>
          </a:xfrm>
        </p:spPr>
        <p:txBody>
          <a:bodyPr>
            <a:normAutofit/>
          </a:bodyPr>
          <a:lstStyle/>
          <a:p>
            <a:pPr algn="just"/>
            <a:r>
              <a:rPr lang="es-ES" sz="3000" b="1" dirty="0" smtClean="0">
                <a:solidFill>
                  <a:srgbClr val="43823E"/>
                </a:solidFill>
                <a:latin typeface="Comic Sans MS" pitchFamily="66" charset="0"/>
              </a:rPr>
              <a:t>La situación energética de cada electrón está definida por cuatro estados denominados estados cuánticos</a:t>
            </a:r>
            <a:r>
              <a:rPr lang="es-ES" sz="3000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algn="just"/>
            <a:r>
              <a:rPr lang="es-ES" sz="3000" dirty="0" smtClean="0">
                <a:solidFill>
                  <a:srgbClr val="0070C0"/>
                </a:solidFill>
                <a:latin typeface="Comic Sans MS" pitchFamily="66" charset="0"/>
              </a:rPr>
              <a:t>Hay cuatro números cuánticos para cada electrón de un átomo. Los números cuánticos identifican y describen a cada electrón. </a:t>
            </a:r>
          </a:p>
          <a:p>
            <a:pPr algn="just"/>
            <a:r>
              <a:rPr lang="es-ES" sz="3000" dirty="0" smtClean="0">
                <a:solidFill>
                  <a:srgbClr val="43823E"/>
                </a:solidFill>
                <a:latin typeface="Comic Sans MS" pitchFamily="66" charset="0"/>
              </a:rPr>
              <a:t>Tanto la energía, como su nivel energético quedan descritos  por estos números:</a:t>
            </a:r>
            <a:endParaRPr lang="es-CL" sz="3000" dirty="0" smtClean="0">
              <a:solidFill>
                <a:srgbClr val="43823E"/>
              </a:solidFill>
              <a:latin typeface="Comic Sans MS" pitchFamily="66" charset="0"/>
            </a:endParaRP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2272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¿CÓMO ESCRIBIR LAS CONFIGURACIONES ELECTRÓNICAS?</a:t>
            </a:r>
            <a:endParaRPr lang="es-CL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latin typeface="Comic Sans MS" pitchFamily="66" charset="0"/>
              </a:rPr>
              <a:t>Por ejemplo, consideremos el átomo de Litio, que tiene tres electrones (</a:t>
            </a:r>
            <a:r>
              <a:rPr lang="es-ES" sz="2800" dirty="0" smtClean="0">
                <a:solidFill>
                  <a:srgbClr val="00B050"/>
                </a:solidFill>
                <a:latin typeface="Comic Sans MS" pitchFamily="66" charset="0"/>
              </a:rPr>
              <a:t>recuerda que el número de electrones de un átomo neutro, es igual a su número atómico: Z)</a:t>
            </a:r>
            <a:r>
              <a:rPr lang="es-ES" sz="2800" dirty="0" smtClean="0">
                <a:latin typeface="Comic Sans MS" pitchFamily="66" charset="0"/>
              </a:rPr>
              <a:t>. El orbital 1s puede dar cabida a dos de los electrones, el tercero se colocará en el orbital con la siguiente energía más baja, el 2s. Podemos ocupar una regla empírica o el diagrama de </a:t>
            </a:r>
            <a:r>
              <a:rPr lang="es-ES" sz="2800" dirty="0" err="1" smtClean="0">
                <a:latin typeface="Comic Sans MS" pitchFamily="66" charset="0"/>
              </a:rPr>
              <a:t>Moeller</a:t>
            </a:r>
            <a:endParaRPr lang="es-CL" sz="2800" dirty="0" smtClean="0">
              <a:latin typeface="Comic Sans MS" pitchFamily="66" charset="0"/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586551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   REGLA EMPÍRICA PARA EL LLENADO DE ORBITALES </a:t>
            </a:r>
            <a:endParaRPr lang="es-CL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latin typeface="Comic Sans MS" pitchFamily="66" charset="0"/>
              </a:rPr>
              <a:t>El orden en que son ocupados los orbitales puede encontrarse empleando una regla empírica sencilla, ésta es, que </a:t>
            </a:r>
            <a:r>
              <a:rPr lang="es-ES" sz="2800" dirty="0" smtClean="0">
                <a:solidFill>
                  <a:srgbClr val="080CB8"/>
                </a:solidFill>
                <a:latin typeface="Comic Sans MS" pitchFamily="66" charset="0"/>
              </a:rPr>
              <a:t>los electrones entran generalmente en aquel orbital que tenga el valor mínimo posible para la suma </a:t>
            </a:r>
          </a:p>
          <a:p>
            <a:pPr algn="just">
              <a:buNone/>
            </a:pPr>
            <a:r>
              <a:rPr lang="es-ES" sz="2800" dirty="0" smtClean="0">
                <a:solidFill>
                  <a:srgbClr val="080CB8"/>
                </a:solidFill>
                <a:latin typeface="Comic Sans MS" pitchFamily="66" charset="0"/>
              </a:rPr>
              <a:t>    (</a:t>
            </a:r>
            <a:r>
              <a:rPr lang="es-ES" sz="2800" b="1" dirty="0" smtClean="0">
                <a:solidFill>
                  <a:srgbClr val="080CB8"/>
                </a:solidFill>
                <a:latin typeface="Comic Sans MS" pitchFamily="66" charset="0"/>
              </a:rPr>
              <a:t>n + ℓ</a:t>
            </a:r>
            <a:r>
              <a:rPr lang="es-ES" sz="2800" dirty="0" smtClean="0">
                <a:solidFill>
                  <a:srgbClr val="080CB8"/>
                </a:solidFill>
                <a:latin typeface="Comic Sans MS" pitchFamily="66" charset="0"/>
              </a:rPr>
              <a:t>)</a:t>
            </a:r>
            <a:r>
              <a:rPr lang="es-ES" sz="2800" dirty="0" smtClean="0">
                <a:latin typeface="Comic Sans MS" pitchFamily="66" charset="0"/>
              </a:rPr>
              <a:t>. Así, el orbital 4s (con n = 4 y ℓ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= 0; </a:t>
            </a:r>
            <a:r>
              <a:rPr lang="es-ES" sz="2800" dirty="0" smtClean="0">
                <a:solidFill>
                  <a:srgbClr val="BA0606"/>
                </a:solidFill>
                <a:latin typeface="Comic Sans MS" pitchFamily="66" charset="0"/>
              </a:rPr>
              <a:t>4 + 0 = 4</a:t>
            </a:r>
            <a:r>
              <a:rPr lang="es-ES" sz="2800" dirty="0" smtClean="0">
                <a:latin typeface="Comic Sans MS" pitchFamily="66" charset="0"/>
              </a:rPr>
              <a:t>) se llena antes que el 3d (con n = 3 y ℓ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= 2;  </a:t>
            </a:r>
            <a:r>
              <a:rPr lang="es-ES" sz="2800" dirty="0" smtClean="0">
                <a:solidFill>
                  <a:srgbClr val="BA0606"/>
                </a:solidFill>
                <a:latin typeface="Comic Sans MS" pitchFamily="66" charset="0"/>
              </a:rPr>
              <a:t>3 + 2 = 5</a:t>
            </a:r>
            <a:r>
              <a:rPr lang="es-ES" sz="2800" dirty="0" smtClean="0">
                <a:latin typeface="Comic Sans MS" pitchFamily="66" charset="0"/>
              </a:rPr>
              <a:t>). </a:t>
            </a:r>
            <a:endParaRPr lang="es-CL" sz="28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s-ES" sz="2800" dirty="0" smtClean="0">
                <a:latin typeface="Comic Sans MS" pitchFamily="66" charset="0"/>
              </a:rPr>
              <a:t> </a:t>
            </a:r>
            <a:endParaRPr lang="es-CL" sz="2800" dirty="0" smtClean="0"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latin typeface="Comic Sans MS" pitchFamily="66" charset="0"/>
              </a:rPr>
              <a:t>En caso que resultara igual la suma en ambos casos, se llenará primero el que tenga el valor más bajo de “n”.</a:t>
            </a:r>
            <a:endParaRPr lang="es-CL" sz="28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s-ES" sz="2800" dirty="0" smtClean="0">
                <a:latin typeface="Comic Sans MS" pitchFamily="66" charset="0"/>
              </a:rPr>
              <a:t>    Ejemplo: </a:t>
            </a:r>
            <a:endParaRPr lang="es-CL" sz="28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s-ES" sz="2800" dirty="0" smtClean="0">
                <a:latin typeface="Comic Sans MS" pitchFamily="66" charset="0"/>
              </a:rPr>
              <a:t>    3 d        3 + 2 = 5 </a:t>
            </a:r>
            <a:endParaRPr lang="es-CL" sz="28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s-ES" sz="2800" dirty="0" smtClean="0">
                <a:latin typeface="Comic Sans MS" pitchFamily="66" charset="0"/>
              </a:rPr>
              <a:t>    4 p        4 + 1 = 5               </a:t>
            </a:r>
          </a:p>
          <a:p>
            <a:pPr algn="just">
              <a:buNone/>
            </a:pPr>
            <a:r>
              <a:rPr lang="es-ES" sz="2800" dirty="0" smtClean="0">
                <a:latin typeface="Comic Sans MS" pitchFamily="66" charset="0"/>
              </a:rPr>
              <a:t>    Se llena primero el orbital 3 d (ya que </a:t>
            </a:r>
            <a:r>
              <a:rPr lang="es-ES" sz="2800" b="1" dirty="0" smtClean="0">
                <a:latin typeface="Comic Sans MS" pitchFamily="66" charset="0"/>
              </a:rPr>
              <a:t>n</a:t>
            </a:r>
            <a:r>
              <a:rPr lang="es-ES" sz="2800" dirty="0" smtClean="0">
                <a:latin typeface="Comic Sans MS" pitchFamily="66" charset="0"/>
              </a:rPr>
              <a:t> es menor).</a:t>
            </a:r>
            <a:endParaRPr lang="es-CL" sz="2800" dirty="0" smtClean="0">
              <a:latin typeface="Comic Sans MS" pitchFamily="66" charset="0"/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   DIAGRAMA DE MOELLER</a:t>
            </a:r>
            <a:endParaRPr lang="es-CL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CL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82453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latin typeface="Comic Sans MS" pitchFamily="66" charset="0"/>
              </a:rPr>
              <a:t>ELECTRÓN DIFERENCIAL</a:t>
            </a:r>
            <a:r>
              <a:rPr lang="es-ES" sz="3000" dirty="0" smtClean="0">
                <a:latin typeface="Comic Sans MS" pitchFamily="66" charset="0"/>
              </a:rPr>
              <a:t>: </a:t>
            </a:r>
            <a:r>
              <a:rPr lang="es-ES" sz="3000" dirty="0" smtClean="0">
                <a:solidFill>
                  <a:srgbClr val="43823E"/>
                </a:solidFill>
                <a:latin typeface="Comic Sans MS" pitchFamily="66" charset="0"/>
              </a:rPr>
              <a:t>Es el último electrón de la configuración electrónica, es decir, el más energético.</a:t>
            </a:r>
            <a:endParaRPr lang="es-CL" sz="3000" dirty="0" smtClean="0">
              <a:solidFill>
                <a:srgbClr val="43823E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s-ES" sz="3000" dirty="0" smtClean="0">
                <a:latin typeface="Comic Sans MS" pitchFamily="66" charset="0"/>
              </a:rPr>
              <a:t> </a:t>
            </a:r>
            <a:endParaRPr lang="es-CL" sz="3000" dirty="0" smtClean="0">
              <a:latin typeface="Comic Sans MS" pitchFamily="66" charset="0"/>
            </a:endParaRPr>
          </a:p>
          <a:p>
            <a:pPr algn="just"/>
            <a:r>
              <a:rPr lang="es-ES" sz="3000" b="1" dirty="0" smtClean="0">
                <a:solidFill>
                  <a:srgbClr val="FF0000"/>
                </a:solidFill>
                <a:latin typeface="Comic Sans MS" pitchFamily="66" charset="0"/>
              </a:rPr>
              <a:t>NIVEL DE VALENCIA O CAPA DE VALENCIA</a:t>
            </a:r>
            <a:r>
              <a:rPr lang="es-ES" sz="3000" b="1" dirty="0" smtClean="0">
                <a:latin typeface="Comic Sans MS" pitchFamily="66" charset="0"/>
              </a:rPr>
              <a:t>: </a:t>
            </a:r>
            <a:r>
              <a:rPr lang="es-CL" sz="3000" dirty="0" smtClean="0">
                <a:solidFill>
                  <a:srgbClr val="43823E"/>
                </a:solidFill>
                <a:latin typeface="Comic Sans MS" pitchFamily="66" charset="0"/>
              </a:rPr>
              <a:t>Corresponde al último nivel de energía, donde se ubican los electrones</a:t>
            </a:r>
          </a:p>
          <a:p>
            <a:pPr algn="just">
              <a:buNone/>
            </a:pPr>
            <a:r>
              <a:rPr lang="es-ES" sz="3000" dirty="0" smtClean="0">
                <a:latin typeface="Comic Sans MS" pitchFamily="66" charset="0"/>
              </a:rPr>
              <a:t> </a:t>
            </a:r>
            <a:endParaRPr lang="es-CL" sz="3000" dirty="0" smtClean="0">
              <a:latin typeface="Comic Sans MS" pitchFamily="66" charset="0"/>
            </a:endParaRPr>
          </a:p>
          <a:p>
            <a:pPr algn="just"/>
            <a:r>
              <a:rPr lang="es-ES" sz="3000" b="1" dirty="0" smtClean="0">
                <a:solidFill>
                  <a:srgbClr val="FF0000"/>
                </a:solidFill>
                <a:latin typeface="Comic Sans MS" pitchFamily="66" charset="0"/>
              </a:rPr>
              <a:t>ELECTRONES DE VALENCIA</a:t>
            </a:r>
            <a:r>
              <a:rPr lang="es-ES" sz="3000" dirty="0" smtClean="0">
                <a:latin typeface="Comic Sans MS" pitchFamily="66" charset="0"/>
              </a:rPr>
              <a:t>: </a:t>
            </a:r>
            <a:r>
              <a:rPr lang="es-CL" sz="3000" dirty="0" smtClean="0">
                <a:solidFill>
                  <a:srgbClr val="43823E"/>
                </a:solidFill>
                <a:latin typeface="Comic Sans MS" pitchFamily="66" charset="0"/>
              </a:rPr>
              <a:t>Corresponden</a:t>
            </a:r>
            <a:r>
              <a:rPr lang="es-CL" sz="3000" b="1" dirty="0" smtClean="0">
                <a:solidFill>
                  <a:srgbClr val="43823E"/>
                </a:solidFill>
                <a:latin typeface="Comic Sans MS" pitchFamily="66" charset="0"/>
              </a:rPr>
              <a:t> </a:t>
            </a:r>
            <a:r>
              <a:rPr lang="es-CL" sz="3000" dirty="0" smtClean="0">
                <a:solidFill>
                  <a:srgbClr val="43823E"/>
                </a:solidFill>
                <a:latin typeface="Comic Sans MS" pitchFamily="66" charset="0"/>
              </a:rPr>
              <a:t>a todos aquellos ubicados en el nivel de valencia</a:t>
            </a:r>
          </a:p>
          <a:p>
            <a:pPr>
              <a:buNone/>
            </a:pPr>
            <a:r>
              <a:rPr lang="es-ES" dirty="0" smtClean="0"/>
              <a:t> 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344815" cy="49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L" dirty="0" smtClean="0">
                <a:solidFill>
                  <a:srgbClr val="BA0606"/>
                </a:solidFill>
              </a:rPr>
              <a:t>Del elemento Bromo (</a:t>
            </a:r>
            <a:r>
              <a:rPr lang="es-CL" baseline="-25000" dirty="0" smtClean="0">
                <a:solidFill>
                  <a:srgbClr val="BA0606"/>
                </a:solidFill>
              </a:rPr>
              <a:t>35</a:t>
            </a:r>
            <a:r>
              <a:rPr lang="es-CL" dirty="0" smtClean="0">
                <a:solidFill>
                  <a:srgbClr val="BA0606"/>
                </a:solidFill>
              </a:rPr>
              <a:t>Br) determine</a:t>
            </a:r>
            <a:endParaRPr lang="es-ES" dirty="0" smtClean="0">
              <a:solidFill>
                <a:srgbClr val="BA0606"/>
              </a:solidFill>
            </a:endParaRPr>
          </a:p>
          <a:p>
            <a:pPr>
              <a:buNone/>
            </a:pPr>
            <a:r>
              <a:rPr lang="es-CL" dirty="0" smtClean="0"/>
              <a:t>A_ Configuración electrónica  </a:t>
            </a:r>
            <a:endParaRPr lang="es-ES" dirty="0" smtClean="0"/>
          </a:p>
          <a:p>
            <a:pPr>
              <a:buNone/>
            </a:pPr>
            <a:r>
              <a:rPr lang="es-CL" b="1" dirty="0" smtClean="0">
                <a:solidFill>
                  <a:srgbClr val="080CB8"/>
                </a:solidFill>
              </a:rPr>
              <a:t>1s</a:t>
            </a:r>
            <a:r>
              <a:rPr lang="es-CL" b="1" baseline="30000" dirty="0" smtClean="0">
                <a:solidFill>
                  <a:srgbClr val="080CB8"/>
                </a:solidFill>
              </a:rPr>
              <a:t>2</a:t>
            </a:r>
            <a:r>
              <a:rPr lang="es-CL" b="1" dirty="0" smtClean="0">
                <a:solidFill>
                  <a:srgbClr val="080CB8"/>
                </a:solidFill>
              </a:rPr>
              <a:t> 2s</a:t>
            </a:r>
            <a:r>
              <a:rPr lang="es-CL" b="1" baseline="30000" dirty="0" smtClean="0">
                <a:solidFill>
                  <a:srgbClr val="080CB8"/>
                </a:solidFill>
              </a:rPr>
              <a:t>2</a:t>
            </a:r>
            <a:r>
              <a:rPr lang="es-CL" b="1" dirty="0" smtClean="0">
                <a:solidFill>
                  <a:srgbClr val="080CB8"/>
                </a:solidFill>
              </a:rPr>
              <a:t> 2p</a:t>
            </a:r>
            <a:r>
              <a:rPr lang="es-CL" b="1" baseline="30000" dirty="0" smtClean="0">
                <a:solidFill>
                  <a:srgbClr val="080CB8"/>
                </a:solidFill>
              </a:rPr>
              <a:t>6</a:t>
            </a:r>
            <a:r>
              <a:rPr lang="es-CL" b="1" dirty="0" smtClean="0">
                <a:solidFill>
                  <a:srgbClr val="080CB8"/>
                </a:solidFill>
              </a:rPr>
              <a:t> 3s</a:t>
            </a:r>
            <a:r>
              <a:rPr lang="es-CL" b="1" baseline="30000" dirty="0" smtClean="0">
                <a:solidFill>
                  <a:srgbClr val="080CB8"/>
                </a:solidFill>
              </a:rPr>
              <a:t>2</a:t>
            </a:r>
            <a:r>
              <a:rPr lang="es-CL" b="1" dirty="0" smtClean="0">
                <a:solidFill>
                  <a:srgbClr val="080CB8"/>
                </a:solidFill>
              </a:rPr>
              <a:t> 3p</a:t>
            </a:r>
            <a:r>
              <a:rPr lang="es-CL" b="1" baseline="30000" dirty="0" smtClean="0">
                <a:solidFill>
                  <a:srgbClr val="080CB8"/>
                </a:solidFill>
              </a:rPr>
              <a:t>6</a:t>
            </a:r>
            <a:r>
              <a:rPr lang="es-CL" b="1" dirty="0" smtClean="0">
                <a:solidFill>
                  <a:srgbClr val="080CB8"/>
                </a:solidFill>
              </a:rPr>
              <a:t> 4s</a:t>
            </a:r>
            <a:r>
              <a:rPr lang="es-CL" b="1" baseline="30000" dirty="0" smtClean="0">
                <a:solidFill>
                  <a:srgbClr val="080CB8"/>
                </a:solidFill>
              </a:rPr>
              <a:t>2 </a:t>
            </a:r>
            <a:r>
              <a:rPr lang="es-CL" b="1" dirty="0" smtClean="0">
                <a:solidFill>
                  <a:srgbClr val="080CB8"/>
                </a:solidFill>
              </a:rPr>
              <a:t>3d</a:t>
            </a:r>
            <a:r>
              <a:rPr lang="es-CL" b="1" baseline="30000" dirty="0" smtClean="0">
                <a:solidFill>
                  <a:srgbClr val="080CB8"/>
                </a:solidFill>
              </a:rPr>
              <a:t>10</a:t>
            </a:r>
            <a:r>
              <a:rPr lang="es-CL" b="1" dirty="0" smtClean="0">
                <a:solidFill>
                  <a:srgbClr val="080CB8"/>
                </a:solidFill>
              </a:rPr>
              <a:t> 4p</a:t>
            </a:r>
            <a:r>
              <a:rPr lang="es-CL" b="1" baseline="30000" dirty="0" smtClean="0">
                <a:solidFill>
                  <a:srgbClr val="080CB8"/>
                </a:solidFill>
              </a:rPr>
              <a:t>5</a:t>
            </a:r>
            <a:endParaRPr lang="es-ES" b="1" baseline="30000" dirty="0" smtClean="0">
              <a:solidFill>
                <a:srgbClr val="080CB8"/>
              </a:solidFill>
            </a:endParaRPr>
          </a:p>
          <a:p>
            <a:pPr>
              <a:buNone/>
            </a:pPr>
            <a:r>
              <a:rPr lang="es-ES" dirty="0" smtClean="0"/>
              <a:t>B_ </a:t>
            </a:r>
            <a:r>
              <a:rPr lang="es-CL" dirty="0" smtClean="0"/>
              <a:t>Configuración electrónica de último nivel</a:t>
            </a:r>
            <a:endParaRPr lang="es-ES" dirty="0" smtClean="0"/>
          </a:p>
          <a:p>
            <a:pPr>
              <a:buNone/>
            </a:pPr>
            <a:r>
              <a:rPr lang="es-CL" b="1" dirty="0" smtClean="0"/>
              <a:t>                         </a:t>
            </a:r>
            <a:r>
              <a:rPr lang="es-CL" b="1" dirty="0" smtClean="0">
                <a:solidFill>
                  <a:srgbClr val="080CB8"/>
                </a:solidFill>
              </a:rPr>
              <a:t>4s</a:t>
            </a:r>
            <a:r>
              <a:rPr lang="es-CL" b="1" baseline="30000" dirty="0" smtClean="0">
                <a:solidFill>
                  <a:srgbClr val="080CB8"/>
                </a:solidFill>
              </a:rPr>
              <a:t>2 </a:t>
            </a:r>
            <a:r>
              <a:rPr lang="es-CL" b="1" dirty="0" smtClean="0">
                <a:solidFill>
                  <a:srgbClr val="080CB8"/>
                </a:solidFill>
              </a:rPr>
              <a:t>    4p</a:t>
            </a:r>
            <a:r>
              <a:rPr lang="es-CL" b="1" baseline="30000" dirty="0" smtClean="0">
                <a:solidFill>
                  <a:srgbClr val="080CB8"/>
                </a:solidFill>
              </a:rPr>
              <a:t>5</a:t>
            </a:r>
            <a:endParaRPr lang="es-ES" dirty="0" smtClean="0">
              <a:solidFill>
                <a:srgbClr val="080CB8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CL" dirty="0" smtClean="0"/>
              <a:t>C_ Cantidad de e- desapareados:</a:t>
            </a:r>
            <a:endParaRPr lang="es-ES" dirty="0" smtClean="0"/>
          </a:p>
          <a:p>
            <a:pPr>
              <a:buNone/>
            </a:pPr>
            <a:r>
              <a:rPr lang="es-CL" b="1" dirty="0" smtClean="0">
                <a:solidFill>
                  <a:srgbClr val="080CB8"/>
                </a:solidFill>
              </a:rPr>
              <a:t>1 electrón desapareado</a:t>
            </a:r>
            <a:endParaRPr lang="es-ES" dirty="0">
              <a:solidFill>
                <a:srgbClr val="080CB8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429132"/>
            <a:ext cx="2016224" cy="57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D_ Números cuánticos de su e- diferencial:</a:t>
            </a:r>
            <a:r>
              <a:rPr lang="es-CL" b="1" dirty="0" smtClean="0">
                <a:solidFill>
                  <a:srgbClr val="080CB8"/>
                </a:solidFill>
              </a:rPr>
              <a:t> 4p</a:t>
            </a:r>
            <a:r>
              <a:rPr lang="es-CL" b="1" baseline="30000" dirty="0" smtClean="0">
                <a:solidFill>
                  <a:srgbClr val="080CB8"/>
                </a:solidFill>
              </a:rPr>
              <a:t>5</a:t>
            </a:r>
            <a:endParaRPr lang="es-ES" dirty="0" smtClean="0"/>
          </a:p>
          <a:p>
            <a:pPr>
              <a:buNone/>
            </a:pPr>
            <a:r>
              <a:rPr lang="es-CL" b="1" dirty="0" smtClean="0">
                <a:solidFill>
                  <a:srgbClr val="080CB8"/>
                </a:solidFill>
              </a:rPr>
              <a:t>n = 4</a:t>
            </a:r>
            <a:endParaRPr lang="es-ES" dirty="0" smtClean="0">
              <a:solidFill>
                <a:srgbClr val="080CB8"/>
              </a:solidFill>
            </a:endParaRPr>
          </a:p>
          <a:p>
            <a:pPr>
              <a:buNone/>
            </a:pPr>
            <a:r>
              <a:rPr lang="es-CL" b="1" dirty="0" smtClean="0">
                <a:solidFill>
                  <a:srgbClr val="080CB8"/>
                </a:solidFill>
              </a:rPr>
              <a:t>ℓ = 1</a:t>
            </a:r>
          </a:p>
          <a:p>
            <a:pPr>
              <a:buNone/>
            </a:pPr>
            <a:endParaRPr lang="es-CL" b="1" dirty="0" smtClean="0">
              <a:solidFill>
                <a:srgbClr val="080CB8"/>
              </a:solidFill>
            </a:endParaRPr>
          </a:p>
          <a:p>
            <a:pPr>
              <a:buNone/>
            </a:pPr>
            <a:endParaRPr lang="es-CL" b="1" dirty="0" smtClean="0">
              <a:solidFill>
                <a:srgbClr val="080CB8"/>
              </a:solidFill>
            </a:endParaRPr>
          </a:p>
          <a:p>
            <a:pPr>
              <a:buNone/>
            </a:pPr>
            <a:endParaRPr lang="es-CL" b="1" dirty="0" smtClean="0">
              <a:solidFill>
                <a:srgbClr val="080CB8"/>
              </a:solidFill>
            </a:endParaRPr>
          </a:p>
          <a:p>
            <a:pPr>
              <a:buNone/>
            </a:pPr>
            <a:r>
              <a:rPr lang="es-CL" b="1" dirty="0" smtClean="0">
                <a:solidFill>
                  <a:srgbClr val="080CB8"/>
                </a:solidFill>
              </a:rPr>
              <a:t>m = 0</a:t>
            </a:r>
            <a:endParaRPr lang="es-ES" dirty="0" smtClean="0">
              <a:solidFill>
                <a:srgbClr val="080CB8"/>
              </a:solidFill>
            </a:endParaRPr>
          </a:p>
          <a:p>
            <a:pPr>
              <a:buNone/>
            </a:pPr>
            <a:r>
              <a:rPr lang="es-CL" b="1" dirty="0" smtClean="0">
                <a:solidFill>
                  <a:srgbClr val="080CB8"/>
                </a:solidFill>
              </a:rPr>
              <a:t>s</a:t>
            </a:r>
            <a:r>
              <a:rPr lang="es-CL" b="1" dirty="0" smtClean="0">
                <a:solidFill>
                  <a:srgbClr val="080CB8"/>
                </a:solidFill>
              </a:rPr>
              <a:t> </a:t>
            </a:r>
            <a:r>
              <a:rPr lang="es-CL" b="1" dirty="0" smtClean="0">
                <a:solidFill>
                  <a:srgbClr val="080CB8"/>
                </a:solidFill>
              </a:rPr>
              <a:t>= -1/2</a:t>
            </a:r>
            <a:endParaRPr lang="es-ES" dirty="0" smtClean="0">
              <a:solidFill>
                <a:srgbClr val="080CB8"/>
              </a:solidFill>
            </a:endParaRPr>
          </a:p>
          <a:p>
            <a:pPr>
              <a:buNone/>
            </a:pPr>
            <a:endParaRPr lang="es-CL" b="1" dirty="0" smtClean="0"/>
          </a:p>
          <a:p>
            <a:pPr>
              <a:buNone/>
            </a:pPr>
            <a:endParaRPr lang="es-CL" b="1" dirty="0" smtClean="0"/>
          </a:p>
          <a:p>
            <a:pPr>
              <a:buNone/>
            </a:pPr>
            <a:endParaRPr lang="es-CL" b="1" dirty="0" smtClean="0"/>
          </a:p>
          <a:p>
            <a:pPr>
              <a:buNone/>
            </a:pPr>
            <a:endParaRPr lang="es-CL" b="1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44291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Comic Sans MS" pitchFamily="66" charset="0"/>
              </a:rPr>
              <a:t>n</a:t>
            </a:r>
            <a:r>
              <a:rPr lang="es-ES" sz="2800" dirty="0" smtClean="0">
                <a:latin typeface="Comic Sans MS" pitchFamily="66" charset="0"/>
              </a:rPr>
              <a:t>: número cuántico principal.</a:t>
            </a:r>
            <a:endParaRPr lang="es-CL" sz="2800" dirty="0" smtClean="0">
              <a:latin typeface="Comic Sans MS" pitchFamily="66" charset="0"/>
            </a:endParaRPr>
          </a:p>
          <a:p>
            <a:r>
              <a:rPr lang="es-ES" sz="2800" b="1" dirty="0" smtClean="0">
                <a:latin typeface="Comic Sans MS" pitchFamily="66" charset="0"/>
              </a:rPr>
              <a:t>ℓ:</a:t>
            </a:r>
            <a:r>
              <a:rPr lang="es-ES" sz="2800" dirty="0" smtClean="0">
                <a:latin typeface="Comic Sans MS" pitchFamily="66" charset="0"/>
              </a:rPr>
              <a:t> número cuántico secundario o </a:t>
            </a:r>
            <a:r>
              <a:rPr lang="es-ES" sz="2800" dirty="0" err="1" smtClean="0">
                <a:latin typeface="Comic Sans MS" pitchFamily="66" charset="0"/>
              </a:rPr>
              <a:t>azimutal</a:t>
            </a:r>
            <a:r>
              <a:rPr lang="es-ES" sz="2800" dirty="0" smtClean="0">
                <a:latin typeface="Comic Sans MS" pitchFamily="66" charset="0"/>
              </a:rPr>
              <a:t>.</a:t>
            </a:r>
            <a:endParaRPr lang="es-CL" sz="2800" dirty="0" smtClean="0">
              <a:latin typeface="Comic Sans MS" pitchFamily="66" charset="0"/>
            </a:endParaRPr>
          </a:p>
          <a:p>
            <a:r>
              <a:rPr lang="es-ES" sz="2800" b="1" dirty="0" smtClean="0">
                <a:latin typeface="Comic Sans MS" pitchFamily="66" charset="0"/>
              </a:rPr>
              <a:t>m:</a:t>
            </a:r>
            <a:r>
              <a:rPr lang="es-ES" sz="2800" dirty="0" smtClean="0">
                <a:latin typeface="Comic Sans MS" pitchFamily="66" charset="0"/>
              </a:rPr>
              <a:t> número cuántico magnético.</a:t>
            </a:r>
            <a:endParaRPr lang="es-CL" sz="2800" dirty="0" smtClean="0">
              <a:latin typeface="Comic Sans MS" pitchFamily="66" charset="0"/>
            </a:endParaRPr>
          </a:p>
          <a:p>
            <a:r>
              <a:rPr lang="es-ES" sz="2800" b="1" dirty="0" smtClean="0">
                <a:latin typeface="Comic Sans MS" pitchFamily="66" charset="0"/>
              </a:rPr>
              <a:t>s: </a:t>
            </a:r>
            <a:r>
              <a:rPr lang="es-ES" sz="2800" dirty="0" smtClean="0">
                <a:latin typeface="Comic Sans MS" pitchFamily="66" charset="0"/>
              </a:rPr>
              <a:t>número cuántico de spin.</a:t>
            </a:r>
            <a:endParaRPr lang="es-CL" sz="2800" dirty="0" smtClean="0">
              <a:latin typeface="Comic Sans MS" pitchFamily="66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0751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NÚMERO CUÁNTICO PRINCIPAL (n)</a:t>
            </a:r>
            <a:r>
              <a:rPr lang="es-CL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CL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sz="3200" dirty="0">
                <a:latin typeface="Comic Sans MS" pitchFamily="66" charset="0"/>
              </a:rPr>
              <a:t/>
            </a:r>
            <a:br>
              <a:rPr lang="es-CL" sz="3200" dirty="0">
                <a:latin typeface="Comic Sans MS" pitchFamily="66" charset="0"/>
              </a:rPr>
            </a:br>
            <a:endParaRPr lang="es-CL" sz="32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8640960" cy="4641379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Comic Sans MS" pitchFamily="66" charset="0"/>
              </a:rPr>
              <a:t>Indica el </a:t>
            </a:r>
            <a:r>
              <a:rPr lang="es-ES" sz="2800" dirty="0" smtClean="0">
                <a:solidFill>
                  <a:srgbClr val="43823E"/>
                </a:solidFill>
                <a:latin typeface="Comic Sans MS" pitchFamily="66" charset="0"/>
              </a:rPr>
              <a:t>nivel de energía </a:t>
            </a:r>
            <a:r>
              <a:rPr lang="es-ES" sz="2800" dirty="0" smtClean="0">
                <a:latin typeface="Comic Sans MS" pitchFamily="66" charset="0"/>
              </a:rPr>
              <a:t>o región aproximada en la cual está girando el electrón.. </a:t>
            </a:r>
            <a:r>
              <a:rPr lang="es-ES" sz="2800" b="1" dirty="0" smtClean="0">
                <a:latin typeface="Comic Sans MS" pitchFamily="66" charset="0"/>
              </a:rPr>
              <a:t>Los valores más bajos de n se encuentran más cercanos al núcleo</a:t>
            </a:r>
            <a:r>
              <a:rPr lang="es-ES" sz="2800" dirty="0" smtClean="0">
                <a:latin typeface="Comic Sans MS" pitchFamily="66" charset="0"/>
              </a:rPr>
              <a:t>. Los valores que puede tomar n son todos aquellos enteros que van desde el 1 al infinito, aunque sólo se conocen 7. </a:t>
            </a:r>
            <a:r>
              <a:rPr lang="es-ES" sz="2800" dirty="0" smtClean="0">
                <a:solidFill>
                  <a:srgbClr val="43823E"/>
                </a:solidFill>
                <a:latin typeface="Comic Sans MS" pitchFamily="66" charset="0"/>
              </a:rPr>
              <a:t>Este número cuántico corresponde a los períodos en el actual sistema periódico.</a:t>
            </a:r>
            <a:endParaRPr lang="es-CL" sz="2800" dirty="0" smtClean="0">
              <a:solidFill>
                <a:srgbClr val="43823E"/>
              </a:solidFill>
              <a:latin typeface="Comic Sans MS" pitchFamily="66" charset="0"/>
            </a:endParaRPr>
          </a:p>
          <a:p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9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0871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CL" sz="3100" dirty="0">
              <a:latin typeface="Comic Sans MS" pitchFamily="66" charset="0"/>
            </a:endParaRPr>
          </a:p>
          <a:p>
            <a:pPr algn="just"/>
            <a:endParaRPr lang="es-CL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808312" cy="26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1560" y="2924944"/>
            <a:ext cx="80648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ES" sz="2400" b="1" dirty="0" smtClean="0">
                <a:latin typeface="Comic Sans MS" pitchFamily="66" charset="0"/>
              </a:rPr>
              <a:t>Nivel (n)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b="1" dirty="0" smtClean="0">
                <a:latin typeface="Comic Sans MS" pitchFamily="66" charset="0"/>
              </a:rPr>
              <a:t>Número máximo de electrones= 2n</a:t>
            </a:r>
            <a:r>
              <a:rPr lang="es-ES" sz="2400" b="1" baseline="30000" dirty="0" smtClean="0">
                <a:latin typeface="Comic Sans MS" pitchFamily="66" charset="0"/>
              </a:rPr>
              <a:t>2</a:t>
            </a:r>
          </a:p>
          <a:p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n =1</a:t>
            </a:r>
            <a:r>
              <a:rPr lang="es-CL" sz="2400" dirty="0" smtClean="0">
                <a:latin typeface="Comic Sans MS" pitchFamily="66" charset="0"/>
              </a:rPr>
              <a:t>        </a:t>
            </a:r>
            <a:r>
              <a:rPr lang="es-ES" sz="2400" dirty="0" smtClean="0">
                <a:latin typeface="Comic Sans MS" pitchFamily="66" charset="0"/>
              </a:rPr>
              <a:t>2∙1</a:t>
            </a:r>
            <a:r>
              <a:rPr lang="es-ES" sz="2400" baseline="30000" dirty="0" smtClean="0">
                <a:latin typeface="Comic Sans MS" pitchFamily="66" charset="0"/>
              </a:rPr>
              <a:t>2</a:t>
            </a:r>
            <a:r>
              <a:rPr lang="es-ES" sz="2400" dirty="0" smtClean="0">
                <a:latin typeface="Comic Sans MS" pitchFamily="66" charset="0"/>
              </a:rPr>
              <a:t> = 2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n=2</a:t>
            </a:r>
            <a:r>
              <a:rPr lang="es-CL" sz="2400" dirty="0" smtClean="0">
                <a:latin typeface="Comic Sans MS" pitchFamily="66" charset="0"/>
              </a:rPr>
              <a:t>        </a:t>
            </a:r>
            <a:r>
              <a:rPr lang="es-ES" sz="2400" dirty="0" smtClean="0">
                <a:latin typeface="Comic Sans MS" pitchFamily="66" charset="0"/>
              </a:rPr>
              <a:t>2∙2</a:t>
            </a:r>
            <a:r>
              <a:rPr lang="es-ES" sz="2400" baseline="30000" dirty="0" smtClean="0">
                <a:latin typeface="Comic Sans MS" pitchFamily="66" charset="0"/>
              </a:rPr>
              <a:t>2</a:t>
            </a:r>
            <a:r>
              <a:rPr lang="es-ES" sz="2400" dirty="0" smtClean="0">
                <a:latin typeface="Comic Sans MS" pitchFamily="66" charset="0"/>
              </a:rPr>
              <a:t> = 8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n=3</a:t>
            </a:r>
            <a:r>
              <a:rPr lang="es-CL" sz="2400" dirty="0" smtClean="0">
                <a:latin typeface="Comic Sans MS" pitchFamily="66" charset="0"/>
              </a:rPr>
              <a:t>        </a:t>
            </a:r>
            <a:r>
              <a:rPr lang="es-ES" sz="2400" dirty="0" smtClean="0">
                <a:latin typeface="Comic Sans MS" pitchFamily="66" charset="0"/>
              </a:rPr>
              <a:t>2∙3</a:t>
            </a:r>
            <a:r>
              <a:rPr lang="es-ES" sz="2400" baseline="30000" dirty="0" smtClean="0">
                <a:latin typeface="Comic Sans MS" pitchFamily="66" charset="0"/>
              </a:rPr>
              <a:t>2</a:t>
            </a:r>
            <a:r>
              <a:rPr lang="es-ES" sz="2400" dirty="0" smtClean="0">
                <a:latin typeface="Comic Sans MS" pitchFamily="66" charset="0"/>
              </a:rPr>
              <a:t> = 18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>
                <a:latin typeface="Comic Sans MS" pitchFamily="66" charset="0"/>
              </a:rPr>
              <a:t>n=4</a:t>
            </a:r>
            <a:r>
              <a:rPr lang="es-CL" sz="2400" dirty="0" smtClean="0">
                <a:latin typeface="Comic Sans MS" pitchFamily="66" charset="0"/>
              </a:rPr>
              <a:t>        </a:t>
            </a:r>
            <a:r>
              <a:rPr lang="es-ES" sz="2400" dirty="0" smtClean="0">
                <a:latin typeface="Comic Sans MS" pitchFamily="66" charset="0"/>
              </a:rPr>
              <a:t>2∙4</a:t>
            </a:r>
            <a:r>
              <a:rPr lang="es-ES" sz="2400" baseline="30000" dirty="0" smtClean="0">
                <a:latin typeface="Comic Sans MS" pitchFamily="66" charset="0"/>
              </a:rPr>
              <a:t>2</a:t>
            </a:r>
            <a:r>
              <a:rPr lang="es-ES" sz="2400" dirty="0" smtClean="0">
                <a:latin typeface="Comic Sans MS" pitchFamily="66" charset="0"/>
              </a:rPr>
              <a:t> = 32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dirty="0" smtClean="0"/>
              <a:t> 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3635896" y="692696"/>
            <a:ext cx="5112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omic Sans MS" pitchFamily="66" charset="0"/>
              </a:rPr>
              <a:t>Un </a:t>
            </a:r>
            <a:r>
              <a:rPr lang="es-ES" sz="2400" b="1" dirty="0" smtClean="0">
                <a:solidFill>
                  <a:srgbClr val="BA0606"/>
                </a:solidFill>
                <a:latin typeface="Comic Sans MS" pitchFamily="66" charset="0"/>
              </a:rPr>
              <a:t>incremento de n </a:t>
            </a:r>
            <a:r>
              <a:rPr lang="es-ES" sz="2400" dirty="0" smtClean="0">
                <a:latin typeface="Comic Sans MS" pitchFamily="66" charset="0"/>
              </a:rPr>
              <a:t>significa también </a:t>
            </a:r>
            <a:r>
              <a:rPr lang="es-ES" sz="2400" b="1" dirty="0" smtClean="0">
                <a:solidFill>
                  <a:srgbClr val="BA0606"/>
                </a:solidFill>
                <a:latin typeface="Comic Sans MS" pitchFamily="66" charset="0"/>
              </a:rPr>
              <a:t>mayor energía</a:t>
            </a:r>
            <a:r>
              <a:rPr lang="es-ES" sz="2400" dirty="0" smtClean="0">
                <a:latin typeface="Comic Sans MS" pitchFamily="66" charset="0"/>
              </a:rPr>
              <a:t>, ya que el electrón es más débilmente retenido por el núcleo. En un nivel hay máximo </a:t>
            </a:r>
            <a:r>
              <a:rPr lang="es-ES" sz="2400" b="1" dirty="0" smtClean="0">
                <a:latin typeface="Comic Sans MS" pitchFamily="66" charset="0"/>
              </a:rPr>
              <a:t>2n</a:t>
            </a:r>
            <a:r>
              <a:rPr lang="es-ES" sz="2400" b="1" baseline="30000" dirty="0" smtClean="0">
                <a:latin typeface="Comic Sans MS" pitchFamily="66" charset="0"/>
              </a:rPr>
              <a:t>2</a:t>
            </a: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electrones, cálculo correcto hasta el cuarto nivel</a:t>
            </a:r>
            <a:endParaRPr lang="es-CL" sz="2400" dirty="0" smtClean="0">
              <a:latin typeface="Comic Sans MS" pitchFamily="66" charset="0"/>
            </a:endParaRPr>
          </a:p>
          <a:p>
            <a:r>
              <a:rPr lang="es-ES" sz="2400" dirty="0" smtClean="0"/>
              <a:t> </a:t>
            </a:r>
            <a:endParaRPr lang="es-CL" sz="24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7123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4713387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sz="2400" dirty="0" smtClean="0">
                <a:latin typeface="Comic Sans MS" pitchFamily="66" charset="0"/>
              </a:rPr>
              <a:t>   </a:t>
            </a:r>
            <a:r>
              <a:rPr lang="es-ES" sz="2400" dirty="0" smtClean="0">
                <a:solidFill>
                  <a:srgbClr val="080CB8"/>
                </a:solidFill>
                <a:latin typeface="Comic Sans MS" pitchFamily="66" charset="0"/>
              </a:rPr>
              <a:t>I</a:t>
            </a:r>
            <a:r>
              <a:rPr lang="es-ES_tradnl" sz="2400" dirty="0" err="1" smtClean="0">
                <a:solidFill>
                  <a:srgbClr val="080CB8"/>
                </a:solidFill>
                <a:latin typeface="Comic Sans MS" pitchFamily="66" charset="0"/>
              </a:rPr>
              <a:t>ndica</a:t>
            </a:r>
            <a:r>
              <a:rPr lang="es-ES_tradnl" sz="2400" dirty="0" smtClean="0">
                <a:solidFill>
                  <a:srgbClr val="080CB8"/>
                </a:solidFill>
                <a:latin typeface="Comic Sans MS" pitchFamily="66" charset="0"/>
              </a:rPr>
              <a:t> la forma de la nube electrónica </a:t>
            </a:r>
            <a:r>
              <a:rPr lang="es-ES_tradnl" sz="2400" dirty="0" smtClean="0">
                <a:latin typeface="Comic Sans MS" pitchFamily="66" charset="0"/>
              </a:rPr>
              <a:t>y corresponde </a:t>
            </a:r>
            <a:r>
              <a:rPr lang="es-ES_tradnl" sz="2400" b="1" dirty="0" smtClean="0">
                <a:latin typeface="Comic Sans MS" pitchFamily="66" charset="0"/>
              </a:rPr>
              <a:t>subniveles de energía </a:t>
            </a:r>
            <a:r>
              <a:rPr lang="es-ES_tradnl" sz="2400" dirty="0" smtClean="0">
                <a:latin typeface="Comic Sans MS" pitchFamily="66" charset="0"/>
              </a:rPr>
              <a:t>dentro del nivel energético, estos subniveles reciben el nombre de </a:t>
            </a:r>
            <a:r>
              <a:rPr lang="es-ES_tradnl" sz="2400" b="1" dirty="0" smtClean="0">
                <a:latin typeface="Comic Sans MS" pitchFamily="66" charset="0"/>
              </a:rPr>
              <a:t>orbitales</a:t>
            </a:r>
            <a:r>
              <a:rPr lang="es-ES_tradnl" sz="2400" dirty="0" smtClean="0">
                <a:latin typeface="Comic Sans MS" pitchFamily="66" charset="0"/>
              </a:rPr>
              <a:t>, un orbital se define como aquella </a:t>
            </a:r>
            <a:r>
              <a:rPr lang="es-ES_tradnl" sz="2400" b="1" dirty="0" smtClean="0">
                <a:latin typeface="Comic Sans MS" pitchFamily="66" charset="0"/>
              </a:rPr>
              <a:t>“zona del espacio en donde existe la máxima probabilidad de encontrar un electrón” </a:t>
            </a:r>
          </a:p>
          <a:p>
            <a:pPr algn="just">
              <a:buNone/>
            </a:pPr>
            <a:endParaRPr lang="es-ES_tradnl" sz="24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400" dirty="0" smtClean="0"/>
              <a:t>     </a:t>
            </a:r>
            <a:r>
              <a:rPr lang="es-ES" sz="2400" dirty="0" smtClean="0">
                <a:latin typeface="Comic Sans MS" pitchFamily="66" charset="0"/>
              </a:rPr>
              <a:t>Los valores de ℓ</a:t>
            </a:r>
            <a:r>
              <a:rPr lang="es-ES" sz="2400" b="1" i="1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 son </a:t>
            </a:r>
            <a:r>
              <a:rPr lang="es-ES" sz="2400" b="1" dirty="0" smtClean="0">
                <a:latin typeface="Comic Sans MS" pitchFamily="66" charset="0"/>
              </a:rPr>
              <a:t>enteros positivos que van desde  cero  hasta (n-1)</a:t>
            </a:r>
          </a:p>
          <a:p>
            <a:pPr algn="just">
              <a:buFont typeface="Wingdings" pitchFamily="2" charset="2"/>
              <a:buChar char="§"/>
            </a:pPr>
            <a:endParaRPr lang="es-CL" sz="2400" dirty="0" smtClean="0">
              <a:latin typeface="Comic Sans MS" pitchFamily="66" charset="0"/>
            </a:endParaRPr>
          </a:p>
          <a:p>
            <a:pPr algn="just"/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404664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NÚMERO CUÁNTICO SECUNDARIO O AZIMUTAL (ℓ)</a:t>
            </a:r>
            <a:endParaRPr lang="es-CL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6230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486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7583" y="476671"/>
          <a:ext cx="7200801" cy="2016227"/>
        </p:xfrm>
        <a:graphic>
          <a:graphicData uri="http://schemas.openxmlformats.org/drawingml/2006/table">
            <a:tbl>
              <a:tblPr/>
              <a:tblGrid>
                <a:gridCol w="2400267"/>
                <a:gridCol w="2400267"/>
                <a:gridCol w="2400267"/>
              </a:tblGrid>
              <a:tr h="672075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Times New Roman"/>
                          <a:cs typeface="Times New Roman"/>
                        </a:rPr>
                        <a:t>ℓ </a:t>
                      </a: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= desde 0 hasta (n-1)</a:t>
                      </a:r>
                      <a:endParaRPr lang="es-CL" sz="20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Cantidad de  subniveles</a:t>
                      </a:r>
                      <a:endParaRPr lang="es-CL" sz="20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CL" sz="20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Uno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 y 1</a:t>
                      </a:r>
                      <a:endParaRPr lang="es-CL" sz="20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Dos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CL" sz="20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0, 1 y 2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Tres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CL" sz="20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0,1,2 y 3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Cuatro</a:t>
                      </a:r>
                      <a:endParaRPr lang="es-CL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5536" y="3140968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A cada valor de </a:t>
            </a:r>
            <a:r>
              <a:rPr lang="es-ES" sz="2400" b="1" i="1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ℓ le corresponde un tipo de </a:t>
            </a:r>
            <a:r>
              <a:rPr lang="es-ES" sz="2400" b="1" dirty="0" smtClean="0">
                <a:latin typeface="Comic Sans MS" pitchFamily="66" charset="0"/>
              </a:rPr>
              <a:t>orbital</a:t>
            </a:r>
            <a:r>
              <a:rPr lang="es-ES" sz="2400" dirty="0" smtClean="0">
                <a:latin typeface="Comic Sans MS" pitchFamily="66" charset="0"/>
              </a:rPr>
              <a:t>, nombrados con las letras </a:t>
            </a:r>
            <a:r>
              <a:rPr lang="es-ES" sz="2400" b="1" dirty="0" smtClean="0">
                <a:latin typeface="Comic Sans MS" pitchFamily="66" charset="0"/>
              </a:rPr>
              <a:t>s, p, d </a:t>
            </a:r>
            <a:r>
              <a:rPr lang="es-ES" sz="2400" dirty="0" smtClean="0">
                <a:latin typeface="Comic Sans MS" pitchFamily="66" charset="0"/>
              </a:rPr>
              <a:t>o</a:t>
            </a:r>
            <a:r>
              <a:rPr lang="es-ES" sz="2400" b="1" dirty="0" smtClean="0">
                <a:latin typeface="Comic Sans MS" pitchFamily="66" charset="0"/>
              </a:rPr>
              <a:t> f</a:t>
            </a:r>
            <a:endParaRPr lang="es-CL" sz="2400" dirty="0" smtClean="0">
              <a:latin typeface="Comic Sans MS" pitchFamily="66" charset="0"/>
            </a:endParaRPr>
          </a:p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43651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83569" y="4437112"/>
          <a:ext cx="7416825" cy="1224136"/>
        </p:xfrm>
        <a:graphic>
          <a:graphicData uri="http://schemas.openxmlformats.org/drawingml/2006/table">
            <a:tbl>
              <a:tblPr/>
              <a:tblGrid>
                <a:gridCol w="1728191"/>
                <a:gridCol w="1238539"/>
                <a:gridCol w="1483365"/>
                <a:gridCol w="1483365"/>
                <a:gridCol w="1483365"/>
              </a:tblGrid>
              <a:tr h="612068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Nº cuántico secundario</a:t>
                      </a:r>
                      <a:endParaRPr lang="es-CL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Arial"/>
                          <a:ea typeface="Times New Roman"/>
                          <a:cs typeface="Times New Roman"/>
                        </a:rPr>
                        <a:t>ℓ</a:t>
                      </a: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 = 0</a:t>
                      </a:r>
                      <a:endParaRPr lang="es-CL" sz="1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Arial"/>
                          <a:ea typeface="Times New Roman"/>
                          <a:cs typeface="Times New Roman"/>
                        </a:rPr>
                        <a:t>ℓ</a:t>
                      </a: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 = 1</a:t>
                      </a:r>
                      <a:endParaRPr lang="es-CL" sz="1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Arial"/>
                          <a:ea typeface="Times New Roman"/>
                          <a:cs typeface="Times New Roman"/>
                        </a:rPr>
                        <a:t>ℓ</a:t>
                      </a: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 = 2</a:t>
                      </a:r>
                      <a:endParaRPr lang="es-CL" sz="1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Arial"/>
                          <a:ea typeface="Times New Roman"/>
                          <a:cs typeface="Times New Roman"/>
                        </a:rPr>
                        <a:t>ℓ</a:t>
                      </a: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 = 3</a:t>
                      </a:r>
                      <a:endParaRPr lang="es-CL" sz="1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Orbital energético</a:t>
                      </a:r>
                      <a:endParaRPr lang="es-CL" sz="18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s-CL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CL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s-CL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25"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s-CL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15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71600" y="2060848"/>
          <a:ext cx="2304256" cy="2232248"/>
        </p:xfrm>
        <a:graphic>
          <a:graphicData uri="http://schemas.openxmlformats.org/presentationml/2006/ole">
            <p:oleObj spid="_x0000_s9218" name="Imagen de mapa de bits" r:id="rId3" imgW="1933333" imgH="1886213" progId="PBrush">
              <p:embed/>
            </p:oleObj>
          </a:graphicData>
        </a:graphic>
      </p:graphicFrame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635896" y="908720"/>
          <a:ext cx="4392488" cy="4608512"/>
        </p:xfrm>
        <a:graphic>
          <a:graphicData uri="http://schemas.openxmlformats.org/presentationml/2006/ole">
            <p:oleObj spid="_x0000_s9217" name="Imagen de mapa de bits" r:id="rId4" imgW="3580952" imgH="3533333" progId="PBrush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115616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Orbital s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6206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          Orbitales p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1346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1547664" y="980728"/>
          <a:ext cx="5760640" cy="4536504"/>
        </p:xfrm>
        <a:graphic>
          <a:graphicData uri="http://schemas.openxmlformats.org/presentationml/2006/ole">
            <p:oleObj spid="_x0000_s8193" name="Imagen de mapa de bits" r:id="rId3" imgW="4686954" imgH="3457143" progId="PBrush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555776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                 Orbitales d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1338</Words>
  <Application>Microsoft Office PowerPoint</Application>
  <PresentationFormat>Presentación en pantalla (4:3)</PresentationFormat>
  <Paragraphs>219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Imagen de mapa de bits</vt:lpstr>
      <vt:lpstr> NÚMEROS CUÁNTICOS Y CONFIGURACIÓN ELECTRÓNICA </vt:lpstr>
      <vt:lpstr> NÚMEROS CUÁNTICOS </vt:lpstr>
      <vt:lpstr>Diapositiva 3</vt:lpstr>
      <vt:lpstr>  NÚMERO CUÁNTICO PRINCIPAL (n) 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NÚMERO CUÁNTICO DE SPIN (s )</vt:lpstr>
      <vt:lpstr>Diapositiva 14</vt:lpstr>
      <vt:lpstr>CONFIGURACIÓN ELECTRÓNICA</vt:lpstr>
      <vt:lpstr>Diapositiva 16</vt:lpstr>
      <vt:lpstr>Diapositiva 17</vt:lpstr>
      <vt:lpstr>Diapositiva 18</vt:lpstr>
      <vt:lpstr>Conclusiones relevantes</vt:lpstr>
      <vt:lpstr>Diapositiva 20</vt:lpstr>
      <vt:lpstr>Diapositiva 21</vt:lpstr>
      <vt:lpstr>Diapositiva 22</vt:lpstr>
      <vt:lpstr>Diapositiva 23</vt:lpstr>
      <vt:lpstr>Diapositiva 24</vt:lpstr>
      <vt:lpstr>EJEMPLO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PARTÍCULAS ELEMENTALES DEL ÁTOMO </dc:title>
  <dc:creator>usuario</dc:creator>
  <cp:lastModifiedBy>Pc1</cp:lastModifiedBy>
  <cp:revision>67</cp:revision>
  <dcterms:created xsi:type="dcterms:W3CDTF">2011-06-02T16:37:03Z</dcterms:created>
  <dcterms:modified xsi:type="dcterms:W3CDTF">2012-06-10T01:58:13Z</dcterms:modified>
</cp:coreProperties>
</file>