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3C011-7AE0-4A0D-950E-2B151D234425}" type="datetimeFigureOut">
              <a:rPr lang="es-ES" smtClean="0"/>
              <a:pPr/>
              <a:t>10/09/2015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9C60-6D02-47DF-94E3-97D8B8D6285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2143116"/>
            <a:ext cx="7772400" cy="1470025"/>
          </a:xfrm>
        </p:spPr>
        <p:txBody>
          <a:bodyPr>
            <a:normAutofit/>
          </a:bodyPr>
          <a:lstStyle/>
          <a:p>
            <a:r>
              <a:rPr lang="es-ES" sz="7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AMINAS</a:t>
            </a:r>
            <a:endParaRPr lang="es-ES" sz="7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/>
          <a:lstStyle/>
          <a:p>
            <a:pPr algn="just"/>
            <a:r>
              <a:rPr lang="es-ES_tradnl" dirty="0" smtClean="0">
                <a:solidFill>
                  <a:srgbClr val="0070C0"/>
                </a:solidFill>
              </a:rPr>
              <a:t>Muchos compuestos orgánicos contienen nitrógeno. Las </a:t>
            </a:r>
            <a:r>
              <a:rPr lang="es-ES_tradn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aminas</a:t>
            </a:r>
            <a:r>
              <a:rPr lang="es-ES_tradnl" dirty="0" smtClean="0">
                <a:solidFill>
                  <a:srgbClr val="0070C0"/>
                </a:solidFill>
              </a:rPr>
              <a:t> derivan del </a:t>
            </a:r>
            <a:r>
              <a:rPr lang="es-ES_tradnl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amoníaco</a:t>
            </a:r>
            <a:r>
              <a:rPr lang="es-ES_tradnl" dirty="0" smtClean="0">
                <a:solidFill>
                  <a:srgbClr val="0070C0"/>
                </a:solidFill>
              </a:rPr>
              <a:t> por sustitución de uno dos o tres átomos de hidrógeno por grupos </a:t>
            </a:r>
            <a:r>
              <a:rPr lang="es-ES_tradnl" dirty="0" err="1" smtClean="0">
                <a:solidFill>
                  <a:srgbClr val="0070C0"/>
                </a:solidFill>
              </a:rPr>
              <a:t>alquilos</a:t>
            </a:r>
            <a:endParaRPr lang="es-ES_tradnl" dirty="0" smtClean="0">
              <a:solidFill>
                <a:srgbClr val="0070C0"/>
              </a:solidFill>
            </a:endParaRPr>
          </a:p>
          <a:p>
            <a:pPr algn="just"/>
            <a:endParaRPr lang="es-E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636"/>
            <a:ext cx="556464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714620"/>
            <a:ext cx="1641675" cy="195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738" y="685800"/>
            <a:ext cx="177006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838200"/>
            <a:ext cx="20923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15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09600"/>
            <a:ext cx="20161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0152" name="Text Box 8"/>
          <p:cNvSpPr txBox="1">
            <a:spLocks noChangeArrowheads="1"/>
          </p:cNvSpPr>
          <p:nvPr/>
        </p:nvSpPr>
        <p:spPr bwMode="auto">
          <a:xfrm>
            <a:off x="0" y="4114800"/>
            <a:ext cx="1981200" cy="11906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/>
              <a:t> </a:t>
            </a:r>
            <a:r>
              <a:rPr lang="es-ES_trad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Amina           primaria</a:t>
            </a:r>
            <a:endParaRPr lang="es-ES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0154" name="Text Box 10"/>
          <p:cNvSpPr txBox="1">
            <a:spLocks noChangeArrowheads="1"/>
          </p:cNvSpPr>
          <p:nvPr/>
        </p:nvSpPr>
        <p:spPr bwMode="auto">
          <a:xfrm>
            <a:off x="2971800" y="4114800"/>
            <a:ext cx="2514600" cy="11906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Amina           secundaria</a:t>
            </a:r>
            <a:endParaRPr lang="es-ES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0155" name="Text Box 11"/>
          <p:cNvSpPr txBox="1">
            <a:spLocks noChangeArrowheads="1"/>
          </p:cNvSpPr>
          <p:nvPr/>
        </p:nvSpPr>
        <p:spPr bwMode="auto">
          <a:xfrm>
            <a:off x="6096000" y="4191000"/>
            <a:ext cx="2743200" cy="11906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Amina           terciaria</a:t>
            </a:r>
            <a:endParaRPr lang="es-ES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2" grpId="0" animBg="1"/>
      <p:bldP spid="390154" grpId="0" animBg="1"/>
      <p:bldP spid="3901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Text Box 4"/>
          <p:cNvSpPr txBox="1">
            <a:spLocks noChangeArrowheads="1"/>
          </p:cNvSpPr>
          <p:nvPr/>
        </p:nvSpPr>
        <p:spPr bwMode="auto">
          <a:xfrm>
            <a:off x="214282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dirty="0">
                <a:solidFill>
                  <a:srgbClr val="0070C0"/>
                </a:solidFill>
              </a:rPr>
              <a:t>La amina más sencilla es la </a:t>
            </a:r>
            <a:r>
              <a:rPr lang="es-ES_tradnl" sz="36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metilamina</a:t>
            </a:r>
            <a:r>
              <a:rPr lang="es-ES_tradnl" sz="3600" dirty="0">
                <a:solidFill>
                  <a:srgbClr val="0070C0"/>
                </a:solidFill>
              </a:rPr>
              <a:t>, la siguiente es la </a:t>
            </a:r>
            <a:r>
              <a:rPr lang="es-ES_tradnl" sz="36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etilamina</a:t>
            </a:r>
            <a:r>
              <a:rPr lang="es-ES_tradnl" sz="3600" dirty="0">
                <a:solidFill>
                  <a:srgbClr val="0070C0"/>
                </a:solidFill>
              </a:rPr>
              <a:t> y así sucesivamente.</a:t>
            </a:r>
            <a:endParaRPr lang="es-ES" sz="3600" dirty="0">
              <a:solidFill>
                <a:srgbClr val="0070C0"/>
              </a:solidFill>
            </a:endParaRPr>
          </a:p>
        </p:txBody>
      </p:sp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500034" y="1571612"/>
            <a:ext cx="2819400" cy="14938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aseline="-25000"/>
              <a:t>   </a:t>
            </a:r>
            <a:r>
              <a:rPr lang="es-ES_tradnl" sz="4400"/>
              <a:t>CH</a:t>
            </a:r>
            <a:r>
              <a:rPr lang="es-ES_tradnl" sz="4400" baseline="-25000"/>
              <a:t>3</a:t>
            </a:r>
            <a:r>
              <a:rPr lang="es-ES_tradnl" sz="4400"/>
              <a:t>NH</a:t>
            </a:r>
            <a:r>
              <a:rPr lang="es-ES_tradnl" sz="4400" baseline="-25000"/>
              <a:t>2</a:t>
            </a:r>
          </a:p>
          <a:p>
            <a:pPr>
              <a:spcBef>
                <a:spcPct val="50000"/>
              </a:spcBef>
            </a:pPr>
            <a:r>
              <a:rPr lang="es-ES_tradnl" sz="3200"/>
              <a:t>  </a:t>
            </a:r>
            <a:r>
              <a:rPr lang="es-ES_tradnl" sz="3200">
                <a:solidFill>
                  <a:srgbClr val="FF3300"/>
                </a:solidFill>
              </a:rPr>
              <a:t>metilamina</a:t>
            </a:r>
            <a:endParaRPr lang="es-ES" sz="3200">
              <a:solidFill>
                <a:srgbClr val="FF3300"/>
              </a:solidFill>
            </a:endParaRPr>
          </a:p>
        </p:txBody>
      </p:sp>
      <p:sp>
        <p:nvSpPr>
          <p:cNvPr id="391175" name="Text Box 7"/>
          <p:cNvSpPr txBox="1">
            <a:spLocks noChangeArrowheads="1"/>
          </p:cNvSpPr>
          <p:nvPr/>
        </p:nvSpPr>
        <p:spPr bwMode="auto">
          <a:xfrm>
            <a:off x="4643438" y="1428736"/>
            <a:ext cx="3200400" cy="176688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600" baseline="-25000" dirty="0"/>
              <a:t> </a:t>
            </a:r>
            <a:r>
              <a:rPr lang="es-ES_tradnl" sz="4400" dirty="0"/>
              <a:t>CH</a:t>
            </a:r>
            <a:r>
              <a:rPr lang="es-ES_tradnl" sz="4400" baseline="-25000" dirty="0"/>
              <a:t>3</a:t>
            </a:r>
            <a:r>
              <a:rPr lang="es-ES_tradnl" sz="4400" dirty="0"/>
              <a:t>CH</a:t>
            </a:r>
            <a:r>
              <a:rPr lang="es-ES_tradnl" sz="4400" baseline="-25000" dirty="0"/>
              <a:t>2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  <a:endParaRPr lang="es-ES_tradnl" sz="4400" dirty="0"/>
          </a:p>
          <a:p>
            <a:pPr>
              <a:spcBef>
                <a:spcPct val="50000"/>
              </a:spcBef>
            </a:pPr>
            <a:r>
              <a:rPr lang="es-ES_tradnl" sz="4400" dirty="0"/>
              <a:t>    </a:t>
            </a:r>
            <a:r>
              <a:rPr lang="es-ES_tradnl" sz="3600" dirty="0">
                <a:solidFill>
                  <a:srgbClr val="FF0000"/>
                </a:solidFill>
              </a:rPr>
              <a:t>etilamina</a:t>
            </a:r>
            <a:endParaRPr lang="es-ES" sz="3600" baseline="-25000" dirty="0">
              <a:solidFill>
                <a:srgbClr val="FF0000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85800" y="3505200"/>
            <a:ext cx="7543800" cy="1143000"/>
            <a:chOff x="432" y="2208"/>
            <a:chExt cx="4752" cy="720"/>
          </a:xfrm>
        </p:grpSpPr>
        <p:sp>
          <p:nvSpPr>
            <p:cNvPr id="5128" name="Rectangle 10"/>
            <p:cNvSpPr>
              <a:spLocks noChangeArrowheads="1"/>
            </p:cNvSpPr>
            <p:nvPr/>
          </p:nvSpPr>
          <p:spPr bwMode="auto">
            <a:xfrm>
              <a:off x="432" y="2208"/>
              <a:ext cx="4368" cy="720"/>
            </a:xfrm>
            <a:prstGeom prst="rect">
              <a:avLst/>
            </a:prstGeom>
            <a:solidFill>
              <a:srgbClr val="CCCC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91176" name="Text Box 8"/>
            <p:cNvSpPr txBox="1">
              <a:spLocks noChangeArrowheads="1"/>
            </p:cNvSpPr>
            <p:nvPr/>
          </p:nvSpPr>
          <p:spPr bwMode="auto">
            <a:xfrm>
              <a:off x="480" y="2256"/>
              <a:ext cx="47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ES_tradnl" sz="3600" b="1" dirty="0"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El GRUPO</a:t>
              </a:r>
              <a:r>
                <a:rPr lang="es-ES_tradnl" sz="3600" dirty="0"/>
                <a:t> </a:t>
              </a:r>
              <a:r>
                <a:rPr lang="es-ES_tradnl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–NH</a:t>
              </a:r>
              <a:r>
                <a:rPr lang="es-ES_tradnl" sz="3600" b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s-ES_tradnl" sz="3600" baseline="-25000" dirty="0"/>
                <a:t> </a:t>
              </a:r>
              <a:r>
                <a:rPr lang="es-ES_tradnl" sz="3600" dirty="0"/>
                <a:t>se llama </a:t>
              </a:r>
              <a:r>
                <a:rPr lang="es-ES_tradnl" sz="36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AMINO</a:t>
              </a:r>
              <a:endParaRPr lang="es-ES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pic>
        <p:nvPicPr>
          <p:cNvPr id="391181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876800"/>
            <a:ext cx="2336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1182" name="Text Box 14"/>
          <p:cNvSpPr txBox="1">
            <a:spLocks noChangeArrowheads="1"/>
          </p:cNvSpPr>
          <p:nvPr/>
        </p:nvSpPr>
        <p:spPr bwMode="auto">
          <a:xfrm>
            <a:off x="4267200" y="5257800"/>
            <a:ext cx="1600200" cy="6413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anilina</a:t>
            </a:r>
            <a:endParaRPr lang="es-E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9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2" grpId="0"/>
      <p:bldP spid="391173" grpId="0" animBg="1"/>
      <p:bldP spid="391175" grpId="0" animBg="1"/>
      <p:bldP spid="391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¿Cuál es el nombre?</a:t>
            </a:r>
            <a:endParaRPr lang="es-ES" sz="3600" b="1" dirty="0">
              <a:solidFill>
                <a:srgbClr val="00B05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0" y="990600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s-ES_tradnl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-NH-CH</a:t>
            </a:r>
            <a:r>
              <a:rPr lang="es-ES_tradnl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s-ES" sz="36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3505200" y="990600"/>
            <a:ext cx="3048000" cy="6413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dimetilamina</a:t>
            </a:r>
            <a:endParaRPr lang="es-E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0" y="1905000"/>
            <a:ext cx="3429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3600"/>
          </a:p>
        </p:txBody>
      </p:sp>
      <p:pic>
        <p:nvPicPr>
          <p:cNvPr id="39220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25908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2201" name="Text Box 9"/>
          <p:cNvSpPr txBox="1">
            <a:spLocks noChangeArrowheads="1"/>
          </p:cNvSpPr>
          <p:nvPr/>
        </p:nvSpPr>
        <p:spPr bwMode="auto">
          <a:xfrm>
            <a:off x="3505200" y="2133600"/>
            <a:ext cx="3276600" cy="6413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trimetilamina</a:t>
            </a:r>
            <a:endParaRPr lang="es-E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2202" name="Text Box 10"/>
          <p:cNvSpPr txBox="1">
            <a:spLocks noChangeArrowheads="1"/>
          </p:cNvSpPr>
          <p:nvPr/>
        </p:nvSpPr>
        <p:spPr bwMode="auto">
          <a:xfrm>
            <a:off x="0" y="36576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s-ES_tradnl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CH</a:t>
            </a:r>
            <a:r>
              <a:rPr lang="es-ES_tradnl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s-ES_tradnl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-NH-CH</a:t>
            </a:r>
            <a:r>
              <a:rPr lang="es-ES_tradnl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s-ES" sz="3600"/>
          </a:p>
        </p:txBody>
      </p:sp>
      <p:sp>
        <p:nvSpPr>
          <p:cNvPr id="392203" name="Text Box 11"/>
          <p:cNvSpPr txBox="1">
            <a:spLocks noChangeArrowheads="1"/>
          </p:cNvSpPr>
          <p:nvPr/>
        </p:nvSpPr>
        <p:spPr bwMode="auto">
          <a:xfrm>
            <a:off x="4419600" y="3657600"/>
            <a:ext cx="3048000" cy="6413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etilmetilamina</a:t>
            </a:r>
            <a:endParaRPr lang="es-ES" sz="36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2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6" grpId="0"/>
      <p:bldP spid="392197" grpId="0"/>
      <p:bldP spid="392198" grpId="0" animBg="1"/>
      <p:bldP spid="392201" grpId="0" animBg="1"/>
      <p:bldP spid="392202" grpId="0"/>
      <p:bldP spid="3922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785786" y="928670"/>
            <a:ext cx="821533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400" dirty="0">
                <a:solidFill>
                  <a:srgbClr val="FF0066"/>
                </a:solidFill>
              </a:rPr>
              <a:t>¿Cuál de las siguientes es la estructura de 1-butilamina?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A.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  <a:endParaRPr lang="es-ES_tradnl" sz="4400" dirty="0"/>
          </a:p>
          <a:p>
            <a:pPr>
              <a:spcBef>
                <a:spcPct val="50000"/>
              </a:spcBef>
            </a:pPr>
            <a:r>
              <a:rPr lang="es-ES_tradnl" sz="4400" dirty="0"/>
              <a:t>B.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C.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CO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D.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CO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60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6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endParaRPr lang="es-ES" sz="66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981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  <p:bldP spid="4239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785786" y="928670"/>
            <a:ext cx="821533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4400" dirty="0">
                <a:solidFill>
                  <a:srgbClr val="FF0066"/>
                </a:solidFill>
              </a:rPr>
              <a:t>¿Cuál de las siguientes es la estructura de </a:t>
            </a:r>
            <a:r>
              <a:rPr lang="es-ES_tradnl" sz="4400" dirty="0" smtClean="0">
                <a:solidFill>
                  <a:srgbClr val="FF0066"/>
                </a:solidFill>
              </a:rPr>
              <a:t>1-pentilamina</a:t>
            </a:r>
            <a:r>
              <a:rPr lang="es-ES_tradnl" sz="4400" dirty="0">
                <a:solidFill>
                  <a:srgbClr val="FF0066"/>
                </a:solidFill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A.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  <a:endParaRPr lang="es-ES_tradnl" sz="4400" dirty="0"/>
          </a:p>
          <a:p>
            <a:pPr>
              <a:spcBef>
                <a:spcPct val="50000"/>
              </a:spcBef>
            </a:pPr>
            <a:r>
              <a:rPr lang="es-ES_tradnl" sz="4400" dirty="0"/>
              <a:t>B.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C.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CO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  <a:p>
            <a:pPr>
              <a:spcBef>
                <a:spcPct val="50000"/>
              </a:spcBef>
            </a:pPr>
            <a:r>
              <a:rPr lang="es-ES_tradnl" sz="4400" dirty="0"/>
              <a:t>D. CH</a:t>
            </a:r>
            <a:r>
              <a:rPr lang="es-ES_tradnl" sz="4400" baseline="-25000" dirty="0"/>
              <a:t>3 </a:t>
            </a:r>
            <a:r>
              <a:rPr lang="es-ES_tradnl" sz="4400" dirty="0"/>
              <a:t>CH</a:t>
            </a:r>
            <a:r>
              <a:rPr lang="es-ES_tradnl" sz="4400" baseline="-25000" dirty="0"/>
              <a:t>2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 err="1"/>
              <a:t>CH</a:t>
            </a:r>
            <a:r>
              <a:rPr lang="es-ES_tradnl" sz="4400" baseline="-25000" dirty="0" err="1"/>
              <a:t>2</a:t>
            </a:r>
            <a:r>
              <a:rPr lang="es-ES_tradnl" sz="4400" baseline="-25000" dirty="0"/>
              <a:t> </a:t>
            </a:r>
            <a:r>
              <a:rPr lang="es-ES_tradnl" sz="4400" dirty="0"/>
              <a:t>CO</a:t>
            </a:r>
            <a:r>
              <a:rPr lang="es-ES_tradnl" sz="4400" baseline="-25000" dirty="0"/>
              <a:t> </a:t>
            </a:r>
            <a:r>
              <a:rPr lang="es-ES_tradnl" sz="4400" dirty="0"/>
              <a:t>NH</a:t>
            </a:r>
            <a:r>
              <a:rPr lang="es-ES_tradnl" sz="4400" baseline="-25000" dirty="0"/>
              <a:t>2</a:t>
            </a:r>
          </a:p>
        </p:txBody>
      </p:sp>
      <p:sp>
        <p:nvSpPr>
          <p:cNvPr id="423941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609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66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s-ES" sz="6600" b="1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48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23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/>
      <p:bldP spid="42394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162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AMINAS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AMINAS</dc:title>
  <dc:creator>Pc1</dc:creator>
  <cp:lastModifiedBy>..::Lobillo::..</cp:lastModifiedBy>
  <cp:revision>10</cp:revision>
  <dcterms:created xsi:type="dcterms:W3CDTF">2011-11-06T01:07:10Z</dcterms:created>
  <dcterms:modified xsi:type="dcterms:W3CDTF">2015-09-10T11:14:31Z</dcterms:modified>
</cp:coreProperties>
</file>