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99"/>
    <a:srgbClr val="FF0066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10598-A2A0-4ADF-B3B6-395DB41082E0}" type="datetimeFigureOut">
              <a:rPr lang="es-ES" smtClean="0"/>
              <a:pPr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08372-4E59-45BA-AA52-C9B2C1D3FC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7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CETONAS</a:t>
            </a:r>
            <a:endParaRPr lang="es-ES" sz="7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CARBONILO </a:t>
            </a:r>
            <a:endParaRPr lang="es-ES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500570"/>
            <a:ext cx="1673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CETONAS: </a:t>
            </a:r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003399"/>
                </a:solidFill>
              </a:rPr>
              <a:t>Tienen</a:t>
            </a:r>
            <a:r>
              <a:rPr lang="en-US" dirty="0" smtClean="0">
                <a:solidFill>
                  <a:srgbClr val="003399"/>
                </a:solidFill>
              </a:rPr>
              <a:t> dos </a:t>
            </a:r>
            <a:r>
              <a:rPr lang="en-US" dirty="0" err="1" smtClean="0">
                <a:solidFill>
                  <a:srgbClr val="003399"/>
                </a:solidFill>
              </a:rPr>
              <a:t>grupos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 smtClean="0">
                <a:solidFill>
                  <a:srgbClr val="003399"/>
                </a:solidFill>
              </a:rPr>
              <a:t>alquilo</a:t>
            </a:r>
            <a:r>
              <a:rPr lang="en-US" dirty="0" smtClean="0">
                <a:solidFill>
                  <a:srgbClr val="003399"/>
                </a:solidFill>
              </a:rPr>
              <a:t> (R) o </a:t>
            </a:r>
            <a:r>
              <a:rPr lang="en-US" dirty="0" err="1" smtClean="0">
                <a:solidFill>
                  <a:srgbClr val="003399"/>
                </a:solidFill>
              </a:rPr>
              <a:t>aromáticos</a:t>
            </a:r>
            <a:r>
              <a:rPr lang="en-US" dirty="0" smtClean="0">
                <a:solidFill>
                  <a:srgbClr val="003399"/>
                </a:solidFill>
              </a:rPr>
              <a:t> (</a:t>
            </a:r>
            <a:r>
              <a:rPr lang="en-US" dirty="0" err="1" smtClean="0">
                <a:solidFill>
                  <a:srgbClr val="003399"/>
                </a:solidFill>
              </a:rPr>
              <a:t>Ar</a:t>
            </a:r>
            <a:r>
              <a:rPr lang="en-US" dirty="0" smtClean="0">
                <a:solidFill>
                  <a:srgbClr val="003399"/>
                </a:solidFill>
              </a:rPr>
              <a:t>) </a:t>
            </a:r>
            <a:r>
              <a:rPr lang="en-US" dirty="0" err="1" smtClean="0">
                <a:solidFill>
                  <a:srgbClr val="003399"/>
                </a:solidFill>
              </a:rPr>
              <a:t>enlazados</a:t>
            </a:r>
            <a:r>
              <a:rPr lang="en-US" dirty="0" smtClean="0">
                <a:solidFill>
                  <a:srgbClr val="003399"/>
                </a:solidFill>
              </a:rPr>
              <a:t> al </a:t>
            </a:r>
            <a:r>
              <a:rPr lang="en-US" b="1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grupo</a:t>
            </a:r>
            <a:r>
              <a:rPr lang="en-US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carbonilo</a:t>
            </a:r>
            <a:endParaRPr lang="en-US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/>
            <a:endParaRPr lang="en-US" b="1" dirty="0" smtClean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/>
            <a:r>
              <a:rPr lang="es-CL" dirty="0" smtClean="0">
                <a:solidFill>
                  <a:srgbClr val="006600"/>
                </a:solidFill>
              </a:rPr>
              <a:t>Son compuestos </a:t>
            </a:r>
            <a:r>
              <a:rPr lang="es-CL" dirty="0" err="1" smtClean="0">
                <a:solidFill>
                  <a:srgbClr val="006600"/>
                </a:solidFill>
              </a:rPr>
              <a:t>carbonílicos</a:t>
            </a:r>
            <a:r>
              <a:rPr lang="es-CL" dirty="0" smtClean="0">
                <a:solidFill>
                  <a:srgbClr val="006600"/>
                </a:solidFill>
              </a:rPr>
              <a:t>, que a diferencia de los aldehídos, presentan el grupo C=O en medio de la cadena, entre dos átomos de carbono</a:t>
            </a:r>
            <a:endParaRPr lang="es-ES" dirty="0">
              <a:solidFill>
                <a:srgbClr val="0066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14290"/>
            <a:ext cx="170542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929198"/>
            <a:ext cx="4497388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7 carbon ch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643182"/>
            <a:ext cx="28527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7 carbon cha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500042"/>
            <a:ext cx="2714644" cy="1610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NOMENCLATURA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3399"/>
                </a:solidFill>
              </a:rPr>
              <a:t>El </a:t>
            </a:r>
            <a:r>
              <a:rPr lang="en-US" dirty="0" err="1" smtClean="0">
                <a:solidFill>
                  <a:srgbClr val="003399"/>
                </a:solidFill>
              </a:rPr>
              <a:t>nombre</a:t>
            </a:r>
            <a:r>
              <a:rPr lang="en-US" dirty="0" smtClean="0">
                <a:solidFill>
                  <a:srgbClr val="003399"/>
                </a:solidFill>
              </a:rPr>
              <a:t> IUPAC de </a:t>
            </a:r>
            <a:r>
              <a:rPr lang="en-US" dirty="0" err="1" smtClean="0">
                <a:solidFill>
                  <a:srgbClr val="003399"/>
                </a:solidFill>
              </a:rPr>
              <a:t>una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 smtClean="0">
                <a:solidFill>
                  <a:srgbClr val="003399"/>
                </a:solidFill>
              </a:rPr>
              <a:t>cetona</a:t>
            </a:r>
            <a:r>
              <a:rPr lang="en-US" dirty="0" smtClean="0">
                <a:solidFill>
                  <a:srgbClr val="003399"/>
                </a:solidFill>
              </a:rPr>
              <a:t> se </a:t>
            </a:r>
            <a:r>
              <a:rPr lang="en-US" dirty="0" err="1" smtClean="0">
                <a:solidFill>
                  <a:srgbClr val="003399"/>
                </a:solidFill>
              </a:rPr>
              <a:t>deriva</a:t>
            </a:r>
            <a:r>
              <a:rPr lang="en-US" dirty="0" smtClean="0">
                <a:solidFill>
                  <a:srgbClr val="003399"/>
                </a:solidFill>
              </a:rPr>
              <a:t> del </a:t>
            </a:r>
            <a:r>
              <a:rPr lang="en-US" dirty="0" err="1" smtClean="0">
                <a:solidFill>
                  <a:srgbClr val="003399"/>
                </a:solidFill>
              </a:rPr>
              <a:t>nombre</a:t>
            </a:r>
            <a:r>
              <a:rPr lang="en-US" dirty="0" smtClean="0">
                <a:solidFill>
                  <a:srgbClr val="003399"/>
                </a:solidFill>
              </a:rPr>
              <a:t> del </a:t>
            </a:r>
            <a:r>
              <a:rPr lang="en-US" dirty="0" err="1" smtClean="0">
                <a:solidFill>
                  <a:srgbClr val="003399"/>
                </a:solidFill>
              </a:rPr>
              <a:t>alcano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 smtClean="0">
                <a:solidFill>
                  <a:srgbClr val="003399"/>
                </a:solidFill>
              </a:rPr>
              <a:t>correspondiente</a:t>
            </a:r>
            <a:r>
              <a:rPr lang="en-US" dirty="0" smtClean="0">
                <a:solidFill>
                  <a:srgbClr val="003399"/>
                </a:solidFill>
              </a:rPr>
              <a:t> a la </a:t>
            </a:r>
            <a:r>
              <a:rPr lang="en-US" dirty="0" err="1" smtClean="0">
                <a:solidFill>
                  <a:srgbClr val="003399"/>
                </a:solidFill>
              </a:rPr>
              <a:t>cadena</a:t>
            </a:r>
            <a:r>
              <a:rPr lang="en-US" dirty="0" smtClean="0">
                <a:solidFill>
                  <a:srgbClr val="003399"/>
                </a:solidFill>
              </a:rPr>
              <a:t> de </a:t>
            </a:r>
            <a:r>
              <a:rPr lang="en-US" dirty="0" err="1" smtClean="0">
                <a:solidFill>
                  <a:srgbClr val="003399"/>
                </a:solidFill>
              </a:rPr>
              <a:t>carbonos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 smtClean="0">
                <a:solidFill>
                  <a:srgbClr val="003399"/>
                </a:solidFill>
              </a:rPr>
              <a:t>más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 smtClean="0">
                <a:solidFill>
                  <a:srgbClr val="003399"/>
                </a:solidFill>
              </a:rPr>
              <a:t>larga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 smtClean="0">
                <a:solidFill>
                  <a:srgbClr val="003399"/>
                </a:solidFill>
              </a:rPr>
              <a:t>que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 smtClean="0">
                <a:solidFill>
                  <a:srgbClr val="003399"/>
                </a:solidFill>
              </a:rPr>
              <a:t>contiene</a:t>
            </a:r>
            <a:r>
              <a:rPr lang="en-US" dirty="0" smtClean="0">
                <a:solidFill>
                  <a:srgbClr val="003399"/>
                </a:solidFill>
              </a:rPr>
              <a:t> la </a:t>
            </a:r>
            <a:r>
              <a:rPr lang="en-US" dirty="0" err="1" smtClean="0">
                <a:solidFill>
                  <a:srgbClr val="003399"/>
                </a:solidFill>
              </a:rPr>
              <a:t>cetona</a:t>
            </a:r>
            <a:r>
              <a:rPr lang="en-US" dirty="0" smtClean="0">
                <a:solidFill>
                  <a:srgbClr val="003399"/>
                </a:solidFill>
              </a:rPr>
              <a:t>- </a:t>
            </a:r>
            <a:r>
              <a:rPr lang="en-US" dirty="0" err="1" smtClean="0">
                <a:solidFill>
                  <a:srgbClr val="003399"/>
                </a:solidFill>
              </a:rPr>
              <a:t>grupo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 smtClean="0">
                <a:solidFill>
                  <a:srgbClr val="003399"/>
                </a:solidFill>
              </a:rPr>
              <a:t>carbonilo</a:t>
            </a:r>
            <a:r>
              <a:rPr lang="en-US" dirty="0" smtClean="0">
                <a:solidFill>
                  <a:srgbClr val="003399"/>
                </a:solidFill>
              </a:rPr>
              <a:t>. </a:t>
            </a:r>
          </a:p>
          <a:p>
            <a:pPr algn="just"/>
            <a:r>
              <a:rPr lang="en-US" dirty="0" smtClean="0">
                <a:solidFill>
                  <a:srgbClr val="006600"/>
                </a:solidFill>
              </a:rPr>
              <a:t>El </a:t>
            </a:r>
            <a:r>
              <a:rPr lang="en-US" dirty="0" err="1" smtClean="0">
                <a:solidFill>
                  <a:srgbClr val="006600"/>
                </a:solidFill>
              </a:rPr>
              <a:t>nombre</a:t>
            </a:r>
            <a:r>
              <a:rPr lang="en-US" dirty="0" smtClean="0">
                <a:solidFill>
                  <a:srgbClr val="006600"/>
                </a:solidFill>
              </a:rPr>
              <a:t> principal se forma </a:t>
            </a:r>
            <a:r>
              <a:rPr lang="en-US" dirty="0" err="1" smtClean="0">
                <a:solidFill>
                  <a:srgbClr val="006600"/>
                </a:solidFill>
              </a:rPr>
              <a:t>cambiando</a:t>
            </a:r>
            <a:r>
              <a:rPr lang="en-US" dirty="0" smtClean="0">
                <a:solidFill>
                  <a:srgbClr val="006600"/>
                </a:solidFill>
              </a:rPr>
              <a:t> la </a:t>
            </a:r>
            <a:r>
              <a:rPr lang="en-US" dirty="0" err="1" smtClean="0">
                <a:solidFill>
                  <a:srgbClr val="006600"/>
                </a:solidFill>
              </a:rPr>
              <a:t>terminación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i="1" dirty="0" smtClean="0">
                <a:solidFill>
                  <a:srgbClr val="006600"/>
                </a:solidFill>
              </a:rPr>
              <a:t>–o del </a:t>
            </a:r>
            <a:r>
              <a:rPr lang="en-US" i="1" dirty="0" err="1" smtClean="0">
                <a:solidFill>
                  <a:srgbClr val="006600"/>
                </a:solidFill>
              </a:rPr>
              <a:t>alcano</a:t>
            </a:r>
            <a:r>
              <a:rPr lang="en-US" i="1" dirty="0" smtClean="0">
                <a:solidFill>
                  <a:srgbClr val="006600"/>
                </a:solidFill>
              </a:rPr>
              <a:t> </a:t>
            </a:r>
            <a:r>
              <a:rPr lang="en-US" i="1" dirty="0" err="1" smtClean="0">
                <a:solidFill>
                  <a:srgbClr val="006600"/>
                </a:solidFill>
              </a:rPr>
              <a:t>por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b="1" i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ona</a:t>
            </a:r>
            <a:r>
              <a:rPr lang="en-US" i="1" dirty="0" smtClean="0">
                <a:solidFill>
                  <a:srgbClr val="006600"/>
                </a:solidFill>
              </a:rPr>
              <a:t>.</a:t>
            </a:r>
            <a:endParaRPr lang="en-US" dirty="0" smtClean="0">
              <a:solidFill>
                <a:srgbClr val="006600"/>
              </a:solidFill>
            </a:endParaRPr>
          </a:p>
          <a:p>
            <a:pPr algn="just"/>
            <a:endParaRPr lang="es-ES" dirty="0">
              <a:solidFill>
                <a:srgbClr val="003399"/>
              </a:solidFill>
            </a:endParaRPr>
          </a:p>
        </p:txBody>
      </p:sp>
      <p:pic>
        <p:nvPicPr>
          <p:cNvPr id="4" name="Picture 13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857760"/>
            <a:ext cx="3290887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5929330"/>
            <a:ext cx="1533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4019" y="357166"/>
            <a:ext cx="5455645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928802"/>
            <a:ext cx="1824041" cy="16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643314"/>
            <a:ext cx="50006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57364"/>
            <a:ext cx="5267345" cy="277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NOMBRES COMUNES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003399"/>
                </a:solidFill>
              </a:rPr>
              <a:t>Los </a:t>
            </a:r>
            <a:r>
              <a:rPr lang="en-US" dirty="0" err="1" smtClean="0">
                <a:solidFill>
                  <a:srgbClr val="003399"/>
                </a:solidFill>
              </a:rPr>
              <a:t>nombres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 smtClean="0">
                <a:solidFill>
                  <a:srgbClr val="003399"/>
                </a:solidFill>
              </a:rPr>
              <a:t>comunes</a:t>
            </a:r>
            <a:r>
              <a:rPr lang="en-US" dirty="0" smtClean="0">
                <a:solidFill>
                  <a:srgbClr val="003399"/>
                </a:solidFill>
              </a:rPr>
              <a:t> de la </a:t>
            </a:r>
            <a:r>
              <a:rPr lang="en-US" dirty="0" err="1" smtClean="0">
                <a:solidFill>
                  <a:srgbClr val="003399"/>
                </a:solidFill>
              </a:rPr>
              <a:t>cetonas</a:t>
            </a:r>
            <a:r>
              <a:rPr lang="en-US" dirty="0" smtClean="0">
                <a:solidFill>
                  <a:srgbClr val="003399"/>
                </a:solidFill>
              </a:rPr>
              <a:t>, se </a:t>
            </a:r>
            <a:r>
              <a:rPr lang="en-US" dirty="0" err="1" smtClean="0">
                <a:solidFill>
                  <a:srgbClr val="003399"/>
                </a:solidFill>
              </a:rPr>
              <a:t>derivan</a:t>
            </a:r>
            <a:r>
              <a:rPr lang="en-US" dirty="0" smtClean="0">
                <a:solidFill>
                  <a:srgbClr val="003399"/>
                </a:solidFill>
              </a:rPr>
              <a:t> de los </a:t>
            </a:r>
            <a:r>
              <a:rPr lang="en-US" dirty="0" err="1" smtClean="0">
                <a:solidFill>
                  <a:srgbClr val="003399"/>
                </a:solidFill>
              </a:rPr>
              <a:t>grupos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 smtClean="0">
                <a:solidFill>
                  <a:srgbClr val="003399"/>
                </a:solidFill>
              </a:rPr>
              <a:t>alquílicos</a:t>
            </a:r>
            <a:r>
              <a:rPr lang="en-US" dirty="0" smtClean="0">
                <a:solidFill>
                  <a:srgbClr val="003399"/>
                </a:solidFill>
              </a:rPr>
              <a:t> o </a:t>
            </a:r>
            <a:r>
              <a:rPr lang="en-US" dirty="0" err="1" smtClean="0">
                <a:solidFill>
                  <a:srgbClr val="003399"/>
                </a:solidFill>
              </a:rPr>
              <a:t>aromáticos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 smtClean="0">
                <a:solidFill>
                  <a:srgbClr val="003399"/>
                </a:solidFill>
              </a:rPr>
              <a:t>unidos</a:t>
            </a:r>
            <a:r>
              <a:rPr lang="en-US" dirty="0" smtClean="0">
                <a:solidFill>
                  <a:srgbClr val="003399"/>
                </a:solidFill>
              </a:rPr>
              <a:t> al </a:t>
            </a:r>
            <a:r>
              <a:rPr lang="en-US" dirty="0" err="1" smtClean="0">
                <a:solidFill>
                  <a:srgbClr val="003399"/>
                </a:solidFill>
              </a:rPr>
              <a:t>grupo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 smtClean="0">
                <a:solidFill>
                  <a:srgbClr val="003399"/>
                </a:solidFill>
              </a:rPr>
              <a:t>carbonilo</a:t>
            </a:r>
            <a:r>
              <a:rPr lang="en-US" dirty="0" smtClean="0">
                <a:solidFill>
                  <a:srgbClr val="003399"/>
                </a:solidFill>
              </a:rPr>
              <a:t> </a:t>
            </a:r>
            <a:r>
              <a:rPr lang="en-US" dirty="0" err="1" smtClean="0">
                <a:solidFill>
                  <a:srgbClr val="003399"/>
                </a:solidFill>
              </a:rPr>
              <a:t>seguido</a:t>
            </a:r>
            <a:r>
              <a:rPr lang="en-US" dirty="0" smtClean="0">
                <a:solidFill>
                  <a:srgbClr val="003399"/>
                </a:solidFill>
              </a:rPr>
              <a:t> de la </a:t>
            </a:r>
            <a:r>
              <a:rPr lang="en-US" dirty="0" err="1" smtClean="0">
                <a:solidFill>
                  <a:srgbClr val="003399"/>
                </a:solidFill>
              </a:rPr>
              <a:t>palabra</a:t>
            </a:r>
            <a:r>
              <a:rPr lang="en-US" dirty="0" smtClean="0">
                <a:solidFill>
                  <a:srgbClr val="003399"/>
                </a:solidFill>
              </a:rPr>
              <a:t>  </a:t>
            </a:r>
            <a:r>
              <a:rPr lang="en-US" b="1" i="1" dirty="0" err="1" smtClean="0">
                <a:solidFill>
                  <a:srgbClr val="006600"/>
                </a:solidFill>
              </a:rPr>
              <a:t>cetona</a:t>
            </a:r>
            <a:r>
              <a:rPr lang="en-US" dirty="0" smtClean="0">
                <a:solidFill>
                  <a:srgbClr val="006600"/>
                </a:solidFill>
              </a:rPr>
              <a:t>. </a:t>
            </a:r>
          </a:p>
          <a:p>
            <a:pPr algn="just"/>
            <a:endParaRPr lang="es-ES" dirty="0">
              <a:solidFill>
                <a:srgbClr val="003399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786190"/>
            <a:ext cx="53149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291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838200"/>
            <a:ext cx="4140200" cy="1371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sp>
        <p:nvSpPr>
          <p:cNvPr id="422917" name="Rectangle 5"/>
          <p:cNvSpPr>
            <a:spLocks noChangeArrowheads="1"/>
          </p:cNvSpPr>
          <p:nvPr/>
        </p:nvSpPr>
        <p:spPr bwMode="auto">
          <a:xfrm>
            <a:off x="123825" y="304800"/>
            <a:ext cx="9020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¿A qué serie de compuestos pertenece la molécula:</a:t>
            </a:r>
          </a:p>
        </p:txBody>
      </p:sp>
      <p:sp>
        <p:nvSpPr>
          <p:cNvPr id="422919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ES_tradnl" sz="3600"/>
              <a:t>Cetona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ES_tradnl" sz="3600"/>
              <a:t>Alcohol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ES_tradnl" sz="3600"/>
              <a:t>Ácido carboxílico</a:t>
            </a:r>
          </a:p>
          <a:p>
            <a:pPr marL="457200" indent="-457200">
              <a:spcBef>
                <a:spcPct val="50000"/>
              </a:spcBef>
              <a:buFontTx/>
              <a:buAutoNum type="alphaUcPeriod"/>
            </a:pPr>
            <a:r>
              <a:rPr lang="es-ES_tradnl" sz="3600"/>
              <a:t>Aldehído	</a:t>
            </a:r>
          </a:p>
          <a:p>
            <a:pPr marL="457200" indent="-457200">
              <a:spcBef>
                <a:spcPct val="50000"/>
              </a:spcBef>
            </a:pPr>
            <a:r>
              <a:rPr lang="es-ES_tradnl" sz="3600"/>
              <a:t>  </a:t>
            </a:r>
            <a:endParaRPr lang="es-ES" sz="3600"/>
          </a:p>
        </p:txBody>
      </p:sp>
      <p:sp>
        <p:nvSpPr>
          <p:cNvPr id="422920" name="Text Box 8"/>
          <p:cNvSpPr txBox="1">
            <a:spLocks noChangeArrowheads="1"/>
          </p:cNvSpPr>
          <p:nvPr/>
        </p:nvSpPr>
        <p:spPr bwMode="auto">
          <a:xfrm>
            <a:off x="5638800" y="4191000"/>
            <a:ext cx="68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8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s-ES" sz="8000" b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557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22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2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2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2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7" grpId="0"/>
      <p:bldP spid="422919" grpId="0"/>
      <p:bldP spid="422920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134</Words>
  <Application>Microsoft Office PowerPoint</Application>
  <PresentationFormat>Presentación en pantalla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CETONAS</vt:lpstr>
      <vt:lpstr>CETONAS: </vt:lpstr>
      <vt:lpstr>Presentación de PowerPoint</vt:lpstr>
      <vt:lpstr>NOMENCLATURA</vt:lpstr>
      <vt:lpstr>Presentación de PowerPoint</vt:lpstr>
      <vt:lpstr>Presentación de PowerPoint</vt:lpstr>
      <vt:lpstr>NOMBRES COMUNES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ALDEHÍDO</dc:title>
  <dc:creator>Pc1</dc:creator>
  <cp:lastModifiedBy>..::Lobillo::..</cp:lastModifiedBy>
  <cp:revision>12</cp:revision>
  <dcterms:created xsi:type="dcterms:W3CDTF">2011-11-06T00:14:28Z</dcterms:created>
  <dcterms:modified xsi:type="dcterms:W3CDTF">2015-09-07T11:03:04Z</dcterms:modified>
</cp:coreProperties>
</file>