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4A319-6E23-4B7F-B584-81397642BFC0}" type="datetimeFigureOut">
              <a:rPr lang="es-CL" smtClean="0"/>
              <a:t>21-08-2012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963AA-C24D-4E7C-87BE-C58313D70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613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7604-81C8-4F4C-BC36-3FFCC93825C7}" type="datetimeFigureOut">
              <a:rPr lang="es-ES" smtClean="0"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0578-8289-49A2-8532-7A3A8E4C340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HIPOTESIS DE AVOGADRO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2500-DDAA-4267-A202-647E154F15D9}" type="slidenum">
              <a:rPr lang="es-ES"/>
              <a:pPr/>
              <a:t>2</a:t>
            </a:fld>
            <a:endParaRPr lang="es-E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89237" y="714251"/>
            <a:ext cx="7777163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 b="1" dirty="0" smtClean="0">
                <a:latin typeface="Arial Black" pitchFamily="34" charset="0"/>
              </a:rPr>
              <a:t>HIPOTESIS DE AVOGADRO</a:t>
            </a:r>
            <a:endParaRPr lang="es-ES_tradnl" sz="2400" b="1" dirty="0">
              <a:latin typeface="Arial Black" pitchFamily="34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65400" y="2074554"/>
            <a:ext cx="8001000" cy="641350"/>
          </a:xfrm>
          <a:prstGeom prst="rect">
            <a:avLst/>
          </a:prstGeom>
          <a:solidFill>
            <a:srgbClr val="CCFF99"/>
          </a:solidFill>
          <a:ln w="285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284163" indent="-284163" algn="just" eaLnBrk="0" hangingPunct="0">
              <a:spcBef>
                <a:spcPct val="50000"/>
              </a:spcBef>
            </a:pPr>
            <a:r>
              <a:rPr lang="es-ES_tradnl" sz="16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</a:t>
            </a:r>
            <a:r>
              <a:rPr lang="es-ES_tradnl" dirty="0">
                <a:latin typeface="Times New Roman" pitchFamily="18" charset="0"/>
              </a:rPr>
              <a:t> En condiciones normales P = 1 atmósfera, T = 273 </a:t>
            </a:r>
            <a:r>
              <a:rPr lang="es-ES_tradnl" dirty="0" smtClean="0">
                <a:latin typeface="Times New Roman" pitchFamily="18" charset="0"/>
                <a:sym typeface="Symbol" pitchFamily="18" charset="2"/>
              </a:rPr>
              <a:t>K </a:t>
            </a:r>
            <a:r>
              <a:rPr lang="es-ES_tradnl" dirty="0">
                <a:latin typeface="Times New Roman" pitchFamily="18" charset="0"/>
                <a:sym typeface="Symbol" pitchFamily="18" charset="2"/>
              </a:rPr>
              <a:t>un mol de cualquier gas ocupa 22,4 litros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200" y="3068960"/>
            <a:ext cx="66294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22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5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6E0-479F-4DAF-8B92-9CD0244EF68A}" type="slidenum">
              <a:rPr lang="es-ES"/>
              <a:pPr/>
              <a:t>3</a:t>
            </a:fld>
            <a:endParaRPr lang="es-E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3716338"/>
            <a:ext cx="8386762" cy="1447800"/>
            <a:chOff x="96" y="3343"/>
            <a:chExt cx="5475" cy="929"/>
          </a:xfrm>
        </p:grpSpPr>
        <p:pic>
          <p:nvPicPr>
            <p:cNvPr id="88067" name="Picture 3" descr="03 039 RecipientesConGases_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3343"/>
              <a:ext cx="5475" cy="929"/>
            </a:xfrm>
            <a:prstGeom prst="rect">
              <a:avLst/>
            </a:prstGeom>
            <a:noFill/>
          </p:spPr>
        </p:pic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1872" y="3724"/>
              <a:ext cx="192" cy="2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1600" b="1"/>
                <a:t>+</a:t>
              </a:r>
              <a:endParaRPr lang="es-ES" sz="1600" b="1"/>
            </a:p>
          </p:txBody>
        </p:sp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3552" y="3792"/>
              <a:ext cx="384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3456" y="3840"/>
              <a:ext cx="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84213" y="1412875"/>
            <a:ext cx="8229600" cy="641350"/>
          </a:xfrm>
          <a:prstGeom prst="rect">
            <a:avLst/>
          </a:prstGeom>
          <a:solidFill>
            <a:srgbClr val="A2A2C4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rgbClr val="660066"/>
                </a:solidFill>
              </a:rPr>
              <a:t>Si en la reacción intervienen gases en c.n. de presión y temperatura, 1 mol de cualquiera de ellos ocupará un volumen de 22,4 litros</a:t>
            </a:r>
            <a:endParaRPr lang="es-ES" b="1">
              <a:solidFill>
                <a:srgbClr val="660066"/>
              </a:solidFill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07950" y="5229225"/>
            <a:ext cx="8856663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 i="1">
                <a:solidFill>
                  <a:srgbClr val="A50021"/>
                </a:solidFill>
              </a:rPr>
              <a:t>Los coeficientes estequiométricos de una ecuación química ajustada en la que intervienen gases, informan de la proporción entre volúmenes de reactivos y productos</a:t>
            </a:r>
            <a:r>
              <a:rPr lang="es-ES_tradnl" sz="1500" b="1" i="1">
                <a:solidFill>
                  <a:srgbClr val="A50021"/>
                </a:solidFill>
              </a:rPr>
              <a:t> </a:t>
            </a:r>
            <a:endParaRPr lang="es-ES" sz="1500" b="1" i="1">
              <a:solidFill>
                <a:srgbClr val="A50021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55650" y="2205038"/>
            <a:ext cx="7620000" cy="466725"/>
            <a:chOff x="528" y="2160"/>
            <a:chExt cx="4800" cy="240"/>
          </a:xfrm>
        </p:grpSpPr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528" y="2160"/>
              <a:ext cx="4800" cy="24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3413" y="2304"/>
              <a:ext cx="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816" y="2188"/>
              <a:ext cx="432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>
                  <a:solidFill>
                    <a:srgbClr val="FF0000"/>
                  </a:solidFill>
                </a:rPr>
                <a:t>2</a:t>
              </a:r>
              <a:r>
                <a:rPr lang="es-ES_tradnl" b="1"/>
                <a:t>H</a:t>
              </a:r>
              <a:r>
                <a:rPr lang="es-ES_tradnl" b="1" baseline="-25000"/>
                <a:t>2</a:t>
              </a:r>
              <a:endParaRPr lang="es-ES" b="1" baseline="-25000"/>
            </a:p>
          </p:txBody>
        </p:sp>
        <p:sp>
          <p:nvSpPr>
            <p:cNvPr id="88077" name="Text Box 13"/>
            <p:cNvSpPr txBox="1">
              <a:spLocks noChangeArrowheads="1"/>
            </p:cNvSpPr>
            <p:nvPr/>
          </p:nvSpPr>
          <p:spPr bwMode="auto">
            <a:xfrm>
              <a:off x="1824" y="21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1600" b="1"/>
                <a:t>+</a:t>
              </a:r>
              <a:endParaRPr lang="es-ES" sz="1600" b="1"/>
            </a:p>
          </p:txBody>
        </p:sp>
        <p:sp>
          <p:nvSpPr>
            <p:cNvPr id="88078" name="Text Box 14"/>
            <p:cNvSpPr txBox="1">
              <a:spLocks noChangeArrowheads="1"/>
            </p:cNvSpPr>
            <p:nvPr/>
          </p:nvSpPr>
          <p:spPr bwMode="auto">
            <a:xfrm>
              <a:off x="2688" y="2188"/>
              <a:ext cx="336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/>
                <a:t>O</a:t>
              </a:r>
              <a:r>
                <a:rPr lang="es-ES_tradnl" b="1" baseline="-25000"/>
                <a:t>2</a:t>
              </a:r>
              <a:endParaRPr lang="es-ES" b="1" baseline="-25000"/>
            </a:p>
          </p:txBody>
        </p:sp>
        <p:sp>
          <p:nvSpPr>
            <p:cNvPr id="88079" name="Text Box 15"/>
            <p:cNvSpPr txBox="1">
              <a:spLocks noChangeArrowheads="1"/>
            </p:cNvSpPr>
            <p:nvPr/>
          </p:nvSpPr>
          <p:spPr bwMode="auto">
            <a:xfrm>
              <a:off x="4416" y="2188"/>
              <a:ext cx="48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b="1">
                  <a:solidFill>
                    <a:srgbClr val="FF0000"/>
                  </a:solidFill>
                </a:rPr>
                <a:t>2</a:t>
              </a:r>
              <a:r>
                <a:rPr lang="es-ES_tradnl" b="1"/>
                <a:t>H</a:t>
              </a:r>
              <a:r>
                <a:rPr lang="es-ES_tradnl" b="1" baseline="-25000"/>
                <a:t>2</a:t>
              </a:r>
              <a:r>
                <a:rPr lang="es-ES_tradnl" b="1"/>
                <a:t>O</a:t>
              </a:r>
              <a:endParaRPr lang="es-ES" b="1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339975" y="188913"/>
            <a:ext cx="4176713" cy="1219200"/>
            <a:chOff x="2112" y="768"/>
            <a:chExt cx="1584" cy="768"/>
          </a:xfrm>
        </p:grpSpPr>
        <p:sp>
          <p:nvSpPr>
            <p:cNvPr id="88081" name="AutoShape 17"/>
            <p:cNvSpPr>
              <a:spLocks noChangeArrowheads="1"/>
            </p:cNvSpPr>
            <p:nvPr/>
          </p:nvSpPr>
          <p:spPr bwMode="auto">
            <a:xfrm>
              <a:off x="2112" y="768"/>
              <a:ext cx="1584" cy="768"/>
            </a:xfrm>
            <a:prstGeom prst="flowChartOffpageConnector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s-ES" sz="2400">
                <a:solidFill>
                  <a:srgbClr val="66FFFF"/>
                </a:solidFill>
                <a:latin typeface="Times New Roman" pitchFamily="18" charset="0"/>
              </a:endParaRPr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2112" y="864"/>
              <a:ext cx="158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000" b="1">
                  <a:solidFill>
                    <a:srgbClr val="666699"/>
                  </a:solidFill>
                  <a:latin typeface="Verdana" pitchFamily="34" charset="0"/>
                </a:rPr>
                <a:t>INTERPRETACIÓN MACROSCÓPICA (relación en volúmenes)</a:t>
              </a:r>
              <a:endParaRPr lang="es-ES" sz="2000" b="1">
                <a:solidFill>
                  <a:srgbClr val="666699"/>
                </a:solidFill>
                <a:latin typeface="Verdana" pitchFamily="34" charset="0"/>
              </a:endParaRPr>
            </a:p>
          </p:txBody>
        </p:sp>
      </p:grp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635375" y="2924175"/>
            <a:ext cx="1828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500" b="1">
                <a:solidFill>
                  <a:srgbClr val="0000FF"/>
                </a:solidFill>
              </a:rPr>
              <a:t>1 mol de O</a:t>
            </a:r>
            <a:r>
              <a:rPr lang="es-ES_tradnl" sz="1500" b="1" baseline="-25000">
                <a:solidFill>
                  <a:srgbClr val="0000FF"/>
                </a:solidFill>
              </a:rPr>
              <a:t>2</a:t>
            </a:r>
            <a:endParaRPr lang="es-ES" sz="1500" b="1" baseline="-25000">
              <a:solidFill>
                <a:srgbClr val="0000FF"/>
              </a:solidFill>
            </a:endParaRP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6378575" y="2924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500" b="1">
                <a:solidFill>
                  <a:srgbClr val="0000FF"/>
                </a:solidFill>
              </a:rPr>
              <a:t>2 moles de H</a:t>
            </a:r>
            <a:r>
              <a:rPr lang="es-ES_tradnl" sz="1500" b="1" baseline="-25000">
                <a:solidFill>
                  <a:srgbClr val="0000FF"/>
                </a:solidFill>
              </a:rPr>
              <a:t>2</a:t>
            </a:r>
            <a:r>
              <a:rPr lang="es-ES_tradnl" sz="1500" b="1">
                <a:solidFill>
                  <a:srgbClr val="0000FF"/>
                </a:solidFill>
              </a:rPr>
              <a:t>O</a:t>
            </a:r>
            <a:endParaRPr lang="es-ES" sz="1500" b="1" baseline="-25000">
              <a:solidFill>
                <a:srgbClr val="0000FF"/>
              </a:solidFill>
            </a:endParaRP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739775" y="29241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rgbClr val="0000FF"/>
                </a:solidFill>
              </a:rPr>
              <a:t>2 moles de H</a:t>
            </a:r>
            <a:r>
              <a:rPr lang="es-ES_tradnl" b="1" baseline="-25000">
                <a:solidFill>
                  <a:srgbClr val="0000FF"/>
                </a:solidFill>
              </a:rPr>
              <a:t>2</a:t>
            </a:r>
            <a:endParaRPr lang="es-ES" b="1" baseline="-25000">
              <a:solidFill>
                <a:srgbClr val="0000FF"/>
              </a:solidFill>
            </a:endParaRP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635375" y="3228975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22,4 litros de O</a:t>
            </a:r>
            <a:r>
              <a:rPr lang="es-ES_tradnl" b="1" baseline="-25000"/>
              <a:t>2</a:t>
            </a:r>
            <a:endParaRPr lang="es-ES" b="1" baseline="-2500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6378575" y="3228975"/>
            <a:ext cx="244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2 · 22,4 litros de H</a:t>
            </a:r>
            <a:r>
              <a:rPr lang="es-ES_tradnl" b="1" baseline="-25000"/>
              <a:t>2</a:t>
            </a:r>
            <a:r>
              <a:rPr lang="es-ES_tradnl" b="1"/>
              <a:t>O</a:t>
            </a:r>
            <a:endParaRPr lang="es-ES" b="1"/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663575" y="3228975"/>
            <a:ext cx="2251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2 · 22,4 litros de H</a:t>
            </a:r>
            <a:r>
              <a:rPr lang="es-ES_tradnl" b="1" baseline="-25000"/>
              <a:t>2</a:t>
            </a:r>
            <a:endParaRPr lang="es-ES" b="1" baseline="-25000"/>
          </a:p>
        </p:txBody>
      </p:sp>
    </p:spTree>
    <p:extLst>
      <p:ext uri="{BB962C8B-B14F-4D97-AF65-F5344CB8AC3E}">
        <p14:creationId xmlns:p14="http://schemas.microsoft.com/office/powerpoint/2010/main" val="93053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 autoUpdateAnimBg="0"/>
      <p:bldP spid="88072" grpId="0" animBg="1" autoUpdateAnimBg="0"/>
      <p:bldP spid="88083" grpId="0" autoUpdateAnimBg="0"/>
      <p:bldP spid="88084" grpId="0" autoUpdateAnimBg="0"/>
      <p:bldP spid="88085" grpId="0" autoUpdateAnimBg="0"/>
      <p:bldP spid="88086" grpId="0" autoUpdateAnimBg="0"/>
      <p:bldP spid="88087" grpId="0" autoUpdateAnimBg="0"/>
      <p:bldP spid="880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71" y="332655"/>
            <a:ext cx="8498001" cy="619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07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2500-DDAA-4267-A202-647E154F15D9}" type="slidenum">
              <a:rPr lang="es-ES"/>
              <a:pPr/>
              <a:t>5</a:t>
            </a:fld>
            <a:endParaRPr lang="es-E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27533" y="785503"/>
            <a:ext cx="7777163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>
                <a:latin typeface="Arial Black" pitchFamily="34" charset="0"/>
              </a:rPr>
              <a:t>CÁLCULOS ESTEQUIOMÉTRICOS. VOLUMEN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23728" y="2204864"/>
            <a:ext cx="5184775" cy="457200"/>
          </a:xfrm>
          <a:prstGeom prst="rect">
            <a:avLst/>
          </a:prstGeom>
          <a:solidFill>
            <a:srgbClr val="FFFF66"/>
          </a:solidFill>
          <a:ln w="28575">
            <a:noFill/>
            <a:miter lim="800000"/>
            <a:headEnd/>
            <a:tailEnd type="none" w="lg" len="lg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 dirty="0">
                <a:latin typeface="Times New Roman" pitchFamily="18" charset="0"/>
              </a:rPr>
              <a:t>P V = n R T</a:t>
            </a:r>
            <a:r>
              <a:rPr lang="es-ES_tradnl" dirty="0">
                <a:latin typeface="Times New Roman" pitchFamily="18" charset="0"/>
              </a:rPr>
              <a:t>    </a:t>
            </a:r>
            <a:r>
              <a:rPr lang="es-ES_tradnl" dirty="0">
                <a:solidFill>
                  <a:schemeClr val="accent2"/>
                </a:solidFill>
                <a:latin typeface="Times New Roman" pitchFamily="18" charset="0"/>
              </a:rPr>
              <a:t>(ecuación de los gases perfectos)</a:t>
            </a:r>
          </a:p>
        </p:txBody>
      </p:sp>
    </p:spTree>
    <p:extLst>
      <p:ext uri="{BB962C8B-B14F-4D97-AF65-F5344CB8AC3E}">
        <p14:creationId xmlns:p14="http://schemas.microsoft.com/office/powerpoint/2010/main" val="175998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9" grpId="0" animBg="1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137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HIPOTESIS DE AVOGADRO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ESTEQUIOMETRIA</dc:title>
  <dc:creator>Pc1</dc:creator>
  <cp:lastModifiedBy>Isabel</cp:lastModifiedBy>
  <cp:revision>18</cp:revision>
  <dcterms:created xsi:type="dcterms:W3CDTF">2011-08-27T11:40:36Z</dcterms:created>
  <dcterms:modified xsi:type="dcterms:W3CDTF">2012-08-21T13:22:36Z</dcterms:modified>
</cp:coreProperties>
</file>