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99"/>
    <a:srgbClr val="FF00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404-2C42-4FA7-ABA6-B7CBAD267D73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FDD-E338-4508-991C-7AF2E6A4A3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404-2C42-4FA7-ABA6-B7CBAD267D73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FDD-E338-4508-991C-7AF2E6A4A3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404-2C42-4FA7-ABA6-B7CBAD267D73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FDD-E338-4508-991C-7AF2E6A4A3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404-2C42-4FA7-ABA6-B7CBAD267D73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FDD-E338-4508-991C-7AF2E6A4A3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404-2C42-4FA7-ABA6-B7CBAD267D73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FDD-E338-4508-991C-7AF2E6A4A3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404-2C42-4FA7-ABA6-B7CBAD267D73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FDD-E338-4508-991C-7AF2E6A4A3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404-2C42-4FA7-ABA6-B7CBAD267D73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FDD-E338-4508-991C-7AF2E6A4A3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404-2C42-4FA7-ABA6-B7CBAD267D73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FDD-E338-4508-991C-7AF2E6A4A3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404-2C42-4FA7-ABA6-B7CBAD267D73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FDD-E338-4508-991C-7AF2E6A4A3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404-2C42-4FA7-ABA6-B7CBAD267D73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FDD-E338-4508-991C-7AF2E6A4A3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404-2C42-4FA7-ABA6-B7CBAD267D73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FDD-E338-4508-991C-7AF2E6A4A3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28404-2C42-4FA7-ABA6-B7CBAD267D73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60FDD-E338-4508-991C-7AF2E6A4A3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FENOLES</a:t>
            </a:r>
            <a:endParaRPr lang="es-ES" sz="7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143536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>
                <a:solidFill>
                  <a:srgbClr val="003399"/>
                </a:solidFill>
              </a:rPr>
              <a:t>Son compuestos orgánicos, donde el grupo OH se encuentra unido directamente a un </a:t>
            </a:r>
            <a:r>
              <a:rPr lang="es-CL" dirty="0" smtClean="0">
                <a:solidFill>
                  <a:srgbClr val="003399"/>
                </a:solidFill>
              </a:rPr>
              <a:t>núcleo bencénico</a:t>
            </a:r>
            <a:r>
              <a:rPr lang="es-CL" dirty="0">
                <a:solidFill>
                  <a:srgbClr val="003399"/>
                </a:solidFill>
              </a:rPr>
              <a:t>. Son mucho más ácidos que los alcoholes ordinarios, por lo tanto, se </a:t>
            </a:r>
            <a:r>
              <a:rPr lang="es-CL" dirty="0" smtClean="0">
                <a:solidFill>
                  <a:srgbClr val="003399"/>
                </a:solidFill>
              </a:rPr>
              <a:t>clasifican </a:t>
            </a:r>
            <a:r>
              <a:rPr lang="es-ES" dirty="0" smtClean="0">
                <a:solidFill>
                  <a:srgbClr val="003399"/>
                </a:solidFill>
              </a:rPr>
              <a:t>como </a:t>
            </a:r>
            <a:r>
              <a:rPr lang="es-ES" dirty="0">
                <a:solidFill>
                  <a:srgbClr val="003399"/>
                </a:solidFill>
              </a:rPr>
              <a:t>una función </a:t>
            </a:r>
            <a:r>
              <a:rPr lang="es-ES" dirty="0" smtClean="0">
                <a:solidFill>
                  <a:srgbClr val="003399"/>
                </a:solidFill>
              </a:rPr>
              <a:t>distinta</a:t>
            </a:r>
          </a:p>
          <a:p>
            <a:pPr algn="just">
              <a:buNone/>
            </a:pPr>
            <a:endParaRPr lang="es-ES" dirty="0" smtClean="0">
              <a:solidFill>
                <a:srgbClr val="003399"/>
              </a:solidFill>
            </a:endParaRPr>
          </a:p>
          <a:p>
            <a:pPr algn="just"/>
            <a:r>
              <a:rPr lang="es-CL" dirty="0">
                <a:solidFill>
                  <a:srgbClr val="006600"/>
                </a:solidFill>
              </a:rPr>
              <a:t>Cuando la función más importante no es el fenol, debemos nombrarlo con el </a:t>
            </a:r>
            <a:r>
              <a:rPr lang="es-CL" dirty="0" smtClean="0">
                <a:solidFill>
                  <a:srgbClr val="006600"/>
                </a:solidFill>
              </a:rPr>
              <a:t>prefijo </a:t>
            </a:r>
            <a:r>
              <a:rPr lang="es-CL" b="1" dirty="0" err="1" smtClean="0">
                <a:solidFill>
                  <a:srgbClr val="006600"/>
                </a:solidFill>
              </a:rPr>
              <a:t>hidroxi</a:t>
            </a:r>
            <a:r>
              <a:rPr lang="es-CL" b="1" dirty="0" smtClean="0">
                <a:solidFill>
                  <a:srgbClr val="006600"/>
                </a:solidFill>
              </a:rPr>
              <a:t> </a:t>
            </a:r>
            <a:r>
              <a:rPr lang="es-CL" b="1" dirty="0">
                <a:solidFill>
                  <a:srgbClr val="006600"/>
                </a:solidFill>
              </a:rPr>
              <a:t>(nombre usado para llamarlo como un radical).</a:t>
            </a:r>
            <a:endParaRPr lang="es-ES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36" y="1124744"/>
            <a:ext cx="7718251" cy="4607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FENOLES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FENOLES</dc:title>
  <dc:creator>Pc1</dc:creator>
  <cp:lastModifiedBy>Isabel</cp:lastModifiedBy>
  <cp:revision>7</cp:revision>
  <dcterms:created xsi:type="dcterms:W3CDTF">2011-11-06T01:48:45Z</dcterms:created>
  <dcterms:modified xsi:type="dcterms:W3CDTF">2014-10-23T13:29:43Z</dcterms:modified>
</cp:coreProperties>
</file>