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4A319-6E23-4B7F-B584-81397642BFC0}" type="datetimeFigureOut">
              <a:rPr lang="es-CL" smtClean="0"/>
              <a:t>21-08-2012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963AA-C24D-4E7C-87BE-C58313D70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613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963AA-C24D-4E7C-87BE-C58313D705FF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02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HIPOTESIS DE AVOGADRO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TEORIA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E720-D7D1-4354-8B31-53AEB1005EEB}" type="slidenum">
              <a:rPr lang="es-ES"/>
              <a:pPr/>
              <a:t>2</a:t>
            </a:fld>
            <a:endParaRPr lang="es-E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92275" y="260350"/>
            <a:ext cx="49688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latin typeface="Arial Black" pitchFamily="34" charset="0"/>
              </a:rPr>
              <a:t>HIPÓTESIS DE AVOGADRO. 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39750" y="981075"/>
            <a:ext cx="8153400" cy="915988"/>
          </a:xfrm>
          <a:prstGeom prst="rect">
            <a:avLst/>
          </a:prstGeom>
          <a:solidFill>
            <a:srgbClr val="CCFF99"/>
          </a:solidFill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284163" indent="-284163" algn="just" eaLnBrk="0" hangingPunct="0">
              <a:spcBef>
                <a:spcPct val="50000"/>
              </a:spcBef>
            </a:pPr>
            <a:r>
              <a:rPr lang="es-ES_tradnl" sz="16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</a:t>
            </a:r>
            <a:r>
              <a:rPr lang="es-ES_tradnl">
                <a:latin typeface="Times New Roman" pitchFamily="18" charset="0"/>
              </a:rPr>
              <a:t> El italiano </a:t>
            </a:r>
            <a:r>
              <a:rPr lang="es-ES_tradnl">
                <a:solidFill>
                  <a:srgbClr val="FF6600"/>
                </a:solidFill>
                <a:latin typeface="Times New Roman" pitchFamily="18" charset="0"/>
              </a:rPr>
              <a:t>Amadeo Avogadro</a:t>
            </a:r>
            <a:r>
              <a:rPr lang="es-ES_tradnl">
                <a:latin typeface="Times New Roman" pitchFamily="18" charset="0"/>
              </a:rPr>
              <a:t>, consideró que las partículas de algunos elementos gaseosos estaban formadas por dos átomos. A estas agrupaciones de átomos las llamó moléculas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14350" y="1962150"/>
            <a:ext cx="8172450" cy="641350"/>
          </a:xfrm>
          <a:prstGeom prst="rect">
            <a:avLst/>
          </a:prstGeom>
          <a:solidFill>
            <a:srgbClr val="FFCCCC"/>
          </a:solidFill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284163" indent="-284163" algn="just" eaLnBrk="0" hangingPunct="0">
              <a:spcBef>
                <a:spcPct val="50000"/>
              </a:spcBef>
            </a:pPr>
            <a:r>
              <a:rPr lang="es-ES_tradnl" sz="16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</a:t>
            </a:r>
            <a:r>
              <a:rPr lang="es-ES_tradnl">
                <a:latin typeface="Times New Roman" pitchFamily="18" charset="0"/>
              </a:rPr>
              <a:t> En 1811 interpretó los resultados experimentales de Gay-Lussac, y enunció la llamada </a:t>
            </a:r>
            <a:r>
              <a:rPr lang="es-ES_tradnl">
                <a:solidFill>
                  <a:srgbClr val="0000FF"/>
                </a:solidFill>
                <a:latin typeface="Times New Roman" pitchFamily="18" charset="0"/>
              </a:rPr>
              <a:t>“hipótesis de Avogadro”: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14350" y="2593975"/>
            <a:ext cx="8229600" cy="641350"/>
            <a:chOff x="324" y="1644"/>
            <a:chExt cx="5184" cy="404"/>
          </a:xfrm>
        </p:grpSpPr>
        <p:sp>
          <p:nvSpPr>
            <p:cNvPr id="55307" name="AutoShape 11"/>
            <p:cNvSpPr>
              <a:spLocks noChangeArrowheads="1"/>
            </p:cNvSpPr>
            <p:nvPr/>
          </p:nvSpPr>
          <p:spPr bwMode="auto">
            <a:xfrm>
              <a:off x="336" y="1668"/>
              <a:ext cx="5172" cy="37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28575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324" y="1644"/>
              <a:ext cx="514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marL="284163" indent="-284163" algn="just" eaLnBrk="0" hangingPunct="0">
                <a:spcBef>
                  <a:spcPct val="50000"/>
                </a:spcBef>
              </a:pPr>
              <a:r>
                <a:rPr lang="es-ES_tradnl" sz="16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</a:t>
              </a:r>
              <a:r>
                <a:rPr lang="es-ES_tradnl" dirty="0">
                  <a:latin typeface="Times New Roman" pitchFamily="18" charset="0"/>
                </a:rPr>
                <a:t> </a:t>
              </a:r>
              <a:r>
                <a:rPr lang="es-ES_tradnl" b="1" dirty="0">
                  <a:latin typeface="Times New Roman" pitchFamily="18" charset="0"/>
                </a:rPr>
                <a:t>Volúmenes iguales de gases diferentes, medidos en las mismas condiciones de presión y temperatura, contienen el mismo número de moléculas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25" y="4077072"/>
            <a:ext cx="809009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  <p:bldP spid="55304" grpId="0" animBg="1" autoUpdateAnimBg="0"/>
      <p:bldP spid="5530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80" y="2420888"/>
            <a:ext cx="7704856" cy="273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28625" y="5522689"/>
            <a:ext cx="8229600" cy="641350"/>
            <a:chOff x="324" y="1644"/>
            <a:chExt cx="5184" cy="404"/>
          </a:xfrm>
        </p:grpSpPr>
        <p:sp>
          <p:nvSpPr>
            <p:cNvPr id="4" name="AutoShape 11"/>
            <p:cNvSpPr>
              <a:spLocks noChangeArrowheads="1"/>
            </p:cNvSpPr>
            <p:nvPr/>
          </p:nvSpPr>
          <p:spPr bwMode="auto">
            <a:xfrm>
              <a:off x="336" y="1668"/>
              <a:ext cx="5172" cy="37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28575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324" y="1644"/>
              <a:ext cx="514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marL="284163" indent="-284163" algn="just" eaLnBrk="0" hangingPunct="0">
                <a:spcBef>
                  <a:spcPct val="50000"/>
                </a:spcBef>
              </a:pPr>
              <a:r>
                <a:rPr lang="es-ES_tradnl" sz="16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</a:t>
              </a:r>
              <a:r>
                <a:rPr lang="es-ES_tradnl" dirty="0">
                  <a:latin typeface="Times New Roman" pitchFamily="18" charset="0"/>
                </a:rPr>
                <a:t> </a:t>
              </a:r>
              <a:r>
                <a:rPr lang="es-ES_tradnl" b="1" dirty="0">
                  <a:latin typeface="Times New Roman" pitchFamily="18" charset="0"/>
                </a:rPr>
                <a:t>Volúmenes iguales de gases diferentes, medidos en las mismas condiciones de presión y temperatura, contienen el mismo número de moléculas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9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2500-DDAA-4267-A202-647E154F15D9}" type="slidenum">
              <a:rPr lang="es-ES"/>
              <a:pPr/>
              <a:t>4</a:t>
            </a:fld>
            <a:endParaRPr lang="es-E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71550" y="333375"/>
            <a:ext cx="7777163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latin typeface="Arial Black" pitchFamily="34" charset="0"/>
              </a:rPr>
              <a:t>CÁLCULOS ESTEQUIOMÉTRICOS. VOLUMEN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4213" y="1052513"/>
            <a:ext cx="8020050" cy="641350"/>
          </a:xfrm>
          <a:prstGeom prst="rect">
            <a:avLst/>
          </a:prstGeom>
          <a:solidFill>
            <a:srgbClr val="FFCCCC"/>
          </a:solidFill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284163" indent="-284163" algn="just" eaLnBrk="0" hangingPunct="0">
              <a:spcBef>
                <a:spcPct val="50000"/>
              </a:spcBef>
            </a:pPr>
            <a:r>
              <a:rPr lang="es-ES_tradnl" sz="16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</a:t>
            </a:r>
            <a:r>
              <a:rPr lang="es-ES_tradnl">
                <a:latin typeface="Times New Roman" pitchFamily="18" charset="0"/>
              </a:rPr>
              <a:t> Según </a:t>
            </a:r>
            <a:r>
              <a:rPr lang="es-ES_tradnl">
                <a:solidFill>
                  <a:schemeClr val="accent2"/>
                </a:solidFill>
                <a:latin typeface="Times New Roman" pitchFamily="18" charset="0"/>
              </a:rPr>
              <a:t>Avogadro</a:t>
            </a:r>
            <a:r>
              <a:rPr lang="es-ES_tradnl">
                <a:latin typeface="Times New Roman" pitchFamily="18" charset="0"/>
              </a:rPr>
              <a:t>, un mol de cualquier gas ocupa, en las mismas condiciones, el mismo volumen. La ecuación para calcularlo es: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03350" y="2147888"/>
            <a:ext cx="5184775" cy="457200"/>
          </a:xfrm>
          <a:prstGeom prst="rect">
            <a:avLst/>
          </a:prstGeom>
          <a:solidFill>
            <a:srgbClr val="FFFF66"/>
          </a:solidFill>
          <a:ln w="28575">
            <a:noFill/>
            <a:miter lim="800000"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latin typeface="Times New Roman" pitchFamily="18" charset="0"/>
              </a:rPr>
              <a:t>P V = n R T</a:t>
            </a:r>
            <a:r>
              <a:rPr lang="es-ES_tradnl">
                <a:latin typeface="Times New Roman" pitchFamily="18" charset="0"/>
              </a:rPr>
              <a:t>    </a:t>
            </a:r>
            <a:r>
              <a:rPr lang="es-ES_tradnl">
                <a:solidFill>
                  <a:schemeClr val="accent2"/>
                </a:solidFill>
                <a:latin typeface="Times New Roman" pitchFamily="18" charset="0"/>
              </a:rPr>
              <a:t>(ecuación de los gases perfectos)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8001000" cy="641350"/>
          </a:xfrm>
          <a:prstGeom prst="rect">
            <a:avLst/>
          </a:prstGeom>
          <a:solidFill>
            <a:srgbClr val="CCFF99"/>
          </a:solidFill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284163" indent="-284163" algn="just" eaLnBrk="0" hangingPunct="0">
              <a:spcBef>
                <a:spcPct val="50000"/>
              </a:spcBef>
            </a:pPr>
            <a:r>
              <a:rPr lang="es-ES_tradnl" sz="16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</a:t>
            </a:r>
            <a:r>
              <a:rPr lang="es-ES_tradnl" dirty="0">
                <a:latin typeface="Times New Roman" pitchFamily="18" charset="0"/>
              </a:rPr>
              <a:t> En condiciones normales P = 1 atmósfera, T = 273 </a:t>
            </a:r>
            <a:r>
              <a:rPr lang="es-ES_tradnl" dirty="0" smtClean="0">
                <a:latin typeface="Times New Roman" pitchFamily="18" charset="0"/>
                <a:sym typeface="Symbol" pitchFamily="18" charset="2"/>
              </a:rPr>
              <a:t>K </a:t>
            </a:r>
            <a:r>
              <a:rPr lang="es-ES_tradnl" dirty="0">
                <a:latin typeface="Times New Roman" pitchFamily="18" charset="0"/>
                <a:sym typeface="Symbol" pitchFamily="18" charset="2"/>
              </a:rPr>
              <a:t>un mol de cualquier gas ocupa 22,4 litros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04850" y="3600450"/>
            <a:ext cx="8001000" cy="2571750"/>
            <a:chOff x="444" y="2172"/>
            <a:chExt cx="5040" cy="1620"/>
          </a:xfrm>
        </p:grpSpPr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>
              <a:off x="444" y="2172"/>
              <a:ext cx="5040" cy="16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11" y="2288"/>
              <a:ext cx="4765" cy="990"/>
              <a:chOff x="611" y="2288"/>
              <a:chExt cx="4765" cy="990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611" y="2288"/>
                <a:ext cx="4765" cy="906"/>
                <a:chOff x="611" y="2288"/>
                <a:chExt cx="4765" cy="906"/>
              </a:xfrm>
            </p:grpSpPr>
            <p:sp>
              <p:nvSpPr>
                <p:cNvPr id="10255" name="Oval 15"/>
                <p:cNvSpPr>
                  <a:spLocks noChangeAspect="1" noChangeArrowheads="1"/>
                </p:cNvSpPr>
                <p:nvPr/>
              </p:nvSpPr>
              <p:spPr bwMode="auto">
                <a:xfrm rot="-444312">
                  <a:off x="611" y="2317"/>
                  <a:ext cx="664" cy="85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path path="rect">
                    <a:fillToRect r="100000" b="100000"/>
                  </a:path>
                </a:gradFill>
                <a:ln w="28575">
                  <a:noFill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>
                      <a:latin typeface="Times New Roman" pitchFamily="18" charset="0"/>
                    </a:rPr>
                    <a:t>CO</a:t>
                  </a:r>
                </a:p>
              </p:txBody>
            </p:sp>
            <p:sp>
              <p:nvSpPr>
                <p:cNvPr id="102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44" y="2525"/>
                  <a:ext cx="262" cy="36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s-ES_tradnl" sz="3200" b="1">
                      <a:solidFill>
                        <a:srgbClr val="FF5050"/>
                      </a:solidFill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0257" name="Oval 17"/>
                <p:cNvSpPr>
                  <a:spLocks noChangeAspect="1" noChangeArrowheads="1"/>
                </p:cNvSpPr>
                <p:nvPr/>
              </p:nvSpPr>
              <p:spPr bwMode="auto">
                <a:xfrm rot="-444312">
                  <a:off x="1311" y="2288"/>
                  <a:ext cx="664" cy="85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path path="rect">
                    <a:fillToRect r="100000" b="100000"/>
                  </a:path>
                </a:gradFill>
                <a:ln w="28575">
                  <a:noFill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>
                      <a:latin typeface="Times New Roman" pitchFamily="18" charset="0"/>
                    </a:rPr>
                    <a:t>CO</a:t>
                  </a:r>
                </a:p>
              </p:txBody>
            </p:sp>
            <p:sp>
              <p:nvSpPr>
                <p:cNvPr id="10258" name="Oval 18"/>
                <p:cNvSpPr>
                  <a:spLocks noChangeAspect="1" noChangeArrowheads="1"/>
                </p:cNvSpPr>
                <p:nvPr/>
              </p:nvSpPr>
              <p:spPr bwMode="auto">
                <a:xfrm rot="-444312">
                  <a:off x="2413" y="2337"/>
                  <a:ext cx="665" cy="85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99CCFF"/>
                    </a:gs>
                  </a:gsLst>
                  <a:path path="rect">
                    <a:fillToRect r="100000" b="100000"/>
                  </a:path>
                </a:gradFill>
                <a:ln w="28575">
                  <a:noFill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>
                      <a:latin typeface="Times New Roman" pitchFamily="18" charset="0"/>
                    </a:rPr>
                    <a:t>O</a:t>
                  </a:r>
                  <a:r>
                    <a:rPr lang="es-ES_tradnl" baseline="-25000">
                      <a:latin typeface="Times New Roman" pitchFamily="18" charset="0"/>
                    </a:rPr>
                    <a:t>2</a:t>
                  </a:r>
                  <a:endParaRPr lang="es-ES_tradnl">
                    <a:latin typeface="Times New Roman" pitchFamily="18" charset="0"/>
                  </a:endParaRPr>
                </a:p>
              </p:txBody>
            </p:sp>
            <p:sp>
              <p:nvSpPr>
                <p:cNvPr id="10259" name="Oval 19"/>
                <p:cNvSpPr>
                  <a:spLocks noChangeAspect="1" noChangeArrowheads="1"/>
                </p:cNvSpPr>
                <p:nvPr/>
              </p:nvSpPr>
              <p:spPr bwMode="auto">
                <a:xfrm rot="-444312">
                  <a:off x="3907" y="2298"/>
                  <a:ext cx="665" cy="85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FF"/>
                    </a:gs>
                  </a:gsLst>
                  <a:path path="rect">
                    <a:fillToRect r="100000" b="100000"/>
                  </a:path>
                </a:gradFill>
                <a:ln w="28575">
                  <a:noFill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>
                      <a:latin typeface="Times New Roman" pitchFamily="18" charset="0"/>
                    </a:rPr>
                    <a:t>CO</a:t>
                  </a:r>
                  <a:r>
                    <a:rPr lang="es-ES_tradnl" baseline="-25000">
                      <a:latin typeface="Times New Roman" pitchFamily="18" charset="0"/>
                    </a:rPr>
                    <a:t>2</a:t>
                  </a:r>
                  <a:endParaRPr lang="es-ES_tradnl">
                    <a:latin typeface="Times New Roman" pitchFamily="18" charset="0"/>
                  </a:endParaRPr>
                </a:p>
              </p:txBody>
            </p:sp>
            <p:sp>
              <p:nvSpPr>
                <p:cNvPr id="10260" name="Oval 20"/>
                <p:cNvSpPr>
                  <a:spLocks noChangeAspect="1" noChangeArrowheads="1"/>
                </p:cNvSpPr>
                <p:nvPr/>
              </p:nvSpPr>
              <p:spPr bwMode="auto">
                <a:xfrm rot="-444312">
                  <a:off x="4712" y="2298"/>
                  <a:ext cx="664" cy="85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FF"/>
                    </a:gs>
                  </a:gsLst>
                  <a:path path="rect">
                    <a:fillToRect r="100000" b="100000"/>
                  </a:path>
                </a:gradFill>
                <a:ln w="28575">
                  <a:noFill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>
                      <a:latin typeface="Times New Roman" pitchFamily="18" charset="0"/>
                    </a:rPr>
                    <a:t>CO</a:t>
                  </a:r>
                  <a:r>
                    <a:rPr lang="es-ES_tradnl" baseline="-25000">
                      <a:latin typeface="Times New Roman" pitchFamily="18" charset="0"/>
                    </a:rPr>
                    <a:t>2</a:t>
                  </a:r>
                  <a:endParaRPr lang="es-ES_tradnl">
                    <a:latin typeface="Times New Roman" pitchFamily="18" charset="0"/>
                  </a:endParaRPr>
                </a:p>
              </p:txBody>
            </p:sp>
            <p:sp>
              <p:nvSpPr>
                <p:cNvPr id="10261" name="AutoShape 21"/>
                <p:cNvSpPr>
                  <a:spLocks noChangeArrowheads="1"/>
                </p:cNvSpPr>
                <p:nvPr/>
              </p:nvSpPr>
              <p:spPr bwMode="auto">
                <a:xfrm>
                  <a:off x="3297" y="2568"/>
                  <a:ext cx="474" cy="222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943" y="3167"/>
                <a:ext cx="76" cy="92"/>
                <a:chOff x="656" y="2608"/>
                <a:chExt cx="88" cy="112"/>
              </a:xfrm>
            </p:grpSpPr>
            <p:sp>
              <p:nvSpPr>
                <p:cNvPr id="10263" name="Freeform 23"/>
                <p:cNvSpPr>
                  <a:spLocks/>
                </p:cNvSpPr>
                <p:nvPr/>
              </p:nvSpPr>
              <p:spPr bwMode="auto">
                <a:xfrm>
                  <a:off x="660" y="2608"/>
                  <a:ext cx="84" cy="1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12"/>
                    </a:cxn>
                    <a:cxn ang="0">
                      <a:pos x="84" y="108"/>
                    </a:cxn>
                    <a:cxn ang="0">
                      <a:pos x="52" y="6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4" h="112">
                      <a:moveTo>
                        <a:pt x="4" y="0"/>
                      </a:moveTo>
                      <a:lnTo>
                        <a:pt x="0" y="112"/>
                      </a:lnTo>
                      <a:lnTo>
                        <a:pt x="84" y="108"/>
                      </a:lnTo>
                      <a:lnTo>
                        <a:pt x="52" y="64"/>
                      </a:lnTo>
                      <a:lnTo>
                        <a:pt x="4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path path="rect">
                    <a:fillToRect l="50000" t="50000" r="50000" b="50000"/>
                  </a:path>
                </a:gradFill>
                <a:ln w="28575" cap="flat" cmpd="sng">
                  <a:solidFill>
                    <a:srgbClr val="339966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656" y="2644"/>
                  <a:ext cx="68" cy="16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6" name="Group 25"/>
              <p:cNvGrpSpPr>
                <a:grpSpLocks/>
              </p:cNvGrpSpPr>
              <p:nvPr/>
            </p:nvGrpSpPr>
            <p:grpSpPr bwMode="auto">
              <a:xfrm>
                <a:off x="1653" y="3135"/>
                <a:ext cx="77" cy="91"/>
                <a:chOff x="656" y="2608"/>
                <a:chExt cx="88" cy="112"/>
              </a:xfrm>
            </p:grpSpPr>
            <p:sp>
              <p:nvSpPr>
                <p:cNvPr id="10266" name="Freeform 26"/>
                <p:cNvSpPr>
                  <a:spLocks/>
                </p:cNvSpPr>
                <p:nvPr/>
              </p:nvSpPr>
              <p:spPr bwMode="auto">
                <a:xfrm>
                  <a:off x="660" y="2608"/>
                  <a:ext cx="84" cy="1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12"/>
                    </a:cxn>
                    <a:cxn ang="0">
                      <a:pos x="84" y="108"/>
                    </a:cxn>
                    <a:cxn ang="0">
                      <a:pos x="52" y="6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4" h="112">
                      <a:moveTo>
                        <a:pt x="4" y="0"/>
                      </a:moveTo>
                      <a:lnTo>
                        <a:pt x="0" y="112"/>
                      </a:lnTo>
                      <a:lnTo>
                        <a:pt x="84" y="108"/>
                      </a:lnTo>
                      <a:lnTo>
                        <a:pt x="52" y="64"/>
                      </a:lnTo>
                      <a:lnTo>
                        <a:pt x="4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path path="rect">
                    <a:fillToRect l="50000" t="50000" r="50000" b="50000"/>
                  </a:path>
                </a:gradFill>
                <a:ln w="28575" cap="flat" cmpd="sng">
                  <a:solidFill>
                    <a:srgbClr val="339966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656" y="2644"/>
                  <a:ext cx="68" cy="16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2754" y="3187"/>
                <a:ext cx="76" cy="91"/>
                <a:chOff x="656" y="2608"/>
                <a:chExt cx="88" cy="112"/>
              </a:xfrm>
            </p:grpSpPr>
            <p:sp>
              <p:nvSpPr>
                <p:cNvPr id="10269" name="Freeform 29"/>
                <p:cNvSpPr>
                  <a:spLocks/>
                </p:cNvSpPr>
                <p:nvPr/>
              </p:nvSpPr>
              <p:spPr bwMode="auto">
                <a:xfrm>
                  <a:off x="660" y="2608"/>
                  <a:ext cx="84" cy="1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12"/>
                    </a:cxn>
                    <a:cxn ang="0">
                      <a:pos x="84" y="108"/>
                    </a:cxn>
                    <a:cxn ang="0">
                      <a:pos x="52" y="6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4" h="112">
                      <a:moveTo>
                        <a:pt x="4" y="0"/>
                      </a:moveTo>
                      <a:lnTo>
                        <a:pt x="0" y="112"/>
                      </a:lnTo>
                      <a:lnTo>
                        <a:pt x="84" y="108"/>
                      </a:lnTo>
                      <a:lnTo>
                        <a:pt x="52" y="64"/>
                      </a:lnTo>
                      <a:lnTo>
                        <a:pt x="4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rgbClr val="99CCFF"/>
                    </a:gs>
                  </a:gsLst>
                  <a:path path="rect">
                    <a:fillToRect l="50000" t="50000" r="50000" b="50000"/>
                  </a:path>
                </a:gradFill>
                <a:ln w="28575" cap="flat" cmpd="sng">
                  <a:solidFill>
                    <a:srgbClr val="33CCCC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656" y="2644"/>
                  <a:ext cx="68" cy="16"/>
                </a:xfrm>
                <a:prstGeom prst="line">
                  <a:avLst/>
                </a:prstGeom>
                <a:noFill/>
                <a:ln w="28575">
                  <a:solidFill>
                    <a:srgbClr val="33CCCC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4244" y="3151"/>
                <a:ext cx="77" cy="91"/>
                <a:chOff x="656" y="2608"/>
                <a:chExt cx="88" cy="112"/>
              </a:xfrm>
            </p:grpSpPr>
            <p:sp>
              <p:nvSpPr>
                <p:cNvPr id="10272" name="Freeform 32"/>
                <p:cNvSpPr>
                  <a:spLocks/>
                </p:cNvSpPr>
                <p:nvPr/>
              </p:nvSpPr>
              <p:spPr bwMode="auto">
                <a:xfrm>
                  <a:off x="660" y="2608"/>
                  <a:ext cx="84" cy="1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12"/>
                    </a:cxn>
                    <a:cxn ang="0">
                      <a:pos x="84" y="108"/>
                    </a:cxn>
                    <a:cxn ang="0">
                      <a:pos x="52" y="6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4" h="112">
                      <a:moveTo>
                        <a:pt x="4" y="0"/>
                      </a:moveTo>
                      <a:lnTo>
                        <a:pt x="0" y="112"/>
                      </a:lnTo>
                      <a:lnTo>
                        <a:pt x="84" y="108"/>
                      </a:lnTo>
                      <a:lnTo>
                        <a:pt x="52" y="64"/>
                      </a:lnTo>
                      <a:lnTo>
                        <a:pt x="4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rgbClr val="99CCFF"/>
                    </a:gs>
                  </a:gsLst>
                  <a:path path="rect">
                    <a:fillToRect l="50000" t="50000" r="50000" b="50000"/>
                  </a:path>
                </a:gradFill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656" y="2644"/>
                  <a:ext cx="68" cy="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>
                <a:off x="5059" y="3151"/>
                <a:ext cx="77" cy="91"/>
                <a:chOff x="656" y="2608"/>
                <a:chExt cx="88" cy="112"/>
              </a:xfrm>
            </p:grpSpPr>
            <p:sp>
              <p:nvSpPr>
                <p:cNvPr id="10275" name="Freeform 35"/>
                <p:cNvSpPr>
                  <a:spLocks/>
                </p:cNvSpPr>
                <p:nvPr/>
              </p:nvSpPr>
              <p:spPr bwMode="auto">
                <a:xfrm>
                  <a:off x="660" y="2608"/>
                  <a:ext cx="84" cy="1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12"/>
                    </a:cxn>
                    <a:cxn ang="0">
                      <a:pos x="84" y="108"/>
                    </a:cxn>
                    <a:cxn ang="0">
                      <a:pos x="52" y="6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4" h="112">
                      <a:moveTo>
                        <a:pt x="4" y="0"/>
                      </a:moveTo>
                      <a:lnTo>
                        <a:pt x="0" y="112"/>
                      </a:lnTo>
                      <a:lnTo>
                        <a:pt x="84" y="108"/>
                      </a:lnTo>
                      <a:lnTo>
                        <a:pt x="52" y="64"/>
                      </a:lnTo>
                      <a:lnTo>
                        <a:pt x="4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rgbClr val="99CCFF"/>
                    </a:gs>
                  </a:gsLst>
                  <a:path path="rect">
                    <a:fillToRect l="50000" t="50000" r="50000" b="50000"/>
                  </a:path>
                </a:gradFill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56" y="2644"/>
                  <a:ext cx="68" cy="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189038" y="5532438"/>
            <a:ext cx="7229475" cy="403225"/>
            <a:chOff x="749" y="3389"/>
            <a:chExt cx="4554" cy="254"/>
          </a:xfrm>
        </p:grpSpPr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749" y="3410"/>
              <a:ext cx="983" cy="233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dirty="0">
                  <a:latin typeface="Times New Roman" pitchFamily="18" charset="0"/>
                </a:rPr>
                <a:t>2 x 22,4 </a:t>
              </a:r>
              <a:r>
                <a:rPr lang="es-ES_tradnl" dirty="0" smtClean="0">
                  <a:latin typeface="Times New Roman" pitchFamily="18" charset="0"/>
                </a:rPr>
                <a:t>L </a:t>
              </a:r>
              <a:r>
                <a:rPr lang="es-ES_tradnl" dirty="0">
                  <a:latin typeface="Times New Roman" pitchFamily="18" charset="0"/>
                </a:rPr>
                <a:t>CO 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2393" y="3402"/>
              <a:ext cx="814" cy="233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dirty="0">
                  <a:latin typeface="Times New Roman" pitchFamily="18" charset="0"/>
                </a:rPr>
                <a:t>22,4 </a:t>
              </a:r>
              <a:r>
                <a:rPr lang="es-ES_tradnl" dirty="0" smtClean="0">
                  <a:latin typeface="Times New Roman" pitchFamily="18" charset="0"/>
                </a:rPr>
                <a:t>L </a:t>
              </a:r>
              <a:r>
                <a:rPr lang="es-ES_tradnl" dirty="0">
                  <a:latin typeface="Times New Roman" pitchFamily="18" charset="0"/>
                </a:rPr>
                <a:t>CO</a:t>
              </a:r>
              <a:r>
                <a:rPr lang="es-ES_tradnl" baseline="-25000" dirty="0">
                  <a:latin typeface="Times New Roman" pitchFamily="18" charset="0"/>
                </a:rPr>
                <a:t>2</a:t>
              </a:r>
              <a:r>
                <a:rPr lang="es-ES_tradnl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280" name="Text Box 40"/>
            <p:cNvSpPr txBox="1">
              <a:spLocks noChangeArrowheads="1"/>
            </p:cNvSpPr>
            <p:nvPr/>
          </p:nvSpPr>
          <p:spPr bwMode="auto">
            <a:xfrm>
              <a:off x="4271" y="3401"/>
              <a:ext cx="1032" cy="233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dirty="0">
                  <a:latin typeface="Times New Roman" pitchFamily="18" charset="0"/>
                </a:rPr>
                <a:t>2 x 22,4 </a:t>
              </a:r>
              <a:r>
                <a:rPr lang="es-ES_tradnl" dirty="0" smtClean="0">
                  <a:latin typeface="Times New Roman" pitchFamily="18" charset="0"/>
                </a:rPr>
                <a:t>L </a:t>
              </a:r>
              <a:r>
                <a:rPr lang="es-ES_tradnl" dirty="0">
                  <a:latin typeface="Times New Roman" pitchFamily="18" charset="0"/>
                </a:rPr>
                <a:t>CO</a:t>
              </a:r>
              <a:r>
                <a:rPr lang="es-ES_tradnl" baseline="-25000" dirty="0">
                  <a:latin typeface="Times New Roman" pitchFamily="18" charset="0"/>
                </a:rPr>
                <a:t>2</a:t>
              </a:r>
              <a:r>
                <a:rPr lang="es-ES_tradnl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281" name="AutoShape 41"/>
            <p:cNvSpPr>
              <a:spLocks noChangeArrowheads="1"/>
            </p:cNvSpPr>
            <p:nvPr/>
          </p:nvSpPr>
          <p:spPr bwMode="auto">
            <a:xfrm>
              <a:off x="3297" y="3389"/>
              <a:ext cx="474" cy="22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233738"/>
            <a:ext cx="2800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2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 autoUpdateAnimBg="0"/>
      <p:bldP spid="10249" grpId="0" animBg="1" autoUpdateAnimBg="0"/>
      <p:bldP spid="1025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6E0-479F-4DAF-8B92-9CD0244EF68A}" type="slidenum">
              <a:rPr lang="es-ES"/>
              <a:pPr/>
              <a:t>5</a:t>
            </a:fld>
            <a:endParaRPr lang="es-E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3716338"/>
            <a:ext cx="8386762" cy="1447800"/>
            <a:chOff x="96" y="3343"/>
            <a:chExt cx="5475" cy="929"/>
          </a:xfrm>
        </p:grpSpPr>
        <p:pic>
          <p:nvPicPr>
            <p:cNvPr id="88067" name="Picture 3" descr="03 039 RecipientesConGases_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3343"/>
              <a:ext cx="5475" cy="929"/>
            </a:xfrm>
            <a:prstGeom prst="rect">
              <a:avLst/>
            </a:prstGeom>
            <a:noFill/>
          </p:spPr>
        </p:pic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1872" y="3724"/>
              <a:ext cx="192" cy="2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1600" b="1"/>
                <a:t>+</a:t>
              </a:r>
              <a:endParaRPr lang="es-ES" sz="1600" b="1"/>
            </a:p>
          </p:txBody>
        </p:sp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3552" y="3792"/>
              <a:ext cx="38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3456" y="3840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8229600" cy="641350"/>
          </a:xfrm>
          <a:prstGeom prst="rect">
            <a:avLst/>
          </a:prstGeom>
          <a:solidFill>
            <a:srgbClr val="A2A2C4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rgbClr val="660066"/>
                </a:solidFill>
              </a:rPr>
              <a:t>Si en la reacción intervienen gases en c.n. de presión y temperatura, 1 mol de cualquiera de ellos ocupará un volumen de 22,4 litros</a:t>
            </a:r>
            <a:endParaRPr lang="es-ES" b="1">
              <a:solidFill>
                <a:srgbClr val="660066"/>
              </a:solidFill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07950" y="5229225"/>
            <a:ext cx="8856663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 i="1">
                <a:solidFill>
                  <a:srgbClr val="A50021"/>
                </a:solidFill>
              </a:rPr>
              <a:t>Los coeficientes estequiométricos de una ecuación química ajustada en la que intervienen gases, informan de la proporción entre volúmenes de reactivos y productos</a:t>
            </a:r>
            <a:r>
              <a:rPr lang="es-ES_tradnl" sz="1500" b="1" i="1">
                <a:solidFill>
                  <a:srgbClr val="A50021"/>
                </a:solidFill>
              </a:rPr>
              <a:t> </a:t>
            </a:r>
            <a:endParaRPr lang="es-ES" sz="1500" b="1" i="1">
              <a:solidFill>
                <a:srgbClr val="A50021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55650" y="2205038"/>
            <a:ext cx="7620000" cy="466725"/>
            <a:chOff x="528" y="2160"/>
            <a:chExt cx="4800" cy="240"/>
          </a:xfrm>
        </p:grpSpPr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528" y="2160"/>
              <a:ext cx="4800" cy="24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3413" y="2304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816" y="2188"/>
              <a:ext cx="432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>
                  <a:solidFill>
                    <a:srgbClr val="FF0000"/>
                  </a:solidFill>
                </a:rPr>
                <a:t>2</a:t>
              </a:r>
              <a:r>
                <a:rPr lang="es-ES_tradnl" b="1"/>
                <a:t>H</a:t>
              </a:r>
              <a:r>
                <a:rPr lang="es-ES_tradnl" b="1" baseline="-25000"/>
                <a:t>2</a:t>
              </a:r>
              <a:endParaRPr lang="es-ES" b="1" baseline="-25000"/>
            </a:p>
          </p:txBody>
        </p:sp>
        <p:sp>
          <p:nvSpPr>
            <p:cNvPr id="88077" name="Text Box 13"/>
            <p:cNvSpPr txBox="1">
              <a:spLocks noChangeArrowheads="1"/>
            </p:cNvSpPr>
            <p:nvPr/>
          </p:nvSpPr>
          <p:spPr bwMode="auto">
            <a:xfrm>
              <a:off x="1824" y="21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1600" b="1"/>
                <a:t>+</a:t>
              </a:r>
              <a:endParaRPr lang="es-ES" sz="1600" b="1"/>
            </a:p>
          </p:txBody>
        </p: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2688" y="2188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O</a:t>
              </a:r>
              <a:r>
                <a:rPr lang="es-ES_tradnl" b="1" baseline="-25000"/>
                <a:t>2</a:t>
              </a:r>
              <a:endParaRPr lang="es-ES" b="1" baseline="-25000"/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4416" y="2188"/>
              <a:ext cx="48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>
                  <a:solidFill>
                    <a:srgbClr val="FF0000"/>
                  </a:solidFill>
                </a:rPr>
                <a:t>2</a:t>
              </a:r>
              <a:r>
                <a:rPr lang="es-ES_tradnl" b="1"/>
                <a:t>H</a:t>
              </a:r>
              <a:r>
                <a:rPr lang="es-ES_tradnl" b="1" baseline="-25000"/>
                <a:t>2</a:t>
              </a:r>
              <a:r>
                <a:rPr lang="es-ES_tradnl" b="1"/>
                <a:t>O</a:t>
              </a:r>
              <a:endParaRPr lang="es-ES" b="1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339975" y="188913"/>
            <a:ext cx="4176713" cy="1219200"/>
            <a:chOff x="2112" y="768"/>
            <a:chExt cx="1584" cy="768"/>
          </a:xfrm>
        </p:grpSpPr>
        <p:sp>
          <p:nvSpPr>
            <p:cNvPr id="88081" name="AutoShape 17"/>
            <p:cNvSpPr>
              <a:spLocks noChangeArrowheads="1"/>
            </p:cNvSpPr>
            <p:nvPr/>
          </p:nvSpPr>
          <p:spPr bwMode="auto">
            <a:xfrm>
              <a:off x="2112" y="768"/>
              <a:ext cx="1584" cy="768"/>
            </a:xfrm>
            <a:prstGeom prst="flowChartOffpageConnector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s-ES" sz="2400">
                <a:solidFill>
                  <a:srgbClr val="66FFFF"/>
                </a:solidFill>
                <a:latin typeface="Times New Roman" pitchFamily="18" charset="0"/>
              </a:endParaRPr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2112" y="864"/>
              <a:ext cx="158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000" b="1">
                  <a:solidFill>
                    <a:srgbClr val="666699"/>
                  </a:solidFill>
                  <a:latin typeface="Verdana" pitchFamily="34" charset="0"/>
                </a:rPr>
                <a:t>INTERPRETACIÓN MACROSCÓPICA (relación en volúmenes)</a:t>
              </a:r>
              <a:endParaRPr lang="es-ES" sz="2000" b="1">
                <a:solidFill>
                  <a:srgbClr val="666699"/>
                </a:solidFill>
                <a:latin typeface="Verdana" pitchFamily="34" charset="0"/>
              </a:endParaRPr>
            </a:p>
          </p:txBody>
        </p:sp>
      </p:grp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635375" y="2924175"/>
            <a:ext cx="1828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500" b="1">
                <a:solidFill>
                  <a:srgbClr val="0000FF"/>
                </a:solidFill>
              </a:rPr>
              <a:t>1 mol de O</a:t>
            </a:r>
            <a:r>
              <a:rPr lang="es-ES_tradnl" sz="1500" b="1" baseline="-25000">
                <a:solidFill>
                  <a:srgbClr val="0000FF"/>
                </a:solidFill>
              </a:rPr>
              <a:t>2</a:t>
            </a:r>
            <a:endParaRPr lang="es-ES" sz="1500" b="1" baseline="-25000">
              <a:solidFill>
                <a:srgbClr val="0000FF"/>
              </a:solidFill>
            </a:endParaRP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6378575" y="2924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500" b="1">
                <a:solidFill>
                  <a:srgbClr val="0000FF"/>
                </a:solidFill>
              </a:rPr>
              <a:t>2 moles de H</a:t>
            </a:r>
            <a:r>
              <a:rPr lang="es-ES_tradnl" sz="1500" b="1" baseline="-25000">
                <a:solidFill>
                  <a:srgbClr val="0000FF"/>
                </a:solidFill>
              </a:rPr>
              <a:t>2</a:t>
            </a:r>
            <a:r>
              <a:rPr lang="es-ES_tradnl" sz="1500" b="1">
                <a:solidFill>
                  <a:srgbClr val="0000FF"/>
                </a:solidFill>
              </a:rPr>
              <a:t>O</a:t>
            </a:r>
            <a:endParaRPr lang="es-ES" sz="1500" b="1" baseline="-25000">
              <a:solidFill>
                <a:srgbClr val="0000FF"/>
              </a:solidFill>
            </a:endParaRP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739775" y="29241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rgbClr val="0000FF"/>
                </a:solidFill>
              </a:rPr>
              <a:t>2 moles de H</a:t>
            </a:r>
            <a:r>
              <a:rPr lang="es-ES_tradnl" b="1" baseline="-25000">
                <a:solidFill>
                  <a:srgbClr val="0000FF"/>
                </a:solidFill>
              </a:rPr>
              <a:t>2</a:t>
            </a:r>
            <a:endParaRPr lang="es-ES" b="1" baseline="-25000">
              <a:solidFill>
                <a:srgbClr val="0000FF"/>
              </a:solidFill>
            </a:endParaRP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635375" y="322897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22,4 litros de O</a:t>
            </a:r>
            <a:r>
              <a:rPr lang="es-ES_tradnl" b="1" baseline="-25000"/>
              <a:t>2</a:t>
            </a:r>
            <a:endParaRPr lang="es-ES" b="1" baseline="-2500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378575" y="3228975"/>
            <a:ext cx="244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 · 22,4 litros de H</a:t>
            </a:r>
            <a:r>
              <a:rPr lang="es-ES_tradnl" b="1" baseline="-25000"/>
              <a:t>2</a:t>
            </a:r>
            <a:r>
              <a:rPr lang="es-ES_tradnl" b="1"/>
              <a:t>O</a:t>
            </a:r>
            <a:endParaRPr lang="es-ES" b="1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663575" y="3228975"/>
            <a:ext cx="2251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 · 22,4 litros de H</a:t>
            </a:r>
            <a:r>
              <a:rPr lang="es-ES_tradnl" b="1" baseline="-25000"/>
              <a:t>2</a:t>
            </a:r>
            <a:endParaRPr lang="es-ES" b="1" baseline="-25000"/>
          </a:p>
        </p:txBody>
      </p:sp>
    </p:spTree>
    <p:extLst>
      <p:ext uri="{BB962C8B-B14F-4D97-AF65-F5344CB8AC3E}">
        <p14:creationId xmlns:p14="http://schemas.microsoft.com/office/powerpoint/2010/main" val="93053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 autoUpdateAnimBg="0"/>
      <p:bldP spid="88072" grpId="0" animBg="1" autoUpdateAnimBg="0"/>
      <p:bldP spid="88083" grpId="0" autoUpdateAnimBg="0"/>
      <p:bldP spid="88084" grpId="0" autoUpdateAnimBg="0"/>
      <p:bldP spid="88085" grpId="0" autoUpdateAnimBg="0"/>
      <p:bldP spid="88086" grpId="0" autoUpdateAnimBg="0"/>
      <p:bldP spid="88087" grpId="0" autoUpdateAnimBg="0"/>
      <p:bldP spid="88088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278</Words>
  <Application>Microsoft Office PowerPoint</Application>
  <PresentationFormat>Presentación en pantalla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HIPOTESIS DE AVOGADRO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Pc1</dc:creator>
  <cp:lastModifiedBy>Isabel</cp:lastModifiedBy>
  <cp:revision>15</cp:revision>
  <dcterms:created xsi:type="dcterms:W3CDTF">2011-08-27T11:40:36Z</dcterms:created>
  <dcterms:modified xsi:type="dcterms:W3CDTF">2012-08-21T12:45:25Z</dcterms:modified>
</cp:coreProperties>
</file>