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81" r:id="rId5"/>
    <p:sldId id="282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6" r:id="rId14"/>
    <p:sldId id="275" r:id="rId15"/>
    <p:sldId id="267" r:id="rId16"/>
    <p:sldId id="268" r:id="rId17"/>
    <p:sldId id="272" r:id="rId18"/>
    <p:sldId id="273" r:id="rId19"/>
    <p:sldId id="274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99"/>
    <a:srgbClr val="0066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D419-308C-403B-9328-064E1B550E53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70A4-E4F6-4995-899A-516CE63871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D419-308C-403B-9328-064E1B550E53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70A4-E4F6-4995-899A-516CE63871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D419-308C-403B-9328-064E1B550E53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70A4-E4F6-4995-899A-516CE63871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D419-308C-403B-9328-064E1B550E53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70A4-E4F6-4995-899A-516CE63871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D419-308C-403B-9328-064E1B550E53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70A4-E4F6-4995-899A-516CE63871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D419-308C-403B-9328-064E1B550E53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70A4-E4F6-4995-899A-516CE63871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D419-308C-403B-9328-064E1B550E53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70A4-E4F6-4995-899A-516CE63871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D419-308C-403B-9328-064E1B550E53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70A4-E4F6-4995-899A-516CE63871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D419-308C-403B-9328-064E1B550E53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70A4-E4F6-4995-899A-516CE63871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D419-308C-403B-9328-064E1B550E53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70A4-E4F6-4995-899A-516CE63871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D419-308C-403B-9328-064E1B550E53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70A4-E4F6-4995-899A-516CE63871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3D419-308C-403B-9328-064E1B550E53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970A4-E4F6-4995-899A-516CE63871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6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ALCOHOLES</a:t>
            </a:r>
            <a:endParaRPr lang="es-ES" sz="66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55825" y="2667000"/>
            <a:ext cx="4832350" cy="1958975"/>
            <a:chOff x="1439" y="1680"/>
            <a:chExt cx="3044" cy="1234"/>
          </a:xfrm>
        </p:grpSpPr>
        <p:pic>
          <p:nvPicPr>
            <p:cNvPr id="16392" name="Picture 3" descr="7 carbon chain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39" y="1680"/>
              <a:ext cx="3040" cy="1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728" y="2460"/>
              <a:ext cx="2755" cy="208"/>
              <a:chOff x="1736" y="1964"/>
              <a:chExt cx="2755" cy="208"/>
            </a:xfrm>
          </p:grpSpPr>
          <p:sp>
            <p:nvSpPr>
              <p:cNvPr id="16394" name="Line 5"/>
              <p:cNvSpPr>
                <a:spLocks noChangeShapeType="1"/>
              </p:cNvSpPr>
              <p:nvPr/>
            </p:nvSpPr>
            <p:spPr bwMode="auto">
              <a:xfrm rot="2064016">
                <a:off x="1736" y="1964"/>
                <a:ext cx="663" cy="2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6395" name="Line 6"/>
              <p:cNvSpPr>
                <a:spLocks noChangeShapeType="1"/>
              </p:cNvSpPr>
              <p:nvPr/>
            </p:nvSpPr>
            <p:spPr bwMode="auto">
              <a:xfrm>
                <a:off x="2328" y="2166"/>
                <a:ext cx="2163" cy="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239623" name="Text Box 7"/>
          <p:cNvSpPr txBox="1">
            <a:spLocks noChangeArrowheads="1"/>
          </p:cNvSpPr>
          <p:nvPr/>
        </p:nvSpPr>
        <p:spPr bwMode="auto">
          <a:xfrm>
            <a:off x="2667000" y="2438400"/>
            <a:ext cx="533400" cy="6508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239624" name="Text Box 8"/>
          <p:cNvSpPr txBox="1">
            <a:spLocks noChangeArrowheads="1"/>
          </p:cNvSpPr>
          <p:nvPr/>
        </p:nvSpPr>
        <p:spPr bwMode="auto">
          <a:xfrm>
            <a:off x="3505200" y="2968625"/>
            <a:ext cx="533400" cy="6508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4800600" y="4302125"/>
            <a:ext cx="533400" cy="6508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239626" name="Text Box 10"/>
          <p:cNvSpPr txBox="1">
            <a:spLocks noChangeArrowheads="1"/>
          </p:cNvSpPr>
          <p:nvPr/>
        </p:nvSpPr>
        <p:spPr bwMode="auto">
          <a:xfrm>
            <a:off x="6096000" y="4302125"/>
            <a:ext cx="533400" cy="6508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6391" name="Text Box 11"/>
          <p:cNvSpPr txBox="1">
            <a:spLocks noChangeArrowheads="1"/>
          </p:cNvSpPr>
          <p:nvPr/>
        </p:nvSpPr>
        <p:spPr bwMode="auto">
          <a:xfrm>
            <a:off x="0" y="5214950"/>
            <a:ext cx="9144000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3-metil-2-butanol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9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9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9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9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3" grpId="0" animBg="1" autoUpdateAnimBg="0"/>
      <p:bldP spid="239624" grpId="0" animBg="1" autoUpdateAnimBg="0"/>
      <p:bldP spid="239625" grpId="0" animBg="1" autoUpdateAnimBg="0"/>
      <p:bldP spid="239626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5226050"/>
            <a:ext cx="9144000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3-metil-2-pentanol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92288" y="2668588"/>
            <a:ext cx="5557837" cy="2063750"/>
            <a:chOff x="1358" y="1681"/>
            <a:chExt cx="3501" cy="1300"/>
          </a:xfrm>
        </p:grpSpPr>
        <p:pic>
          <p:nvPicPr>
            <p:cNvPr id="20491" name="Picture 4" descr="7 carbon chain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58" y="1681"/>
              <a:ext cx="3501" cy="1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92" name="Line 5"/>
            <p:cNvSpPr>
              <a:spLocks noChangeShapeType="1"/>
            </p:cNvSpPr>
            <p:nvPr/>
          </p:nvSpPr>
          <p:spPr bwMode="auto">
            <a:xfrm>
              <a:off x="1392" y="2508"/>
              <a:ext cx="3456" cy="1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2952750" y="2800350"/>
            <a:ext cx="533400" cy="6508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4248150" y="2800350"/>
            <a:ext cx="533400" cy="6508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5334000" y="4092575"/>
            <a:ext cx="533400" cy="6508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20487" name="Text Box 9"/>
          <p:cNvSpPr txBox="1">
            <a:spLocks noChangeArrowheads="1"/>
          </p:cNvSpPr>
          <p:nvPr/>
        </p:nvSpPr>
        <p:spPr bwMode="auto">
          <a:xfrm>
            <a:off x="6400800" y="4092575"/>
            <a:ext cx="533400" cy="6508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0488" name="Text Box 10"/>
          <p:cNvSpPr txBox="1">
            <a:spLocks noChangeArrowheads="1"/>
          </p:cNvSpPr>
          <p:nvPr/>
        </p:nvSpPr>
        <p:spPr bwMode="auto">
          <a:xfrm>
            <a:off x="2209800" y="2800350"/>
            <a:ext cx="533400" cy="6508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282635" name="Text Box 11"/>
          <p:cNvSpPr txBox="1">
            <a:spLocks noChangeArrowheads="1"/>
          </p:cNvSpPr>
          <p:nvPr/>
        </p:nvSpPr>
        <p:spPr bwMode="auto">
          <a:xfrm>
            <a:off x="4248150" y="2800350"/>
            <a:ext cx="533400" cy="650875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282636" name="Text Box 12"/>
          <p:cNvSpPr txBox="1">
            <a:spLocks noChangeArrowheads="1"/>
          </p:cNvSpPr>
          <p:nvPr/>
        </p:nvSpPr>
        <p:spPr bwMode="auto">
          <a:xfrm>
            <a:off x="5334000" y="4092575"/>
            <a:ext cx="533400" cy="650875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2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82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35" grpId="0" animBg="1" autoUpdateAnimBg="0"/>
      <p:bldP spid="282636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229600" cy="1143000"/>
          </a:xfrm>
        </p:spPr>
        <p:txBody>
          <a:bodyPr>
            <a:noAutofit/>
          </a:bodyPr>
          <a:lstStyle/>
          <a:p>
            <a:r>
              <a:rPr lang="es-ES" sz="6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ALCOHOLES Y REACCIONES QUÍMICAS</a:t>
            </a:r>
            <a:endParaRPr lang="es-ES" sz="66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714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rgbClr val="FF0066"/>
                </a:solidFill>
              </a:rPr>
              <a:t>HIDRATACIÓN</a:t>
            </a:r>
            <a:endParaRPr lang="es-CL" b="1" dirty="0">
              <a:solidFill>
                <a:srgbClr val="FF0066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14818"/>
            <a:ext cx="5850672" cy="1395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CuadroTexto"/>
          <p:cNvSpPr txBox="1"/>
          <p:nvPr/>
        </p:nvSpPr>
        <p:spPr>
          <a:xfrm>
            <a:off x="214282" y="1285860"/>
            <a:ext cx="87868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 smtClean="0">
                <a:solidFill>
                  <a:srgbClr val="0000FF"/>
                </a:solidFill>
              </a:rPr>
              <a:t>La hidratación de un </a:t>
            </a:r>
            <a:r>
              <a:rPr lang="es-CL" sz="2800" b="1" dirty="0" err="1" smtClean="0">
                <a:solidFill>
                  <a:srgbClr val="0000FF"/>
                </a:solidFill>
              </a:rPr>
              <a:t>alqueno</a:t>
            </a:r>
            <a:r>
              <a:rPr lang="es-CL" sz="2800" b="1" dirty="0" smtClean="0">
                <a:solidFill>
                  <a:srgbClr val="0000FF"/>
                </a:solidFill>
              </a:rPr>
              <a:t>, produce un alcohol.</a:t>
            </a:r>
          </a:p>
          <a:p>
            <a:r>
              <a:rPr lang="es-CL" sz="2800" b="1" dirty="0" smtClean="0">
                <a:solidFill>
                  <a:srgbClr val="0000FF"/>
                </a:solidFill>
              </a:rPr>
              <a:t>Como </a:t>
            </a:r>
            <a:r>
              <a:rPr lang="es-CL" sz="2800" b="1" dirty="0" smtClean="0">
                <a:solidFill>
                  <a:srgbClr val="C00000"/>
                </a:solidFill>
              </a:rPr>
              <a:t>catalizador</a:t>
            </a:r>
            <a:r>
              <a:rPr lang="es-CL" sz="2800" b="1" dirty="0" smtClean="0">
                <a:solidFill>
                  <a:srgbClr val="FF0000"/>
                </a:solidFill>
              </a:rPr>
              <a:t> </a:t>
            </a:r>
            <a:r>
              <a:rPr lang="es-CL" sz="2800" b="1" dirty="0" smtClean="0">
                <a:solidFill>
                  <a:srgbClr val="0000FF"/>
                </a:solidFill>
              </a:rPr>
              <a:t>se usa ácido sulfúrico (H</a:t>
            </a:r>
            <a:r>
              <a:rPr lang="es-CL" sz="2800" b="1" baseline="-25000" dirty="0" smtClean="0">
                <a:solidFill>
                  <a:srgbClr val="0000FF"/>
                </a:solidFill>
              </a:rPr>
              <a:t>2</a:t>
            </a:r>
            <a:r>
              <a:rPr lang="es-CL" sz="2800" b="1" dirty="0" smtClean="0">
                <a:solidFill>
                  <a:srgbClr val="0000FF"/>
                </a:solidFill>
              </a:rPr>
              <a:t>SO</a:t>
            </a:r>
            <a:r>
              <a:rPr lang="es-CL" sz="2800" b="1" baseline="-25000" dirty="0" smtClean="0">
                <a:solidFill>
                  <a:srgbClr val="0000FF"/>
                </a:solidFill>
              </a:rPr>
              <a:t>4</a:t>
            </a:r>
            <a:r>
              <a:rPr lang="es-CL" sz="2800" b="1" dirty="0" smtClean="0">
                <a:solidFill>
                  <a:srgbClr val="0000FF"/>
                </a:solidFill>
              </a:rPr>
              <a:t>) concentrado y calor</a:t>
            </a:r>
            <a:endParaRPr lang="es-CL" sz="2800" b="1" dirty="0">
              <a:solidFill>
                <a:srgbClr val="0000FF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571744"/>
            <a:ext cx="6000792" cy="1502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5786454"/>
            <a:ext cx="4071966" cy="892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2160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b="1" dirty="0" smtClean="0">
                <a:solidFill>
                  <a:srgbClr val="FF0066"/>
                </a:solidFill>
              </a:rPr>
              <a:t>DESHIDRATACIÓN DE UN ALCOHOL</a:t>
            </a:r>
            <a:endParaRPr lang="es-CL" b="1" dirty="0">
              <a:solidFill>
                <a:srgbClr val="FF0066"/>
              </a:solidFill>
            </a:endParaRPr>
          </a:p>
        </p:txBody>
      </p:sp>
      <p:pic>
        <p:nvPicPr>
          <p:cNvPr id="5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628800"/>
            <a:ext cx="4968552" cy="21737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616597"/>
            <a:ext cx="7934503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356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 smtClean="0">
                <a:solidFill>
                  <a:srgbClr val="FF0066"/>
                </a:solidFill>
              </a:rPr>
              <a:t>SUSTITUCIÓN DE UN ALCOHOL POR UN HIDRÁCIDO</a:t>
            </a:r>
            <a:endParaRPr lang="es-CL" b="1" dirty="0">
              <a:solidFill>
                <a:srgbClr val="FF0066"/>
              </a:solidFill>
            </a:endParaRPr>
          </a:p>
        </p:txBody>
      </p:sp>
      <p:pic>
        <p:nvPicPr>
          <p:cNvPr id="11" name="10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20888"/>
            <a:ext cx="6120679" cy="12128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800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b="1" dirty="0" smtClean="0">
                <a:solidFill>
                  <a:srgbClr val="FF0066"/>
                </a:solidFill>
              </a:rPr>
              <a:t>SUSTITUCIÓN NUCLEOFÍLICA</a:t>
            </a:r>
            <a:endParaRPr lang="es-CL" b="1" dirty="0">
              <a:solidFill>
                <a:srgbClr val="FF0066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99965"/>
            <a:ext cx="8263213" cy="593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5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870410"/>
            <a:ext cx="6480720" cy="22948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864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/>
          <a:lstStyle/>
          <a:p>
            <a:pPr algn="just"/>
            <a:r>
              <a:rPr lang="es-ES_tradnl" b="1" dirty="0">
                <a:solidFill>
                  <a:srgbClr val="000099"/>
                </a:solidFill>
              </a:rPr>
              <a:t>Los compuestos </a:t>
            </a:r>
            <a:r>
              <a:rPr lang="es-ES_tradnl" b="1" dirty="0" err="1">
                <a:solidFill>
                  <a:srgbClr val="000099"/>
                </a:solidFill>
              </a:rPr>
              <a:t>carbonílicos</a:t>
            </a:r>
            <a:r>
              <a:rPr lang="es-ES_tradnl" b="1" dirty="0">
                <a:solidFill>
                  <a:srgbClr val="000099"/>
                </a:solidFill>
              </a:rPr>
              <a:t> se suelen preparar por  oxidación de alcoholes</a:t>
            </a:r>
            <a:endParaRPr lang="es-ES" b="1" dirty="0">
              <a:solidFill>
                <a:srgbClr val="000099"/>
              </a:solidFill>
            </a:endParaRP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endParaRPr lang="es-ES" dirty="0"/>
          </a:p>
          <a:p>
            <a:pPr algn="just"/>
            <a:r>
              <a:rPr lang="es-ES_tradnl" b="1" dirty="0">
                <a:solidFill>
                  <a:srgbClr val="006600"/>
                </a:solidFill>
              </a:rPr>
              <a:t>La transformación del vino en vinagre implica que el </a:t>
            </a:r>
            <a:r>
              <a:rPr lang="es-ES_tradnl" b="1" dirty="0"/>
              <a:t>alcohol etílico</a:t>
            </a:r>
            <a:r>
              <a:rPr lang="es-ES_tradnl" dirty="0"/>
              <a:t> (CH</a:t>
            </a:r>
            <a:r>
              <a:rPr lang="es-ES_tradnl" baseline="-25000" dirty="0"/>
              <a:t>3</a:t>
            </a:r>
            <a:r>
              <a:rPr lang="es-ES_tradnl" dirty="0"/>
              <a:t>CH</a:t>
            </a:r>
            <a:r>
              <a:rPr lang="es-ES_tradnl" baseline="-25000" dirty="0"/>
              <a:t>2</a:t>
            </a:r>
            <a:r>
              <a:rPr lang="es-ES_tradnl" dirty="0"/>
              <a:t>OH) </a:t>
            </a:r>
            <a:r>
              <a:rPr lang="es-ES_tradnl" b="1" dirty="0">
                <a:solidFill>
                  <a:srgbClr val="006600"/>
                </a:solidFill>
              </a:rPr>
              <a:t>se  oxida produciendo finalmente</a:t>
            </a:r>
            <a:r>
              <a:rPr lang="es-ES_tradnl" dirty="0"/>
              <a:t> </a:t>
            </a:r>
            <a:r>
              <a:rPr lang="es-ES_tradnl" b="1" dirty="0"/>
              <a:t>ácido </a:t>
            </a:r>
            <a:r>
              <a:rPr lang="es-ES_tradnl" b="1" dirty="0" err="1"/>
              <a:t>etanoico</a:t>
            </a:r>
            <a:r>
              <a:rPr lang="es-ES_tradnl" dirty="0"/>
              <a:t> (ácido acético: CH</a:t>
            </a:r>
            <a:r>
              <a:rPr lang="es-ES_tradnl" baseline="-25000" dirty="0"/>
              <a:t>3</a:t>
            </a:r>
            <a:r>
              <a:rPr lang="es-ES_tradnl" dirty="0"/>
              <a:t>CO</a:t>
            </a:r>
            <a:r>
              <a:rPr lang="es-ES_tradnl" baseline="-25000" dirty="0"/>
              <a:t>2</a:t>
            </a:r>
            <a:r>
              <a:rPr lang="es-ES_tradnl" dirty="0"/>
              <a:t>H).</a:t>
            </a:r>
            <a:endParaRPr lang="es-ES" dirty="0"/>
          </a:p>
          <a:p>
            <a:pPr algn="just"/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509120"/>
            <a:ext cx="2286389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110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algn="just"/>
            <a:r>
              <a:rPr lang="es-ES_tradnl" b="1" dirty="0">
                <a:solidFill>
                  <a:srgbClr val="000099"/>
                </a:solidFill>
              </a:rPr>
              <a:t>Para detectar la presencia de alcohol en personas que han ingerido bebidas alcohólicas se usa el </a:t>
            </a:r>
            <a:r>
              <a:rPr lang="es-ES_tradnl" b="1" dirty="0" err="1"/>
              <a:t>alcotest</a:t>
            </a:r>
            <a:r>
              <a:rPr lang="es-ES_tradnl" dirty="0"/>
              <a:t>. </a:t>
            </a:r>
            <a:r>
              <a:rPr lang="es-ES_tradnl" b="1" dirty="0">
                <a:solidFill>
                  <a:srgbClr val="00B050"/>
                </a:solidFill>
              </a:rPr>
              <a:t>Este proceso consiste en una reacción </a:t>
            </a:r>
            <a:r>
              <a:rPr lang="es-ES_tradnl" b="1" dirty="0" err="1">
                <a:solidFill>
                  <a:srgbClr val="00B050"/>
                </a:solidFill>
              </a:rPr>
              <a:t>redox</a:t>
            </a:r>
            <a:r>
              <a:rPr lang="es-ES_tradnl" b="1" dirty="0">
                <a:solidFill>
                  <a:srgbClr val="00B050"/>
                </a:solidFill>
              </a:rPr>
              <a:t> entre el alcohol y el </a:t>
            </a:r>
            <a:r>
              <a:rPr lang="es-ES_tradnl" b="1" dirty="0" err="1">
                <a:solidFill>
                  <a:srgbClr val="00B050"/>
                </a:solidFill>
              </a:rPr>
              <a:t>dicromato</a:t>
            </a:r>
            <a:r>
              <a:rPr lang="es-ES_tradnl" b="1" dirty="0">
                <a:solidFill>
                  <a:srgbClr val="00B050"/>
                </a:solidFill>
              </a:rPr>
              <a:t> de potasio (K</a:t>
            </a:r>
            <a:r>
              <a:rPr lang="es-ES_tradnl" b="1" baseline="-25000" dirty="0">
                <a:solidFill>
                  <a:srgbClr val="00B050"/>
                </a:solidFill>
              </a:rPr>
              <a:t>2</a:t>
            </a:r>
            <a:r>
              <a:rPr lang="es-ES_tradnl" b="1" dirty="0">
                <a:solidFill>
                  <a:srgbClr val="00B050"/>
                </a:solidFill>
              </a:rPr>
              <a:t>Cr</a:t>
            </a:r>
            <a:r>
              <a:rPr lang="es-ES_tradnl" b="1" baseline="-25000" dirty="0">
                <a:solidFill>
                  <a:srgbClr val="00B050"/>
                </a:solidFill>
              </a:rPr>
              <a:t>2</a:t>
            </a:r>
            <a:r>
              <a:rPr lang="es-ES_tradnl" b="1" dirty="0">
                <a:solidFill>
                  <a:srgbClr val="00B050"/>
                </a:solidFill>
              </a:rPr>
              <a:t>O</a:t>
            </a:r>
            <a:r>
              <a:rPr lang="es-ES_tradnl" b="1" baseline="-25000" dirty="0">
                <a:solidFill>
                  <a:srgbClr val="00B050"/>
                </a:solidFill>
              </a:rPr>
              <a:t>7</a:t>
            </a:r>
            <a:r>
              <a:rPr lang="es-ES_tradnl" b="1" dirty="0">
                <a:solidFill>
                  <a:srgbClr val="00B050"/>
                </a:solidFill>
              </a:rPr>
              <a:t>), en medio ácido</a:t>
            </a:r>
            <a:r>
              <a:rPr lang="es-ES_tradnl" dirty="0"/>
              <a:t>.  El </a:t>
            </a:r>
            <a:r>
              <a:rPr lang="es-ES_tradnl" b="1" dirty="0"/>
              <a:t>alcohol se oxida a ácido </a:t>
            </a:r>
            <a:r>
              <a:rPr lang="es-ES_tradnl" b="1" dirty="0" err="1"/>
              <a:t>etanoico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9836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</a:rPr>
              <a:t>La oxidación de un alcohol </a:t>
            </a:r>
            <a:r>
              <a:rPr lang="es-ES" b="1" u="sng" dirty="0" smtClean="0">
                <a:solidFill>
                  <a:srgbClr val="FF0066"/>
                </a:solidFill>
              </a:rPr>
              <a:t>primario </a:t>
            </a:r>
            <a:r>
              <a:rPr lang="es-ES" b="1" dirty="0" smtClean="0">
                <a:solidFill>
                  <a:srgbClr val="FF0066"/>
                </a:solidFill>
              </a:rPr>
              <a:t>da origen a un </a:t>
            </a:r>
            <a:r>
              <a:rPr lang="es-ES" b="1" u="sng" dirty="0" smtClean="0">
                <a:solidFill>
                  <a:srgbClr val="FF0066"/>
                </a:solidFill>
              </a:rPr>
              <a:t>aldehído</a:t>
            </a:r>
            <a:r>
              <a:rPr lang="es-ES" b="1" dirty="0" smtClean="0">
                <a:solidFill>
                  <a:srgbClr val="FF0066"/>
                </a:solidFill>
              </a:rPr>
              <a:t>.</a:t>
            </a:r>
          </a:p>
          <a:p>
            <a:endParaRPr lang="es-ES" b="1" dirty="0" smtClean="0">
              <a:solidFill>
                <a:srgbClr val="FF0066"/>
              </a:solidFill>
            </a:endParaRPr>
          </a:p>
          <a:p>
            <a:r>
              <a:rPr lang="es-ES" b="1" dirty="0" smtClean="0">
                <a:solidFill>
                  <a:schemeClr val="tx2"/>
                </a:solidFill>
              </a:rPr>
              <a:t>La oxidación de un alcohol  </a:t>
            </a:r>
            <a:r>
              <a:rPr lang="es-ES" b="1" u="sng" dirty="0" smtClean="0">
                <a:solidFill>
                  <a:schemeClr val="tx2"/>
                </a:solidFill>
              </a:rPr>
              <a:t>secundario</a:t>
            </a:r>
            <a:r>
              <a:rPr lang="es-ES" b="1" dirty="0" smtClean="0">
                <a:solidFill>
                  <a:schemeClr val="tx2"/>
                </a:solidFill>
              </a:rPr>
              <a:t> da origen a una </a:t>
            </a:r>
            <a:r>
              <a:rPr lang="es-ES" b="1" u="sng" dirty="0" smtClean="0">
                <a:solidFill>
                  <a:schemeClr val="tx2"/>
                </a:solidFill>
              </a:rPr>
              <a:t>cetona</a:t>
            </a:r>
            <a:r>
              <a:rPr lang="es-ES" b="1" dirty="0" smtClean="0">
                <a:solidFill>
                  <a:schemeClr val="tx2"/>
                </a:solidFill>
              </a:rPr>
              <a:t>.</a:t>
            </a:r>
            <a:endParaRPr lang="es-E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94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ALCOHOLES: R - OH</a:t>
            </a:r>
            <a:endParaRPr lang="es-E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olidFill>
                  <a:srgbClr val="000099"/>
                </a:solidFill>
              </a:rPr>
              <a:t>Alcoholes</a:t>
            </a:r>
            <a:r>
              <a:rPr lang="en-US" dirty="0" smtClean="0">
                <a:solidFill>
                  <a:srgbClr val="000099"/>
                </a:solidFill>
              </a:rPr>
              <a:t> son </a:t>
            </a:r>
            <a:r>
              <a:rPr lang="en-US" dirty="0" err="1" smtClean="0">
                <a:solidFill>
                  <a:srgbClr val="000099"/>
                </a:solidFill>
              </a:rPr>
              <a:t>compuestos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orgánicos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cuyas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moléculas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contienen</a:t>
            </a:r>
            <a:r>
              <a:rPr lang="en-US" dirty="0" smtClean="0">
                <a:solidFill>
                  <a:srgbClr val="000099"/>
                </a:solidFill>
              </a:rPr>
              <a:t> el </a:t>
            </a:r>
            <a:r>
              <a:rPr lang="en-US" dirty="0" err="1" smtClean="0">
                <a:solidFill>
                  <a:srgbClr val="000099"/>
                </a:solidFill>
              </a:rPr>
              <a:t>grupo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funcional</a:t>
            </a:r>
            <a:r>
              <a:rPr lang="en-US" dirty="0" smtClean="0">
                <a:solidFill>
                  <a:srgbClr val="000099"/>
                </a:solidFill>
                <a:cs typeface="Times New Roman" pitchFamily="18" charset="0"/>
              </a:rPr>
              <a:t>–</a:t>
            </a:r>
            <a:r>
              <a:rPr lang="en-US" dirty="0" smtClean="0">
                <a:solidFill>
                  <a:srgbClr val="000099"/>
                </a:solidFill>
              </a:rPr>
              <a:t>OH</a:t>
            </a:r>
          </a:p>
          <a:p>
            <a:pPr>
              <a:buNone/>
            </a:pPr>
            <a:endParaRPr lang="es-ES" dirty="0">
              <a:solidFill>
                <a:srgbClr val="000099"/>
              </a:solidFill>
            </a:endParaRPr>
          </a:p>
        </p:txBody>
      </p:sp>
      <p:pic>
        <p:nvPicPr>
          <p:cNvPr id="1028" name="Picture 4" descr="http://upload.wikimedia.org/wikipedia/commons/4/4b/Butanol_flat_struc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571744"/>
            <a:ext cx="7934325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METANOL</a:t>
            </a:r>
            <a:endParaRPr lang="es-ES_tradnl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b="1" dirty="0">
                <a:solidFill>
                  <a:srgbClr val="00B050"/>
                </a:solidFill>
              </a:rPr>
              <a:t>S</a:t>
            </a:r>
            <a:r>
              <a:rPr lang="es-ES_tradnl" b="1" dirty="0" smtClean="0">
                <a:solidFill>
                  <a:srgbClr val="00B050"/>
                </a:solidFill>
              </a:rPr>
              <a:t>e </a:t>
            </a:r>
            <a:r>
              <a:rPr lang="es-ES_tradnl" b="1" dirty="0">
                <a:solidFill>
                  <a:srgbClr val="00B050"/>
                </a:solidFill>
              </a:rPr>
              <a:t>obtenía antiguamente por destilación seca de la madera, de donde procede el nombre de alcohol de madera con que a veces se le conoce</a:t>
            </a:r>
            <a:r>
              <a:rPr lang="es-ES_tradnl" dirty="0"/>
              <a:t>. </a:t>
            </a:r>
            <a:r>
              <a:rPr lang="es-ES_tradnl" b="1" dirty="0">
                <a:solidFill>
                  <a:srgbClr val="0070C0"/>
                </a:solidFill>
              </a:rPr>
              <a:t>Modernamente, casi todo el metanol que se consume en la industria se obtiene por </a:t>
            </a:r>
            <a:r>
              <a:rPr lang="es-ES_tradnl" b="1" dirty="0"/>
              <a:t>hidrogenación catalítica del monóxido de carbono</a:t>
            </a:r>
            <a:r>
              <a:rPr lang="es-ES_tradnl" b="1" dirty="0">
                <a:solidFill>
                  <a:srgbClr val="0070C0"/>
                </a:solidFill>
              </a:rPr>
              <a:t>, según la reacción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979" y="5445224"/>
            <a:ext cx="4807593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4565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ETANOL (ALCOHOL DEL VINO)</a:t>
            </a:r>
            <a:endParaRPr lang="es-ES_tradnl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dirty="0"/>
              <a:t>Se ha venido produciendo desde la antigüedad por </a:t>
            </a:r>
            <a:r>
              <a:rPr lang="es-ES_tradnl" b="1" dirty="0">
                <a:solidFill>
                  <a:srgbClr val="00B0F0"/>
                </a:solidFill>
              </a:rPr>
              <a:t>fermentación de los azúcares </a:t>
            </a:r>
            <a:r>
              <a:rPr lang="es-ES_tradnl" dirty="0"/>
              <a:t>(como glucosa), contenidos en jugos de frutos, para la fabricación de bebidas alcohólicas. La fermentación se produce por la acción de enzimas (o fermentos), </a:t>
            </a:r>
            <a:r>
              <a:rPr lang="es-ES_tradnl" dirty="0" smtClean="0"/>
              <a:t>obteniéndose</a:t>
            </a:r>
            <a:r>
              <a:rPr lang="es-ES_tradnl" dirty="0"/>
              <a:t>, como productos finales, etanol y </a:t>
            </a:r>
            <a:r>
              <a:rPr lang="es-ES_tradnl" b="1" dirty="0"/>
              <a:t>CO</a:t>
            </a:r>
            <a:r>
              <a:rPr lang="es-ES_tradnl" b="1" baseline="-25000" dirty="0"/>
              <a:t>2</a:t>
            </a:r>
            <a:r>
              <a:rPr lang="es-ES_tradnl" dirty="0"/>
              <a:t>, según la reacción global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589240"/>
            <a:ext cx="6625861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99475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GEOMETRÍA MOLECULAR</a:t>
            </a:r>
            <a:endParaRPr lang="es-ES_tradnl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b="1" dirty="0" smtClean="0">
                <a:solidFill>
                  <a:srgbClr val="0070C0"/>
                </a:solidFill>
              </a:rPr>
              <a:t>Los  </a:t>
            </a:r>
            <a:r>
              <a:rPr lang="es-ES_tradnl" b="1" dirty="0">
                <a:solidFill>
                  <a:srgbClr val="0070C0"/>
                </a:solidFill>
              </a:rPr>
              <a:t>alcoholes y fenoles que, al conservar un grupo </a:t>
            </a:r>
            <a:r>
              <a:rPr lang="es-ES_tradnl" b="1" dirty="0">
                <a:solidFill>
                  <a:srgbClr val="00B050"/>
                </a:solidFill>
              </a:rPr>
              <a:t>OH</a:t>
            </a:r>
            <a:r>
              <a:rPr lang="es-ES_tradnl" b="1" dirty="0">
                <a:solidFill>
                  <a:srgbClr val="0070C0"/>
                </a:solidFill>
              </a:rPr>
              <a:t>, tienen ciertas propiedades que recuerdan a las del agua. El ángulo de enlace </a:t>
            </a:r>
            <a:r>
              <a:rPr lang="es-ES_tradnl" b="1" dirty="0">
                <a:solidFill>
                  <a:srgbClr val="00B050"/>
                </a:solidFill>
              </a:rPr>
              <a:t>C—O—H</a:t>
            </a:r>
            <a:r>
              <a:rPr lang="es-ES_tradnl" b="1" dirty="0">
                <a:solidFill>
                  <a:srgbClr val="0070C0"/>
                </a:solidFill>
              </a:rPr>
              <a:t> </a:t>
            </a:r>
            <a:r>
              <a:rPr lang="es-ES_tradnl" b="1" dirty="0" smtClean="0">
                <a:solidFill>
                  <a:srgbClr val="0070C0"/>
                </a:solidFill>
              </a:rPr>
              <a:t>es </a:t>
            </a:r>
            <a:r>
              <a:rPr lang="es-ES_tradnl" b="1" dirty="0">
                <a:solidFill>
                  <a:srgbClr val="0070C0"/>
                </a:solidFill>
              </a:rPr>
              <a:t>parecido al del agua y vale </a:t>
            </a:r>
            <a:r>
              <a:rPr lang="es-ES_tradnl" b="1" dirty="0" smtClean="0">
                <a:solidFill>
                  <a:srgbClr val="0070C0"/>
                </a:solidFill>
              </a:rPr>
              <a:t>aproximadamente </a:t>
            </a:r>
            <a:r>
              <a:rPr lang="es-ES_tradnl" b="1" dirty="0">
                <a:solidFill>
                  <a:srgbClr val="0070C0"/>
                </a:solidFill>
              </a:rPr>
              <a:t>107º.</a:t>
            </a:r>
          </a:p>
          <a:p>
            <a:pPr algn="just"/>
            <a:endParaRPr lang="es-ES_tradnl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6642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PUENTES DE HIDRÓGENO</a:t>
            </a:r>
            <a:endParaRPr lang="es-ES_tradnl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_tradnl" b="1" dirty="0"/>
              <a:t>L</a:t>
            </a:r>
            <a:r>
              <a:rPr lang="es-ES_tradnl" b="1" dirty="0" smtClean="0"/>
              <a:t>as </a:t>
            </a:r>
            <a:r>
              <a:rPr lang="es-ES_tradnl" b="1" dirty="0"/>
              <a:t>moléculas de los alcoholes y fenoles están muy asociadas mediante </a:t>
            </a:r>
            <a:r>
              <a:rPr lang="es-ES_tradnl" b="1" i="1" dirty="0"/>
              <a:t>enlaces de hidrógeno</a:t>
            </a:r>
            <a:r>
              <a:rPr lang="es-ES_tradnl" b="1" dirty="0"/>
              <a:t>, formando cadenas de varias moléculas, lo que explica </a:t>
            </a:r>
            <a:r>
              <a:rPr lang="es-ES_tradnl" b="1" dirty="0">
                <a:solidFill>
                  <a:srgbClr val="00B050"/>
                </a:solidFill>
              </a:rPr>
              <a:t>sus puntos de fusión y de ebullición anormalmente elevados</a:t>
            </a:r>
            <a:r>
              <a:rPr lang="es-ES_tradnl" b="1" dirty="0"/>
              <a:t> Como ocurre, en general, en todas las series homólogas, los puntos de fusión y de ebullición de los alcoholes de cadena lineal aumentan con el número de átomos de carbono</a:t>
            </a:r>
          </a:p>
        </p:txBody>
      </p:sp>
    </p:spTree>
    <p:extLst>
      <p:ext uri="{BB962C8B-B14F-4D97-AF65-F5344CB8AC3E}">
        <p14:creationId xmlns:p14="http://schemas.microsoft.com/office/powerpoint/2010/main" val="3563089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 descr="Unknown-17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37" y="620688"/>
            <a:ext cx="3920655" cy="3523626"/>
          </a:xfrm>
          <a:prstGeom prst="rect">
            <a:avLst/>
          </a:prstGeom>
        </p:spPr>
      </p:pic>
      <p:pic>
        <p:nvPicPr>
          <p:cNvPr id="5" name="Imagen 7" descr="Unknown-18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9394" y="2430292"/>
            <a:ext cx="4068645" cy="342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04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1" descr="Unknown-19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34" y="260648"/>
            <a:ext cx="4008118" cy="3538547"/>
          </a:xfrm>
          <a:prstGeom prst="rect">
            <a:avLst/>
          </a:prstGeom>
        </p:spPr>
      </p:pic>
      <p:pic>
        <p:nvPicPr>
          <p:cNvPr id="5" name="Imagen 13" descr="Unknown-20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407" y="2852936"/>
            <a:ext cx="3910945" cy="347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974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Unknown-2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48680"/>
            <a:ext cx="3023345" cy="3325680"/>
          </a:xfrm>
          <a:prstGeom prst="rect">
            <a:avLst/>
          </a:prstGeom>
        </p:spPr>
      </p:pic>
      <p:pic>
        <p:nvPicPr>
          <p:cNvPr id="5" name="Imagen 4" descr="300px-Isopropanol-3D-ball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854" y="2128297"/>
            <a:ext cx="3754973" cy="349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51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CLASIFICACIÓN</a:t>
            </a:r>
            <a:endParaRPr lang="es-E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99"/>
                </a:solidFill>
              </a:rPr>
              <a:t>Los </a:t>
            </a:r>
            <a:r>
              <a:rPr lang="en-US" dirty="0" err="1">
                <a:solidFill>
                  <a:srgbClr val="000099"/>
                </a:solidFill>
              </a:rPr>
              <a:t>alcoholes</a:t>
            </a:r>
            <a:r>
              <a:rPr lang="en-US" dirty="0">
                <a:solidFill>
                  <a:srgbClr val="000099"/>
                </a:solidFill>
              </a:rPr>
              <a:t> se </a:t>
            </a:r>
            <a:r>
              <a:rPr lang="en-US" dirty="0" err="1">
                <a:solidFill>
                  <a:srgbClr val="000099"/>
                </a:solidFill>
              </a:rPr>
              <a:t>clasifican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como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primarios</a:t>
            </a:r>
            <a:r>
              <a:rPr lang="en-US" dirty="0">
                <a:solidFill>
                  <a:srgbClr val="000099"/>
                </a:solidFill>
              </a:rPr>
              <a:t> (1</a:t>
            </a:r>
            <a:r>
              <a:rPr lang="en-US" baseline="30000" dirty="0">
                <a:solidFill>
                  <a:srgbClr val="000099"/>
                </a:solidFill>
              </a:rPr>
              <a:t>o</a:t>
            </a:r>
            <a:r>
              <a:rPr lang="en-US" dirty="0">
                <a:solidFill>
                  <a:srgbClr val="000099"/>
                </a:solidFill>
              </a:rPr>
              <a:t>), </a:t>
            </a:r>
            <a:r>
              <a:rPr lang="en-US" b="1" dirty="0" err="1">
                <a:solidFill>
                  <a:srgbClr val="000099"/>
                </a:solidFill>
              </a:rPr>
              <a:t>secundarios</a:t>
            </a:r>
            <a:r>
              <a:rPr lang="en-US" dirty="0">
                <a:solidFill>
                  <a:srgbClr val="000099"/>
                </a:solidFill>
              </a:rPr>
              <a:t> (2</a:t>
            </a:r>
            <a:r>
              <a:rPr lang="en-US" baseline="30000" dirty="0">
                <a:solidFill>
                  <a:srgbClr val="000099"/>
                </a:solidFill>
              </a:rPr>
              <a:t>o</a:t>
            </a:r>
            <a:r>
              <a:rPr lang="en-US" dirty="0">
                <a:solidFill>
                  <a:srgbClr val="000099"/>
                </a:solidFill>
              </a:rPr>
              <a:t>) or </a:t>
            </a:r>
            <a:r>
              <a:rPr lang="en-US" b="1" dirty="0" err="1">
                <a:solidFill>
                  <a:srgbClr val="000099"/>
                </a:solidFill>
              </a:rPr>
              <a:t>terciarios</a:t>
            </a:r>
            <a:r>
              <a:rPr lang="en-US" dirty="0">
                <a:solidFill>
                  <a:srgbClr val="000099"/>
                </a:solidFill>
              </a:rPr>
              <a:t> (3</a:t>
            </a:r>
            <a:r>
              <a:rPr lang="en-US" baseline="30000" dirty="0">
                <a:solidFill>
                  <a:srgbClr val="000099"/>
                </a:solidFill>
              </a:rPr>
              <a:t>o</a:t>
            </a:r>
            <a:r>
              <a:rPr lang="en-US" dirty="0">
                <a:solidFill>
                  <a:srgbClr val="000099"/>
                </a:solidFill>
              </a:rPr>
              <a:t>).</a:t>
            </a:r>
          </a:p>
          <a:p>
            <a:pPr>
              <a:buNone/>
            </a:pPr>
            <a:r>
              <a:rPr lang="es-ES" dirty="0" smtClean="0">
                <a:solidFill>
                  <a:srgbClr val="000099"/>
                </a:solidFill>
              </a:rPr>
              <a:t>                                 </a:t>
            </a:r>
          </a:p>
          <a:p>
            <a:pPr>
              <a:buNone/>
            </a:pPr>
            <a:r>
              <a:rPr lang="es-ES" dirty="0">
                <a:solidFill>
                  <a:srgbClr val="000099"/>
                </a:solidFill>
              </a:rPr>
              <a:t> </a:t>
            </a:r>
            <a:r>
              <a:rPr lang="es-ES" dirty="0" smtClean="0">
                <a:solidFill>
                  <a:srgbClr val="000099"/>
                </a:solidFill>
              </a:rPr>
              <a:t>                            </a:t>
            </a:r>
            <a:r>
              <a:rPr lang="es-ES" b="1" dirty="0" smtClean="0">
                <a:solidFill>
                  <a:srgbClr val="006600"/>
                </a:solidFill>
              </a:rPr>
              <a:t>PRIMARIOS: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El </a:t>
            </a:r>
            <a:r>
              <a:rPr lang="en-US" dirty="0" err="1">
                <a:solidFill>
                  <a:srgbClr val="000099"/>
                </a:solidFill>
                <a:cs typeface="Times New Roman" pitchFamily="18" charset="0"/>
              </a:rPr>
              <a:t>grupo</a:t>
            </a:r>
            <a:r>
              <a:rPr lang="en-US" dirty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0099"/>
                </a:solidFill>
                <a:cs typeface="Times New Roman" pitchFamily="18" charset="0"/>
              </a:rPr>
              <a:t>–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>
                <a:solidFill>
                  <a:srgbClr val="000099"/>
                </a:solidFill>
                <a:cs typeface="Times New Roman" pitchFamily="18" charset="0"/>
              </a:rPr>
              <a:t>OH </a:t>
            </a:r>
            <a:r>
              <a:rPr lang="en-US" dirty="0" err="1" smtClean="0">
                <a:solidFill>
                  <a:srgbClr val="000099"/>
                </a:solidFill>
                <a:cs typeface="Times New Roman" pitchFamily="18" charset="0"/>
              </a:rPr>
              <a:t>está</a:t>
            </a:r>
            <a:r>
              <a:rPr lang="en-US" dirty="0" smtClean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cs typeface="Times New Roman" pitchFamily="18" charset="0"/>
              </a:rPr>
              <a:t>unido</a:t>
            </a:r>
            <a:r>
              <a:rPr lang="en-US" dirty="0">
                <a:solidFill>
                  <a:srgbClr val="000099"/>
                </a:solidFill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rgbClr val="000099"/>
                </a:solidFill>
                <a:cs typeface="Times New Roman" pitchFamily="18" charset="0"/>
              </a:rPr>
              <a:t>a </a:t>
            </a:r>
            <a:r>
              <a:rPr lang="en-US" dirty="0">
                <a:solidFill>
                  <a:srgbClr val="000099"/>
                </a:solidFill>
                <a:cs typeface="Times New Roman" pitchFamily="18" charset="0"/>
              </a:rPr>
              <a:t>un </a:t>
            </a:r>
            <a:r>
              <a:rPr lang="en-US" dirty="0" err="1">
                <a:solidFill>
                  <a:srgbClr val="000099"/>
                </a:solidFill>
                <a:cs typeface="Times New Roman" pitchFamily="18" charset="0"/>
              </a:rPr>
              <a:t>átomo</a:t>
            </a:r>
            <a:r>
              <a:rPr lang="en-US" dirty="0">
                <a:solidFill>
                  <a:srgbClr val="000099"/>
                </a:solidFill>
                <a:cs typeface="Times New Roman" pitchFamily="18" charset="0"/>
              </a:rPr>
              <a:t> de </a:t>
            </a:r>
            <a:r>
              <a:rPr lang="en-US" dirty="0" err="1" smtClean="0">
                <a:solidFill>
                  <a:srgbClr val="000099"/>
                </a:solidFill>
                <a:cs typeface="Times New Roman" pitchFamily="18" charset="0"/>
              </a:rPr>
              <a:t>carbono</a:t>
            </a:r>
            <a:r>
              <a:rPr lang="en-US" dirty="0" smtClean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cs typeface="Times New Roman" pitchFamily="18" charset="0"/>
              </a:rPr>
              <a:t>primario</a:t>
            </a:r>
            <a:endParaRPr lang="es-ES" dirty="0">
              <a:solidFill>
                <a:srgbClr val="000099"/>
              </a:solidFill>
            </a:endParaRPr>
          </a:p>
        </p:txBody>
      </p:sp>
      <p:pic>
        <p:nvPicPr>
          <p:cNvPr id="4" name="Picture 8" descr="7 carbon ch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5000636"/>
            <a:ext cx="2332037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6600"/>
                </a:solidFill>
              </a:rPr>
              <a:t>SECUNDARIOS</a:t>
            </a:r>
            <a:endParaRPr lang="es-ES" b="1" dirty="0">
              <a:solidFill>
                <a:srgbClr val="0066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9"/>
                </a:solidFill>
              </a:rPr>
              <a:t>El </a:t>
            </a:r>
            <a:r>
              <a:rPr lang="en-US" dirty="0" err="1" smtClean="0">
                <a:solidFill>
                  <a:srgbClr val="000099"/>
                </a:solidFill>
                <a:cs typeface="Times New Roman" pitchFamily="18" charset="0"/>
              </a:rPr>
              <a:t>grupo</a:t>
            </a:r>
            <a:r>
              <a:rPr lang="en-US" dirty="0" smtClean="0">
                <a:solidFill>
                  <a:srgbClr val="000099"/>
                </a:solidFill>
                <a:cs typeface="Times New Roman" pitchFamily="18" charset="0"/>
              </a:rPr>
              <a:t>  –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000099"/>
                </a:solidFill>
                <a:cs typeface="Times New Roman" pitchFamily="18" charset="0"/>
              </a:rPr>
              <a:t>OH </a:t>
            </a:r>
            <a:r>
              <a:rPr lang="en-US" dirty="0" err="1" smtClean="0">
                <a:solidFill>
                  <a:srgbClr val="000099"/>
                </a:solidFill>
                <a:cs typeface="Times New Roman" pitchFamily="18" charset="0"/>
              </a:rPr>
              <a:t>está</a:t>
            </a:r>
            <a:r>
              <a:rPr lang="en-US" dirty="0" smtClean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cs typeface="Times New Roman" pitchFamily="18" charset="0"/>
              </a:rPr>
              <a:t>unido</a:t>
            </a:r>
            <a:r>
              <a:rPr lang="en-US" dirty="0" smtClean="0">
                <a:solidFill>
                  <a:srgbClr val="000099"/>
                </a:solidFill>
                <a:cs typeface="Times New Roman" pitchFamily="18" charset="0"/>
              </a:rPr>
              <a:t>, a un </a:t>
            </a:r>
            <a:r>
              <a:rPr lang="en-US" dirty="0" err="1" smtClean="0">
                <a:solidFill>
                  <a:srgbClr val="000099"/>
                </a:solidFill>
                <a:cs typeface="Times New Roman" pitchFamily="18" charset="0"/>
              </a:rPr>
              <a:t>átomo</a:t>
            </a:r>
            <a:r>
              <a:rPr lang="en-US" dirty="0" smtClean="0">
                <a:solidFill>
                  <a:srgbClr val="000099"/>
                </a:solidFill>
                <a:cs typeface="Times New Roman" pitchFamily="18" charset="0"/>
              </a:rPr>
              <a:t> de </a:t>
            </a:r>
            <a:r>
              <a:rPr lang="en-US" dirty="0" err="1" smtClean="0">
                <a:solidFill>
                  <a:srgbClr val="000099"/>
                </a:solidFill>
                <a:cs typeface="Times New Roman" pitchFamily="18" charset="0"/>
              </a:rPr>
              <a:t>carbono</a:t>
            </a:r>
            <a:r>
              <a:rPr lang="en-US" dirty="0" smtClean="0">
                <a:solidFill>
                  <a:srgbClr val="000099"/>
                </a:solidFill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rgbClr val="000099"/>
                </a:solidFill>
                <a:cs typeface="Times New Roman" pitchFamily="18" charset="0"/>
              </a:rPr>
              <a:t>secundario</a:t>
            </a:r>
            <a:endParaRPr lang="es-ES" dirty="0" smtClean="0">
              <a:solidFill>
                <a:srgbClr val="000099"/>
              </a:solidFill>
            </a:endParaRPr>
          </a:p>
          <a:p>
            <a:endParaRPr lang="es-ES" dirty="0">
              <a:solidFill>
                <a:srgbClr val="000099"/>
              </a:solidFill>
            </a:endParaRPr>
          </a:p>
        </p:txBody>
      </p:sp>
      <p:pic>
        <p:nvPicPr>
          <p:cNvPr id="4" name="Picture 8" descr="7 carbon ch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286124"/>
            <a:ext cx="3181350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6600"/>
                </a:solidFill>
              </a:rPr>
              <a:t>TERCIARIO</a:t>
            </a:r>
            <a:endParaRPr lang="es-ES" b="1" dirty="0">
              <a:solidFill>
                <a:srgbClr val="0066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9"/>
                </a:solidFill>
              </a:rPr>
              <a:t>El </a:t>
            </a:r>
            <a:r>
              <a:rPr lang="en-US" dirty="0" err="1" smtClean="0">
                <a:solidFill>
                  <a:srgbClr val="000099"/>
                </a:solidFill>
                <a:cs typeface="Times New Roman" pitchFamily="18" charset="0"/>
              </a:rPr>
              <a:t>grupo</a:t>
            </a:r>
            <a:r>
              <a:rPr lang="en-US" dirty="0" smtClean="0">
                <a:solidFill>
                  <a:srgbClr val="000099"/>
                </a:solidFill>
                <a:cs typeface="Times New Roman" pitchFamily="18" charset="0"/>
              </a:rPr>
              <a:t>  –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000099"/>
                </a:solidFill>
                <a:cs typeface="Times New Roman" pitchFamily="18" charset="0"/>
              </a:rPr>
              <a:t>OH </a:t>
            </a:r>
            <a:r>
              <a:rPr lang="en-US" dirty="0" err="1" smtClean="0">
                <a:solidFill>
                  <a:srgbClr val="000099"/>
                </a:solidFill>
                <a:cs typeface="Times New Roman" pitchFamily="18" charset="0"/>
              </a:rPr>
              <a:t>está</a:t>
            </a:r>
            <a:r>
              <a:rPr lang="en-US" dirty="0" smtClean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cs typeface="Times New Roman" pitchFamily="18" charset="0"/>
              </a:rPr>
              <a:t>unido</a:t>
            </a:r>
            <a:r>
              <a:rPr lang="en-US" dirty="0" smtClean="0">
                <a:solidFill>
                  <a:srgbClr val="000099"/>
                </a:solidFill>
                <a:cs typeface="Times New Roman" pitchFamily="18" charset="0"/>
              </a:rPr>
              <a:t>, a un </a:t>
            </a:r>
            <a:r>
              <a:rPr lang="en-US" dirty="0" err="1" smtClean="0">
                <a:solidFill>
                  <a:srgbClr val="000099"/>
                </a:solidFill>
                <a:cs typeface="Times New Roman" pitchFamily="18" charset="0"/>
              </a:rPr>
              <a:t>átomo</a:t>
            </a:r>
            <a:r>
              <a:rPr lang="en-US" dirty="0" smtClean="0">
                <a:solidFill>
                  <a:srgbClr val="000099"/>
                </a:solidFill>
                <a:cs typeface="Times New Roman" pitchFamily="18" charset="0"/>
              </a:rPr>
              <a:t> de </a:t>
            </a:r>
            <a:r>
              <a:rPr lang="en-US" dirty="0" err="1" smtClean="0">
                <a:solidFill>
                  <a:srgbClr val="000099"/>
                </a:solidFill>
                <a:cs typeface="Times New Roman" pitchFamily="18" charset="0"/>
              </a:rPr>
              <a:t>carbono</a:t>
            </a:r>
            <a:r>
              <a:rPr lang="en-US" dirty="0" smtClean="0">
                <a:solidFill>
                  <a:srgbClr val="000099"/>
                </a:solidFill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rgbClr val="000099"/>
                </a:solidFill>
                <a:cs typeface="Times New Roman" pitchFamily="18" charset="0"/>
              </a:rPr>
              <a:t>terciario</a:t>
            </a:r>
            <a:endParaRPr lang="es-ES" dirty="0" smtClean="0">
              <a:solidFill>
                <a:srgbClr val="000099"/>
              </a:solidFill>
            </a:endParaRPr>
          </a:p>
          <a:p>
            <a:endParaRPr lang="es-ES" dirty="0">
              <a:solidFill>
                <a:srgbClr val="000099"/>
              </a:solidFill>
            </a:endParaRPr>
          </a:p>
        </p:txBody>
      </p:sp>
      <p:pic>
        <p:nvPicPr>
          <p:cNvPr id="4" name="Picture 8" descr="7 carbon ch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68563" y="3543300"/>
            <a:ext cx="3181350" cy="233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NOMENCLATURA</a:t>
            </a:r>
            <a:endParaRPr lang="es-E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>
                <a:solidFill>
                  <a:srgbClr val="000099"/>
                </a:solidFill>
              </a:rPr>
              <a:t>Seleccione</a:t>
            </a:r>
            <a:r>
              <a:rPr lang="en-US" dirty="0" smtClean="0">
                <a:solidFill>
                  <a:srgbClr val="000099"/>
                </a:solidFill>
              </a:rPr>
              <a:t> la </a:t>
            </a:r>
            <a:r>
              <a:rPr lang="en-US" dirty="0" err="1" smtClean="0">
                <a:solidFill>
                  <a:srgbClr val="000099"/>
                </a:solidFill>
              </a:rPr>
              <a:t>cadena</a:t>
            </a:r>
            <a:r>
              <a:rPr lang="en-US" dirty="0" smtClean="0">
                <a:solidFill>
                  <a:srgbClr val="000099"/>
                </a:solidFill>
              </a:rPr>
              <a:t> continua de </a:t>
            </a:r>
            <a:r>
              <a:rPr lang="en-US" dirty="0" err="1" smtClean="0">
                <a:solidFill>
                  <a:srgbClr val="000099"/>
                </a:solidFill>
              </a:rPr>
              <a:t>átomos</a:t>
            </a:r>
            <a:r>
              <a:rPr lang="en-US" dirty="0" smtClean="0">
                <a:solidFill>
                  <a:srgbClr val="000099"/>
                </a:solidFill>
              </a:rPr>
              <a:t> de </a:t>
            </a:r>
            <a:r>
              <a:rPr lang="en-US" dirty="0" err="1" smtClean="0">
                <a:solidFill>
                  <a:srgbClr val="000099"/>
                </a:solidFill>
              </a:rPr>
              <a:t>carbono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contenga</a:t>
            </a:r>
            <a:r>
              <a:rPr lang="en-US" dirty="0" smtClean="0">
                <a:solidFill>
                  <a:srgbClr val="000099"/>
                </a:solidFill>
              </a:rPr>
              <a:t> el </a:t>
            </a:r>
            <a:r>
              <a:rPr lang="en-US" dirty="0" err="1" smtClean="0">
                <a:solidFill>
                  <a:srgbClr val="000099"/>
                </a:solidFill>
              </a:rPr>
              <a:t>grupo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hidroxilo</a:t>
            </a:r>
            <a:endParaRPr lang="en-US" dirty="0" smtClean="0">
              <a:solidFill>
                <a:srgbClr val="000099"/>
              </a:solidFill>
            </a:endParaRPr>
          </a:p>
          <a:p>
            <a:pPr algn="just"/>
            <a:r>
              <a:rPr lang="en-US" dirty="0" err="1">
                <a:solidFill>
                  <a:srgbClr val="006600"/>
                </a:solidFill>
              </a:rPr>
              <a:t>Numere</a:t>
            </a:r>
            <a:r>
              <a:rPr lang="en-US" dirty="0">
                <a:solidFill>
                  <a:srgbClr val="006600"/>
                </a:solidFill>
              </a:rPr>
              <a:t> los </a:t>
            </a:r>
            <a:r>
              <a:rPr lang="en-US" dirty="0" err="1">
                <a:solidFill>
                  <a:srgbClr val="006600"/>
                </a:solidFill>
              </a:rPr>
              <a:t>átomos</a:t>
            </a:r>
            <a:r>
              <a:rPr lang="en-US" dirty="0">
                <a:solidFill>
                  <a:srgbClr val="006600"/>
                </a:solidFill>
              </a:rPr>
              <a:t> de </a:t>
            </a:r>
            <a:r>
              <a:rPr lang="en-US" dirty="0" err="1">
                <a:solidFill>
                  <a:srgbClr val="006600"/>
                </a:solidFill>
              </a:rPr>
              <a:t>carbono</a:t>
            </a:r>
            <a:r>
              <a:rPr lang="en-US" dirty="0">
                <a:solidFill>
                  <a:srgbClr val="006600"/>
                </a:solidFill>
              </a:rPr>
              <a:t> en </a:t>
            </a:r>
            <a:r>
              <a:rPr lang="en-US" dirty="0" err="1">
                <a:solidFill>
                  <a:srgbClr val="006600"/>
                </a:solidFill>
              </a:rPr>
              <a:t>esta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err="1">
                <a:solidFill>
                  <a:srgbClr val="006600"/>
                </a:solidFill>
              </a:rPr>
              <a:t>cadena</a:t>
            </a:r>
            <a:r>
              <a:rPr lang="en-US" dirty="0">
                <a:solidFill>
                  <a:srgbClr val="006600"/>
                </a:solidFill>
              </a:rPr>
              <a:t> de </a:t>
            </a:r>
            <a:r>
              <a:rPr lang="en-US" dirty="0" err="1">
                <a:solidFill>
                  <a:srgbClr val="006600"/>
                </a:solidFill>
              </a:rPr>
              <a:t>modo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err="1">
                <a:solidFill>
                  <a:srgbClr val="006600"/>
                </a:solidFill>
              </a:rPr>
              <a:t>que</a:t>
            </a:r>
            <a:r>
              <a:rPr lang="en-US" dirty="0">
                <a:solidFill>
                  <a:srgbClr val="006600"/>
                </a:solidFill>
              </a:rPr>
              <a:t> el </a:t>
            </a:r>
            <a:r>
              <a:rPr lang="en-US" dirty="0" err="1">
                <a:solidFill>
                  <a:srgbClr val="006600"/>
                </a:solidFill>
              </a:rPr>
              <a:t>carbono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err="1">
                <a:solidFill>
                  <a:srgbClr val="006600"/>
                </a:solidFill>
              </a:rPr>
              <a:t>que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err="1">
                <a:solidFill>
                  <a:srgbClr val="006600"/>
                </a:solidFill>
              </a:rPr>
              <a:t>contiene</a:t>
            </a:r>
            <a:r>
              <a:rPr lang="en-US" dirty="0">
                <a:solidFill>
                  <a:srgbClr val="006600"/>
                </a:solidFill>
              </a:rPr>
              <a:t> el </a:t>
            </a:r>
            <a:r>
              <a:rPr lang="en-US" dirty="0" err="1">
                <a:solidFill>
                  <a:srgbClr val="006600"/>
                </a:solidFill>
              </a:rPr>
              <a:t>grupo</a:t>
            </a:r>
            <a:r>
              <a:rPr lang="en-US" dirty="0">
                <a:solidFill>
                  <a:srgbClr val="006600"/>
                </a:solidFill>
                <a:cs typeface="Times New Roman" pitchFamily="18" charset="0"/>
              </a:rPr>
              <a:t>–OH </a:t>
            </a:r>
            <a:r>
              <a:rPr lang="en-US" dirty="0" err="1">
                <a:solidFill>
                  <a:srgbClr val="006600"/>
                </a:solidFill>
                <a:cs typeface="Times New Roman" pitchFamily="18" charset="0"/>
              </a:rPr>
              <a:t>tenga</a:t>
            </a:r>
            <a:r>
              <a:rPr lang="en-US" dirty="0">
                <a:solidFill>
                  <a:srgbClr val="006600"/>
                </a:solidFill>
                <a:cs typeface="Times New Roman" pitchFamily="18" charset="0"/>
              </a:rPr>
              <a:t> el </a:t>
            </a:r>
            <a:r>
              <a:rPr lang="en-US" dirty="0" err="1">
                <a:solidFill>
                  <a:srgbClr val="006600"/>
                </a:solidFill>
                <a:cs typeface="Times New Roman" pitchFamily="18" charset="0"/>
              </a:rPr>
              <a:t>número</a:t>
            </a:r>
            <a:r>
              <a:rPr lang="en-US" dirty="0">
                <a:solidFill>
                  <a:srgbClr val="0066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6600"/>
                </a:solidFill>
                <a:cs typeface="Times New Roman" pitchFamily="18" charset="0"/>
              </a:rPr>
              <a:t>más</a:t>
            </a:r>
            <a:r>
              <a:rPr lang="en-US" dirty="0">
                <a:solidFill>
                  <a:srgbClr val="0066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6600"/>
                </a:solidFill>
                <a:cs typeface="Times New Roman" pitchFamily="18" charset="0"/>
              </a:rPr>
              <a:t>bajo</a:t>
            </a:r>
            <a:r>
              <a:rPr lang="en-US" dirty="0">
                <a:solidFill>
                  <a:srgbClr val="0066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6600"/>
                </a:solidFill>
                <a:cs typeface="Times New Roman" pitchFamily="18" charset="0"/>
              </a:rPr>
              <a:t>posible</a:t>
            </a:r>
            <a:r>
              <a:rPr lang="en-US" dirty="0" smtClean="0">
                <a:solidFill>
                  <a:srgbClr val="006600"/>
                </a:solidFill>
                <a:cs typeface="Times New Roman" pitchFamily="18" charset="0"/>
              </a:rPr>
              <a:t>.</a:t>
            </a:r>
          </a:p>
          <a:p>
            <a:pPr algn="just"/>
            <a:r>
              <a:rPr lang="en-US" dirty="0" err="1" smtClean="0">
                <a:solidFill>
                  <a:srgbClr val="000099"/>
                </a:solidFill>
                <a:cs typeface="Times New Roman" pitchFamily="18" charset="0"/>
              </a:rPr>
              <a:t>Agregue</a:t>
            </a:r>
            <a:r>
              <a:rPr lang="en-US" dirty="0" smtClean="0">
                <a:solidFill>
                  <a:srgbClr val="000099"/>
                </a:solidFill>
                <a:cs typeface="Times New Roman" pitchFamily="18" charset="0"/>
              </a:rPr>
              <a:t> la </a:t>
            </a:r>
            <a:r>
              <a:rPr lang="en-US" dirty="0" err="1" smtClean="0">
                <a:solidFill>
                  <a:srgbClr val="000099"/>
                </a:solidFill>
                <a:cs typeface="Times New Roman" pitchFamily="18" charset="0"/>
              </a:rPr>
              <a:t>terminación</a:t>
            </a:r>
            <a:r>
              <a:rPr lang="en-US" dirty="0" smtClean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0099"/>
                </a:solidFill>
                <a:cs typeface="Times New Roman" pitchFamily="18" charset="0"/>
              </a:rPr>
              <a:t>OL</a:t>
            </a:r>
            <a:r>
              <a:rPr lang="en-US" dirty="0" smtClean="0">
                <a:solidFill>
                  <a:srgbClr val="000099"/>
                </a:solidFill>
                <a:cs typeface="Times New Roman" pitchFamily="18" charset="0"/>
              </a:rPr>
              <a:t> a la </a:t>
            </a:r>
            <a:r>
              <a:rPr lang="en-US" dirty="0" err="1" smtClean="0">
                <a:solidFill>
                  <a:srgbClr val="000099"/>
                </a:solidFill>
                <a:cs typeface="Times New Roman" pitchFamily="18" charset="0"/>
              </a:rPr>
              <a:t>cadena</a:t>
            </a:r>
            <a:r>
              <a:rPr lang="en-US" dirty="0" smtClean="0">
                <a:solidFill>
                  <a:srgbClr val="000099"/>
                </a:solidFill>
                <a:cs typeface="Times New Roman" pitchFamily="18" charset="0"/>
              </a:rPr>
              <a:t> principal. Si hay </a:t>
            </a:r>
            <a:r>
              <a:rPr lang="en-US" dirty="0" err="1" smtClean="0">
                <a:solidFill>
                  <a:srgbClr val="000099"/>
                </a:solidFill>
                <a:cs typeface="Times New Roman" pitchFamily="18" charset="0"/>
              </a:rPr>
              <a:t>sustituyentes</a:t>
            </a:r>
            <a:r>
              <a:rPr lang="en-US" dirty="0" smtClean="0">
                <a:solidFill>
                  <a:srgbClr val="000099"/>
                </a:solidFill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000099"/>
                </a:solidFill>
                <a:cs typeface="Times New Roman" pitchFamily="18" charset="0"/>
              </a:rPr>
              <a:t>indique</a:t>
            </a:r>
            <a:r>
              <a:rPr lang="en-US" dirty="0" smtClean="0">
                <a:solidFill>
                  <a:srgbClr val="000099"/>
                </a:solidFill>
                <a:cs typeface="Times New Roman" pitchFamily="18" charset="0"/>
              </a:rPr>
              <a:t> la </a:t>
            </a:r>
            <a:r>
              <a:rPr lang="en-US" dirty="0" err="1" smtClean="0">
                <a:solidFill>
                  <a:srgbClr val="000099"/>
                </a:solidFill>
                <a:cs typeface="Times New Roman" pitchFamily="18" charset="0"/>
              </a:rPr>
              <a:t>posición</a:t>
            </a:r>
            <a:r>
              <a:rPr lang="en-US" dirty="0" smtClean="0">
                <a:solidFill>
                  <a:srgbClr val="000099"/>
                </a:solidFill>
                <a:cs typeface="Times New Roman" pitchFamily="18" charset="0"/>
              </a:rPr>
              <a:t> de </a:t>
            </a:r>
            <a:r>
              <a:rPr lang="en-US" dirty="0" err="1" smtClean="0">
                <a:solidFill>
                  <a:srgbClr val="000099"/>
                </a:solidFill>
                <a:cs typeface="Times New Roman" pitchFamily="18" charset="0"/>
              </a:rPr>
              <a:t>ellos</a:t>
            </a:r>
            <a:r>
              <a:rPr lang="en-US" dirty="0" smtClean="0">
                <a:solidFill>
                  <a:srgbClr val="000099"/>
                </a:solidFill>
                <a:cs typeface="Times New Roman" pitchFamily="18" charset="0"/>
              </a:rPr>
              <a:t> y del alcohol</a:t>
            </a:r>
            <a:endParaRPr lang="en-US" dirty="0">
              <a:solidFill>
                <a:srgbClr val="000099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522</Words>
  <Application>Microsoft Office PowerPoint</Application>
  <PresentationFormat>Presentación en pantalla (4:3)</PresentationFormat>
  <Paragraphs>52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ALCOHOLES</vt:lpstr>
      <vt:lpstr>ALCOHOLES: R - OH</vt:lpstr>
      <vt:lpstr>Presentación de PowerPoint</vt:lpstr>
      <vt:lpstr>Presentación de PowerPoint</vt:lpstr>
      <vt:lpstr>Presentación de PowerPoint</vt:lpstr>
      <vt:lpstr>CLASIFICACIÓN</vt:lpstr>
      <vt:lpstr>SECUNDARIOS</vt:lpstr>
      <vt:lpstr>TERCIARIO</vt:lpstr>
      <vt:lpstr>NOMENCLATURA</vt:lpstr>
      <vt:lpstr>Presentación de PowerPoint</vt:lpstr>
      <vt:lpstr>Presentación de PowerPoint</vt:lpstr>
      <vt:lpstr>ALCOHOLES Y REACCIONES QUÍMICAS</vt:lpstr>
      <vt:lpstr>HIDRATACIÓN</vt:lpstr>
      <vt:lpstr>DESHIDRATACIÓN DE UN ALCOHOL</vt:lpstr>
      <vt:lpstr>SUSTITUCIÓN DE UN ALCOHOL POR UN HIDRÁCIDO</vt:lpstr>
      <vt:lpstr>SUSTITUCIÓN NUCLEOFÍLICA</vt:lpstr>
      <vt:lpstr>Presentación de PowerPoint</vt:lpstr>
      <vt:lpstr>Presentación de PowerPoint</vt:lpstr>
      <vt:lpstr>Presentación de PowerPoint</vt:lpstr>
      <vt:lpstr>METANOL</vt:lpstr>
      <vt:lpstr>ETANOL (ALCOHOL DEL VINO)</vt:lpstr>
      <vt:lpstr>GEOMETRÍA MOLECULAR</vt:lpstr>
      <vt:lpstr>PUENTES DE HIDRÓGENO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DERIVADOS HALOGENADOS</dc:title>
  <dc:creator>Pc1</dc:creator>
  <cp:lastModifiedBy>..::Lobillo::..</cp:lastModifiedBy>
  <cp:revision>36</cp:revision>
  <dcterms:created xsi:type="dcterms:W3CDTF">2011-11-05T23:25:24Z</dcterms:created>
  <dcterms:modified xsi:type="dcterms:W3CDTF">2015-10-10T22:47:37Z</dcterms:modified>
</cp:coreProperties>
</file>