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99"/>
    <a:srgbClr val="CC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8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ALDEHÍDO</a:t>
            </a:r>
            <a:endParaRPr lang="es-ES" sz="8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CARBONILO </a:t>
            </a:r>
            <a:endParaRPr lang="es-ES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500570"/>
            <a:ext cx="1673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ALDEHÍDO: 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 smtClean="0">
                <a:solidFill>
                  <a:srgbClr val="003399"/>
                </a:solidFill>
              </a:rPr>
              <a:t>Aldehídos</a:t>
            </a:r>
            <a:r>
              <a:rPr lang="en-US" b="1" dirty="0" smtClean="0">
                <a:solidFill>
                  <a:srgbClr val="003399"/>
                </a:solidFill>
              </a:rPr>
              <a:t> </a:t>
            </a:r>
            <a:r>
              <a:rPr lang="en-US" b="1" dirty="0" err="1" smtClean="0">
                <a:solidFill>
                  <a:srgbClr val="003399"/>
                </a:solidFill>
              </a:rPr>
              <a:t>tienen</a:t>
            </a:r>
            <a:r>
              <a:rPr lang="en-US" b="1" dirty="0" smtClean="0">
                <a:solidFill>
                  <a:srgbClr val="003399"/>
                </a:solidFill>
              </a:rPr>
              <a:t> al </a:t>
            </a:r>
            <a:r>
              <a:rPr lang="en-US" b="1" dirty="0" err="1" smtClean="0">
                <a:solidFill>
                  <a:srgbClr val="003399"/>
                </a:solidFill>
              </a:rPr>
              <a:t>menos</a:t>
            </a:r>
            <a:r>
              <a:rPr lang="en-US" b="1" dirty="0" smtClean="0">
                <a:solidFill>
                  <a:srgbClr val="003399"/>
                </a:solidFill>
              </a:rPr>
              <a:t> un </a:t>
            </a:r>
            <a:r>
              <a:rPr lang="en-US" b="1" dirty="0" err="1" smtClean="0">
                <a:solidFill>
                  <a:srgbClr val="003399"/>
                </a:solidFill>
              </a:rPr>
              <a:t>hidrógeno</a:t>
            </a:r>
            <a:r>
              <a:rPr lang="en-US" b="1" dirty="0" smtClean="0">
                <a:solidFill>
                  <a:srgbClr val="003399"/>
                </a:solidFill>
              </a:rPr>
              <a:t> </a:t>
            </a:r>
            <a:r>
              <a:rPr lang="en-US" b="1" dirty="0" err="1" smtClean="0">
                <a:solidFill>
                  <a:srgbClr val="003399"/>
                </a:solidFill>
              </a:rPr>
              <a:t>enlazado</a:t>
            </a:r>
            <a:r>
              <a:rPr lang="en-US" b="1" dirty="0" smtClean="0">
                <a:solidFill>
                  <a:srgbClr val="003399"/>
                </a:solidFill>
              </a:rPr>
              <a:t> al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carbonilo</a:t>
            </a:r>
            <a:r>
              <a:rPr lang="en-US" b="1" dirty="0" smtClean="0">
                <a:solidFill>
                  <a:srgbClr val="00B050"/>
                </a:solidFill>
              </a:rPr>
              <a:t>.  </a:t>
            </a:r>
            <a:r>
              <a:rPr lang="en-US" b="1" dirty="0" smtClean="0">
                <a:solidFill>
                  <a:srgbClr val="003399"/>
                </a:solidFill>
              </a:rPr>
              <a:t>El </a:t>
            </a:r>
            <a:r>
              <a:rPr lang="en-US" b="1" dirty="0" err="1" smtClean="0">
                <a:solidFill>
                  <a:srgbClr val="003399"/>
                </a:solidFill>
              </a:rPr>
              <a:t>otro</a:t>
            </a:r>
            <a:r>
              <a:rPr lang="en-US" b="1" dirty="0" smtClean="0">
                <a:solidFill>
                  <a:srgbClr val="003399"/>
                </a:solidFill>
              </a:rPr>
              <a:t> </a:t>
            </a:r>
            <a:r>
              <a:rPr lang="en-US" b="1" dirty="0" err="1" smtClean="0">
                <a:solidFill>
                  <a:srgbClr val="003399"/>
                </a:solidFill>
              </a:rPr>
              <a:t>grupo</a:t>
            </a:r>
            <a:r>
              <a:rPr lang="en-US" b="1" dirty="0" smtClean="0">
                <a:solidFill>
                  <a:srgbClr val="003399"/>
                </a:solidFill>
              </a:rPr>
              <a:t> </a:t>
            </a:r>
            <a:r>
              <a:rPr lang="en-US" b="1" dirty="0" err="1" smtClean="0">
                <a:solidFill>
                  <a:srgbClr val="003399"/>
                </a:solidFill>
              </a:rPr>
              <a:t>enlazado</a:t>
            </a:r>
            <a:r>
              <a:rPr lang="en-US" b="1" dirty="0" smtClean="0">
                <a:solidFill>
                  <a:srgbClr val="003399"/>
                </a:solidFill>
              </a:rPr>
              <a:t> al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carbonilo</a:t>
            </a:r>
            <a:r>
              <a:rPr lang="en-US" b="1" dirty="0" smtClean="0">
                <a:solidFill>
                  <a:srgbClr val="00B050"/>
                </a:solidFill>
              </a:rPr>
              <a:t>  </a:t>
            </a:r>
            <a:r>
              <a:rPr lang="en-US" b="1" dirty="0" err="1" smtClean="0">
                <a:solidFill>
                  <a:srgbClr val="003399"/>
                </a:solidFill>
              </a:rPr>
              <a:t>es</a:t>
            </a:r>
            <a:r>
              <a:rPr lang="en-US" b="1" dirty="0" smtClean="0">
                <a:solidFill>
                  <a:srgbClr val="003399"/>
                </a:solidFill>
              </a:rPr>
              <a:t> un </a:t>
            </a:r>
            <a:r>
              <a:rPr lang="en-US" b="1" dirty="0" err="1" smtClean="0">
                <a:solidFill>
                  <a:srgbClr val="003399"/>
                </a:solidFill>
              </a:rPr>
              <a:t>alquilo</a:t>
            </a:r>
            <a:r>
              <a:rPr lang="en-US" b="1" dirty="0" smtClean="0">
                <a:solidFill>
                  <a:srgbClr val="003399"/>
                </a:solidFill>
              </a:rPr>
              <a:t> (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1" dirty="0" smtClean="0">
                <a:solidFill>
                  <a:srgbClr val="003399"/>
                </a:solidFill>
              </a:rPr>
              <a:t>) o </a:t>
            </a:r>
            <a:r>
              <a:rPr lang="en-US" b="1" dirty="0" err="1" smtClean="0">
                <a:solidFill>
                  <a:srgbClr val="003399"/>
                </a:solidFill>
              </a:rPr>
              <a:t>grupo</a:t>
            </a:r>
            <a:r>
              <a:rPr lang="en-US" b="1" dirty="0" smtClean="0">
                <a:solidFill>
                  <a:srgbClr val="003399"/>
                </a:solidFill>
              </a:rPr>
              <a:t> </a:t>
            </a:r>
            <a:r>
              <a:rPr lang="en-US" b="1" dirty="0" err="1" smtClean="0">
                <a:solidFill>
                  <a:srgbClr val="003399"/>
                </a:solidFill>
              </a:rPr>
              <a:t>aromático</a:t>
            </a:r>
            <a:r>
              <a:rPr lang="en-US" b="1" dirty="0" smtClean="0">
                <a:solidFill>
                  <a:srgbClr val="003399"/>
                </a:solidFill>
              </a:rPr>
              <a:t> (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</a:t>
            </a:r>
            <a:r>
              <a:rPr lang="en-US" b="1" dirty="0" smtClean="0">
                <a:solidFill>
                  <a:srgbClr val="003399"/>
                </a:solidFill>
              </a:rPr>
              <a:t>).</a:t>
            </a:r>
          </a:p>
          <a:p>
            <a:pPr algn="just"/>
            <a:endParaRPr lang="es-ES" b="1" dirty="0">
              <a:solidFill>
                <a:srgbClr val="0033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14290"/>
            <a:ext cx="135446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 descr="7 carbon ch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886200"/>
            <a:ext cx="230346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7 carbon cha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3857628"/>
            <a:ext cx="292576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/>
          <a:lstStyle/>
          <a:p>
            <a:pPr algn="just"/>
            <a:r>
              <a:rPr lang="es-CL" b="1" dirty="0">
                <a:solidFill>
                  <a:srgbClr val="003399"/>
                </a:solidFill>
              </a:rPr>
              <a:t>En los aldehídos, el grupo carbonilo está en un extremo de la cadena carbónica</a:t>
            </a:r>
            <a:r>
              <a:rPr lang="es-CL" b="1" dirty="0" smtClean="0">
                <a:solidFill>
                  <a:srgbClr val="003399"/>
                </a:solidFill>
              </a:rPr>
              <a:t>.</a:t>
            </a:r>
          </a:p>
          <a:p>
            <a:pPr algn="just">
              <a:buNone/>
            </a:pPr>
            <a:endParaRPr lang="es-CL" b="1" dirty="0">
              <a:solidFill>
                <a:srgbClr val="003399"/>
              </a:solidFill>
            </a:endParaRPr>
          </a:p>
          <a:p>
            <a:pPr algn="just"/>
            <a:r>
              <a:rPr lang="es-CL" b="1" dirty="0" smtClean="0">
                <a:solidFill>
                  <a:srgbClr val="00B050"/>
                </a:solidFill>
              </a:rPr>
              <a:t>Los </a:t>
            </a:r>
            <a:r>
              <a:rPr lang="es-CL" b="1" dirty="0">
                <a:solidFill>
                  <a:srgbClr val="C00000"/>
                </a:solidFill>
              </a:rPr>
              <a:t>aldehídos</a:t>
            </a:r>
            <a:r>
              <a:rPr lang="es-CL" b="1" dirty="0">
                <a:solidFill>
                  <a:srgbClr val="00B050"/>
                </a:solidFill>
              </a:rPr>
              <a:t> se obtienen por la </a:t>
            </a:r>
            <a:r>
              <a:rPr lang="es-CL" b="1" dirty="0">
                <a:solidFill>
                  <a:srgbClr val="C00000"/>
                </a:solidFill>
              </a:rPr>
              <a:t>oxidación</a:t>
            </a:r>
            <a:r>
              <a:rPr lang="es-CL" b="1" dirty="0">
                <a:solidFill>
                  <a:srgbClr val="00B050"/>
                </a:solidFill>
              </a:rPr>
              <a:t> parcial de </a:t>
            </a:r>
            <a:r>
              <a:rPr lang="es-CL" b="1" dirty="0">
                <a:solidFill>
                  <a:srgbClr val="C00000"/>
                </a:solidFill>
              </a:rPr>
              <a:t>alcoholes primarios</a:t>
            </a:r>
            <a:endParaRPr lang="es-E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NOMENCLATURA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>
                <a:solidFill>
                  <a:srgbClr val="003399"/>
                </a:solidFill>
              </a:rPr>
              <a:t>A  la cadena alifática que tiene el grupo carbonilo se le da la terminación AL</a:t>
            </a:r>
            <a:endParaRPr lang="es-ES" b="1" dirty="0">
              <a:solidFill>
                <a:srgbClr val="003399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429000"/>
            <a:ext cx="785818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4588" y="2854325"/>
            <a:ext cx="4314825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3294063" y="2971800"/>
            <a:ext cx="5334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4235450" y="2971800"/>
            <a:ext cx="5334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4965700" y="2971800"/>
            <a:ext cx="5334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2774" name="Text Box 10"/>
          <p:cNvSpPr txBox="1">
            <a:spLocks noChangeArrowheads="1"/>
          </p:cNvSpPr>
          <p:nvPr/>
        </p:nvSpPr>
        <p:spPr bwMode="auto">
          <a:xfrm>
            <a:off x="2303463" y="2971800"/>
            <a:ext cx="5334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32775" name="Text Box 11"/>
          <p:cNvSpPr txBox="1">
            <a:spLocks noChangeArrowheads="1"/>
          </p:cNvSpPr>
          <p:nvPr/>
        </p:nvSpPr>
        <p:spPr bwMode="auto">
          <a:xfrm>
            <a:off x="684213" y="301625"/>
            <a:ext cx="8307387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/>
              <a:t> </a:t>
            </a:r>
            <a:r>
              <a:rPr lang="en-US" sz="3200"/>
              <a:t>Esta es la cadena contínua de carbonos más larga.</a:t>
            </a:r>
          </a:p>
        </p:txBody>
      </p:sp>
      <p:sp>
        <p:nvSpPr>
          <p:cNvPr id="273420" name="Text Box 12"/>
          <p:cNvSpPr txBox="1">
            <a:spLocks noChangeArrowheads="1"/>
          </p:cNvSpPr>
          <p:nvPr/>
        </p:nvSpPr>
        <p:spPr bwMode="auto">
          <a:xfrm>
            <a:off x="609600" y="1295400"/>
            <a:ext cx="82296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/>
              <a:t> </a:t>
            </a:r>
            <a:r>
              <a:rPr lang="en-US" sz="2800" b="1"/>
              <a:t>Seleccione esta cadena como el compuesto principal</a:t>
            </a:r>
            <a:r>
              <a:rPr lang="en-US" sz="2800"/>
              <a:t>.</a:t>
            </a:r>
          </a:p>
        </p:txBody>
      </p:sp>
      <p:sp>
        <p:nvSpPr>
          <p:cNvPr id="273421" name="Text Box 13"/>
          <p:cNvSpPr txBox="1">
            <a:spLocks noChangeArrowheads="1"/>
          </p:cNvSpPr>
          <p:nvPr/>
        </p:nvSpPr>
        <p:spPr bwMode="auto">
          <a:xfrm>
            <a:off x="0" y="5454650"/>
            <a:ext cx="91440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3-metilpentanal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81000" y="457200"/>
            <a:ext cx="8458200" cy="4794250"/>
            <a:chOff x="432" y="190"/>
            <a:chExt cx="5328" cy="3020"/>
          </a:xfrm>
        </p:grpSpPr>
        <p:sp>
          <p:nvSpPr>
            <p:cNvPr id="32780" name="Text Box 8"/>
            <p:cNvSpPr txBox="1">
              <a:spLocks noChangeArrowheads="1"/>
            </p:cNvSpPr>
            <p:nvPr/>
          </p:nvSpPr>
          <p:spPr bwMode="auto">
            <a:xfrm>
              <a:off x="3744" y="2800"/>
              <a:ext cx="336" cy="41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73422" name="Rectangle 14"/>
            <p:cNvSpPr>
              <a:spLocks noChangeArrowheads="1"/>
            </p:cNvSpPr>
            <p:nvPr/>
          </p:nvSpPr>
          <p:spPr bwMode="auto">
            <a:xfrm>
              <a:off x="432" y="190"/>
              <a:ext cx="5328" cy="1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50000"/>
                </a:spcBef>
                <a:buFontTx/>
                <a:buChar char="•"/>
                <a:defRPr/>
              </a:pPr>
              <a:r>
                <a:rPr lang="en-US" sz="3200" b="1" dirty="0" smtClean="0">
                  <a:solidFill>
                    <a:srgbClr val="003399"/>
                  </a:solidFill>
                  <a:cs typeface="Times New Roman" pitchFamily="18" charset="0"/>
                </a:rPr>
                <a:t>El </a:t>
              </a:r>
              <a:r>
                <a:rPr lang="en-US" sz="3200" b="1" dirty="0" err="1" smtClean="0">
                  <a:solidFill>
                    <a:srgbClr val="003399"/>
                  </a:solidFill>
                  <a:cs typeface="Times New Roman" pitchFamily="18" charset="0"/>
                </a:rPr>
                <a:t>grupo</a:t>
              </a:r>
              <a:r>
                <a:rPr lang="en-US" sz="3200" b="1" dirty="0" smtClean="0">
                  <a:solidFill>
                    <a:srgbClr val="003399"/>
                  </a:solidFill>
                  <a:cs typeface="Times New Roman" pitchFamily="18" charset="0"/>
                </a:rPr>
                <a:t> </a:t>
              </a:r>
              <a:r>
                <a:rPr lang="en-US" sz="3200" b="1" i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–CHO</a:t>
              </a:r>
              <a:r>
                <a:rPr lang="en-US" sz="3200" b="1" dirty="0" smtClean="0">
                  <a:solidFill>
                    <a:srgbClr val="FF0066"/>
                  </a:solidFill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solidFill>
                    <a:srgbClr val="003399"/>
                  </a:solidFill>
                  <a:cs typeface="Times New Roman" pitchFamily="18" charset="0"/>
                </a:rPr>
                <a:t>está</a:t>
              </a:r>
              <a:r>
                <a:rPr lang="en-US" sz="3200" b="1" dirty="0" smtClean="0">
                  <a:solidFill>
                    <a:srgbClr val="003399"/>
                  </a:solidFill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solidFill>
                    <a:srgbClr val="003399"/>
                  </a:solidFill>
                  <a:cs typeface="Times New Roman" pitchFamily="18" charset="0"/>
                </a:rPr>
                <a:t>siempre</a:t>
              </a:r>
              <a:r>
                <a:rPr lang="en-US" sz="3200" b="1" dirty="0" smtClean="0">
                  <a:solidFill>
                    <a:srgbClr val="003399"/>
                  </a:solidFill>
                  <a:cs typeface="Times New Roman" pitchFamily="18" charset="0"/>
                </a:rPr>
                <a:t> al </a:t>
              </a:r>
              <a:r>
                <a:rPr lang="en-US" sz="3200" b="1" dirty="0" err="1" smtClean="0">
                  <a:solidFill>
                    <a:srgbClr val="003399"/>
                  </a:solidFill>
                  <a:cs typeface="Times New Roman" pitchFamily="18" charset="0"/>
                </a:rPr>
                <a:t>comienzo</a:t>
              </a:r>
              <a:r>
                <a:rPr lang="en-US" sz="3200" b="1" dirty="0" smtClean="0">
                  <a:solidFill>
                    <a:srgbClr val="003399"/>
                  </a:solidFill>
                  <a:cs typeface="Times New Roman" pitchFamily="18" charset="0"/>
                </a:rPr>
                <a:t> de la </a:t>
              </a:r>
              <a:r>
                <a:rPr lang="en-US" sz="3200" b="1" dirty="0" err="1" smtClean="0">
                  <a:solidFill>
                    <a:srgbClr val="003399"/>
                  </a:solidFill>
                  <a:cs typeface="Times New Roman" pitchFamily="18" charset="0"/>
                </a:rPr>
                <a:t>cadena</a:t>
              </a:r>
              <a:r>
                <a:rPr lang="en-US" sz="3200" b="1" dirty="0" smtClean="0">
                  <a:solidFill>
                    <a:srgbClr val="003399"/>
                  </a:solidFill>
                  <a:cs typeface="Times New Roman" pitchFamily="18" charset="0"/>
                </a:rPr>
                <a:t> de </a:t>
              </a:r>
              <a:r>
                <a:rPr lang="en-US" sz="3200" b="1" dirty="0" err="1" smtClean="0">
                  <a:solidFill>
                    <a:srgbClr val="003399"/>
                  </a:solidFill>
                  <a:cs typeface="Times New Roman" pitchFamily="18" charset="0"/>
                </a:rPr>
                <a:t>carbonos</a:t>
              </a:r>
              <a:r>
                <a:rPr lang="en-US" sz="3200" b="1" dirty="0" smtClean="0">
                  <a:solidFill>
                    <a:srgbClr val="003399"/>
                  </a:solidFill>
                  <a:cs typeface="Times New Roman" pitchFamily="18" charset="0"/>
                </a:rPr>
                <a:t>. El </a:t>
              </a:r>
              <a:r>
                <a:rPr lang="en-US" sz="3200" b="1" dirty="0" err="1" smtClean="0">
                  <a:solidFill>
                    <a:srgbClr val="003399"/>
                  </a:solidFill>
                  <a:cs typeface="Times New Roman" pitchFamily="18" charset="0"/>
                </a:rPr>
                <a:t>carbonilo</a:t>
              </a:r>
              <a:r>
                <a:rPr lang="en-US" sz="3200" b="1" dirty="0" smtClean="0">
                  <a:solidFill>
                    <a:srgbClr val="003399"/>
                  </a:solidFill>
                  <a:cs typeface="Times New Roman" pitchFamily="18" charset="0"/>
                </a:rPr>
                <a:t> se </a:t>
              </a:r>
              <a:r>
                <a:rPr lang="en-US" sz="3200" b="1" dirty="0" err="1" smtClean="0">
                  <a:solidFill>
                    <a:srgbClr val="003399"/>
                  </a:solidFill>
                  <a:cs typeface="Times New Roman" pitchFamily="18" charset="0"/>
                </a:rPr>
                <a:t>numera</a:t>
              </a:r>
              <a:r>
                <a:rPr lang="en-US" sz="3200" b="1" dirty="0" smtClean="0">
                  <a:solidFill>
                    <a:srgbClr val="003399"/>
                  </a:solidFill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solidFill>
                    <a:srgbClr val="003399"/>
                  </a:solidFill>
                  <a:cs typeface="Times New Roman" pitchFamily="18" charset="0"/>
                </a:rPr>
                <a:t>como</a:t>
              </a:r>
              <a:r>
                <a:rPr lang="en-US" sz="3200" b="1" dirty="0" smtClean="0">
                  <a:solidFill>
                    <a:srgbClr val="003399"/>
                  </a:solidFill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solidFill>
                    <a:srgbClr val="003399"/>
                  </a:solidFill>
                  <a:cs typeface="Times New Roman" pitchFamily="18" charset="0"/>
                </a:rPr>
                <a:t>carbono</a:t>
              </a:r>
              <a:r>
                <a:rPr lang="en-US" sz="3200" b="1" dirty="0" smtClean="0">
                  <a:solidFill>
                    <a:srgbClr val="003399"/>
                  </a:solidFill>
                  <a:cs typeface="Times New Roman" pitchFamily="18" charset="0"/>
                </a:rPr>
                <a:t> 1.</a:t>
              </a:r>
            </a:p>
            <a:p>
              <a:pPr marL="342900" indent="-342900">
                <a:spcBef>
                  <a:spcPct val="50000"/>
                </a:spcBef>
                <a:buFontTx/>
                <a:buChar char="•"/>
                <a:defRPr/>
              </a:pPr>
              <a:endParaRPr lang="en-US" b="1" dirty="0">
                <a:cs typeface="Times New Roman" pitchFamily="18" charset="0"/>
              </a:endParaRPr>
            </a:p>
            <a:p>
              <a:pPr marL="342900" indent="-342900">
                <a:spcBef>
                  <a:spcPct val="50000"/>
                </a:spcBef>
                <a:buFontTx/>
                <a:buChar char="•"/>
                <a:defRPr/>
              </a:pPr>
              <a:endParaRPr lang="en-US" sz="3600" b="1" dirty="0">
                <a:cs typeface="Times New Roman" pitchFamily="18" charset="0"/>
              </a:endParaRPr>
            </a:p>
          </p:txBody>
        </p:sp>
        <p:sp>
          <p:nvSpPr>
            <p:cNvPr id="32782" name="Text Box 16"/>
            <p:cNvSpPr txBox="1">
              <a:spLocks noChangeArrowheads="1"/>
            </p:cNvSpPr>
            <p:nvPr/>
          </p:nvSpPr>
          <p:spPr bwMode="auto">
            <a:xfrm>
              <a:off x="3744" y="2800"/>
              <a:ext cx="336" cy="41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accent2"/>
                  </a:solidFill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20" grpId="0" autoUpdateAnimBg="0"/>
      <p:bldP spid="273421" grpId="0" animBg="1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127</Words>
  <Application>Microsoft Office PowerPoint</Application>
  <PresentationFormat>Presentación en pantalla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ALDEHÍDO</vt:lpstr>
      <vt:lpstr>ALDEHÍDO: </vt:lpstr>
      <vt:lpstr>Presentación de PowerPoint</vt:lpstr>
      <vt:lpstr>NOMENCLATURA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ALDEHÍDO</dc:title>
  <dc:creator>Pc1</dc:creator>
  <cp:lastModifiedBy>..::Lobillo::..</cp:lastModifiedBy>
  <cp:revision>10</cp:revision>
  <dcterms:created xsi:type="dcterms:W3CDTF">2011-11-06T00:14:28Z</dcterms:created>
  <dcterms:modified xsi:type="dcterms:W3CDTF">2015-09-07T10:56:45Z</dcterms:modified>
</cp:coreProperties>
</file>