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8" r:id="rId4"/>
    <p:sldId id="259" r:id="rId5"/>
    <p:sldId id="271" r:id="rId6"/>
    <p:sldId id="272" r:id="rId7"/>
    <p:sldId id="260" r:id="rId8"/>
    <p:sldId id="261" r:id="rId9"/>
    <p:sldId id="262" r:id="rId10"/>
    <p:sldId id="263" r:id="rId11"/>
    <p:sldId id="266" r:id="rId12"/>
    <p:sldId id="273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C31"/>
    <a:srgbClr val="0D186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0" autoAdjust="0"/>
  </p:normalViewPr>
  <p:slideViewPr>
    <p:cSldViewPr>
      <p:cViewPr varScale="1">
        <p:scale>
          <a:sx n="48" d="100"/>
          <a:sy n="4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3E137-6A32-45CB-BE2B-879C7806BA51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D9396-3091-4630-BE46-4C9CC0909C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19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C0E088-AAAE-43D3-87D8-A72E4A855DE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876893-AC2F-4982-9647-1826C95B8E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6B56E-109C-4598-B569-56138AC9E5CF}" type="datetimeFigureOut">
              <a:rPr lang="es-ES" smtClean="0"/>
              <a:t>07/09/2015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3EF33-3854-4892-AD6F-7C927B50AF9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ALQUENOS</a:t>
            </a:r>
            <a:endParaRPr lang="es-ES" sz="6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s-ES" sz="5400" baseline="-25000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s-ES" sz="5400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s-ES" sz="5400" baseline="-25000" dirty="0" smtClean="0">
                <a:solidFill>
                  <a:schemeClr val="tx2">
                    <a:lumMod val="75000"/>
                  </a:schemeClr>
                </a:solidFill>
              </a:rPr>
              <a:t>2n</a:t>
            </a:r>
            <a:endParaRPr lang="es-ES" sz="5400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25963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006C31"/>
                </a:solidFill>
              </a:rPr>
              <a:t>La </a:t>
            </a:r>
            <a:r>
              <a:rPr lang="en-US" b="1" dirty="0" err="1" smtClean="0">
                <a:solidFill>
                  <a:srgbClr val="006C31"/>
                </a:solidFill>
              </a:rPr>
              <a:t>cadena</a:t>
            </a:r>
            <a:r>
              <a:rPr lang="en-US" b="1" dirty="0" smtClean="0">
                <a:solidFill>
                  <a:srgbClr val="006C31"/>
                </a:solidFill>
              </a:rPr>
              <a:t> </a:t>
            </a:r>
            <a:r>
              <a:rPr lang="en-US" b="1" dirty="0" err="1" smtClean="0">
                <a:solidFill>
                  <a:srgbClr val="006C31"/>
                </a:solidFill>
              </a:rPr>
              <a:t>ramificada</a:t>
            </a:r>
            <a:r>
              <a:rPr lang="en-US" b="1" dirty="0" smtClean="0">
                <a:solidFill>
                  <a:srgbClr val="006C31"/>
                </a:solidFill>
              </a:rPr>
              <a:t> y </a:t>
            </a:r>
            <a:r>
              <a:rPr lang="en-US" b="1" dirty="0" err="1" smtClean="0">
                <a:solidFill>
                  <a:srgbClr val="006C31"/>
                </a:solidFill>
              </a:rPr>
              <a:t>otros</a:t>
            </a:r>
            <a:r>
              <a:rPr lang="en-US" b="1" dirty="0" smtClean="0">
                <a:solidFill>
                  <a:srgbClr val="006C31"/>
                </a:solidFill>
              </a:rPr>
              <a:t> </a:t>
            </a:r>
            <a:r>
              <a:rPr lang="en-US" b="1" dirty="0" err="1" smtClean="0">
                <a:solidFill>
                  <a:srgbClr val="006C31"/>
                </a:solidFill>
              </a:rPr>
              <a:t>grupos</a:t>
            </a:r>
            <a:r>
              <a:rPr lang="en-US" b="1" dirty="0" smtClean="0">
                <a:solidFill>
                  <a:srgbClr val="006C31"/>
                </a:solidFill>
              </a:rPr>
              <a:t> se </a:t>
            </a:r>
            <a:r>
              <a:rPr lang="en-US" b="1" dirty="0" err="1" smtClean="0">
                <a:solidFill>
                  <a:srgbClr val="006C31"/>
                </a:solidFill>
              </a:rPr>
              <a:t>nombran</a:t>
            </a:r>
            <a:r>
              <a:rPr lang="en-US" b="1" dirty="0" smtClean="0">
                <a:solidFill>
                  <a:srgbClr val="006C31"/>
                </a:solidFill>
              </a:rPr>
              <a:t> </a:t>
            </a:r>
            <a:r>
              <a:rPr lang="en-US" b="1" dirty="0" err="1" smtClean="0">
                <a:solidFill>
                  <a:srgbClr val="006C31"/>
                </a:solidFill>
              </a:rPr>
              <a:t>igual</a:t>
            </a:r>
            <a:r>
              <a:rPr lang="en-US" b="1" dirty="0" smtClean="0">
                <a:solidFill>
                  <a:srgbClr val="006C31"/>
                </a:solidFill>
              </a:rPr>
              <a:t> </a:t>
            </a:r>
            <a:r>
              <a:rPr lang="en-US" b="1" dirty="0" err="1" smtClean="0">
                <a:solidFill>
                  <a:srgbClr val="006C31"/>
                </a:solidFill>
              </a:rPr>
              <a:t>que</a:t>
            </a:r>
            <a:r>
              <a:rPr lang="en-US" b="1" dirty="0" smtClean="0">
                <a:solidFill>
                  <a:srgbClr val="006C31"/>
                </a:solidFill>
              </a:rPr>
              <a:t> en los </a:t>
            </a:r>
            <a:r>
              <a:rPr lang="en-US" b="1" dirty="0" err="1" smtClean="0">
                <a:solidFill>
                  <a:srgbClr val="006C31"/>
                </a:solidFill>
              </a:rPr>
              <a:t>alcanos</a:t>
            </a:r>
            <a:r>
              <a:rPr lang="en-US" b="1" dirty="0" smtClean="0">
                <a:solidFill>
                  <a:srgbClr val="006C31"/>
                </a:solidFill>
              </a:rPr>
              <a:t>. </a:t>
            </a:r>
            <a:r>
              <a:rPr lang="en-US" b="1" dirty="0" err="1" smtClean="0">
                <a:solidFill>
                  <a:srgbClr val="006C31"/>
                </a:solidFill>
              </a:rPr>
              <a:t>Nombre</a:t>
            </a:r>
            <a:r>
              <a:rPr lang="en-US" b="1" dirty="0" smtClean="0">
                <a:solidFill>
                  <a:srgbClr val="006C31"/>
                </a:solidFill>
              </a:rPr>
              <a:t> el </a:t>
            </a:r>
            <a:r>
              <a:rPr lang="en-US" b="1" dirty="0" err="1" smtClean="0">
                <a:solidFill>
                  <a:srgbClr val="006C31"/>
                </a:solidFill>
              </a:rPr>
              <a:t>grupo</a:t>
            </a:r>
            <a:r>
              <a:rPr lang="en-US" b="1" dirty="0" smtClean="0">
                <a:solidFill>
                  <a:srgbClr val="006C31"/>
                </a:solidFill>
              </a:rPr>
              <a:t> </a:t>
            </a:r>
            <a:r>
              <a:rPr lang="en-US" b="1" dirty="0" err="1" smtClean="0">
                <a:solidFill>
                  <a:srgbClr val="006C31"/>
                </a:solidFill>
              </a:rPr>
              <a:t>sustituyente</a:t>
            </a:r>
            <a:r>
              <a:rPr lang="en-US" b="1" dirty="0" smtClean="0">
                <a:solidFill>
                  <a:srgbClr val="006C31"/>
                </a:solidFill>
              </a:rPr>
              <a:t>, y </a:t>
            </a:r>
            <a:r>
              <a:rPr lang="en-US" b="1" dirty="0" err="1" smtClean="0">
                <a:solidFill>
                  <a:srgbClr val="006C31"/>
                </a:solidFill>
              </a:rPr>
              <a:t>designe</a:t>
            </a:r>
            <a:r>
              <a:rPr lang="en-US" b="1" dirty="0" smtClean="0">
                <a:solidFill>
                  <a:srgbClr val="006C31"/>
                </a:solidFill>
              </a:rPr>
              <a:t> </a:t>
            </a:r>
            <a:r>
              <a:rPr lang="en-US" b="1" dirty="0" err="1" smtClean="0">
                <a:solidFill>
                  <a:srgbClr val="006C31"/>
                </a:solidFill>
              </a:rPr>
              <a:t>su</a:t>
            </a:r>
            <a:r>
              <a:rPr lang="en-US" b="1" dirty="0" smtClean="0">
                <a:solidFill>
                  <a:srgbClr val="006C31"/>
                </a:solidFill>
              </a:rPr>
              <a:t> </a:t>
            </a:r>
            <a:r>
              <a:rPr lang="en-US" b="1" dirty="0" err="1" smtClean="0">
                <a:solidFill>
                  <a:srgbClr val="006C31"/>
                </a:solidFill>
              </a:rPr>
              <a:t>posición</a:t>
            </a:r>
            <a:r>
              <a:rPr lang="en-US" b="1" dirty="0" smtClean="0">
                <a:solidFill>
                  <a:srgbClr val="006C31"/>
                </a:solidFill>
              </a:rPr>
              <a:t> en la </a:t>
            </a:r>
            <a:r>
              <a:rPr lang="en-US" b="1" dirty="0" err="1" smtClean="0">
                <a:solidFill>
                  <a:srgbClr val="006C31"/>
                </a:solidFill>
              </a:rPr>
              <a:t>cadena</a:t>
            </a:r>
            <a:r>
              <a:rPr lang="en-US" b="1" dirty="0" smtClean="0">
                <a:solidFill>
                  <a:srgbClr val="006C31"/>
                </a:solidFill>
              </a:rPr>
              <a:t> principal con un </a:t>
            </a:r>
            <a:r>
              <a:rPr lang="en-US" b="1" dirty="0" err="1" smtClean="0">
                <a:solidFill>
                  <a:srgbClr val="006C31"/>
                </a:solidFill>
              </a:rPr>
              <a:t>número</a:t>
            </a:r>
            <a:endParaRPr lang="es-ES" b="1" dirty="0">
              <a:solidFill>
                <a:srgbClr val="006C3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00306"/>
            <a:ext cx="7643866" cy="408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5857892"/>
            <a:ext cx="205445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472" y="357165"/>
            <a:ext cx="8001056" cy="757157"/>
          </a:xfrm>
          <a:noFill/>
          <a:ln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85926"/>
            <a:ext cx="5857916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643314"/>
            <a:ext cx="8104216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929198"/>
            <a:ext cx="771530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085039" cy="149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714752"/>
            <a:ext cx="7500990" cy="153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ALQUENOS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s-MX" b="1" dirty="0" smtClean="0">
                <a:solidFill>
                  <a:srgbClr val="002060"/>
                </a:solidFill>
              </a:rPr>
              <a:t>    Los </a:t>
            </a:r>
            <a:r>
              <a:rPr lang="es-MX" b="1" dirty="0">
                <a:solidFill>
                  <a:srgbClr val="002060"/>
                </a:solidFill>
              </a:rPr>
              <a:t>alquenos son hidrocarburos </a:t>
            </a:r>
            <a:r>
              <a:rPr lang="es-MX" b="1" dirty="0">
                <a:solidFill>
                  <a:srgbClr val="FF0000"/>
                </a:solidFill>
              </a:rPr>
              <a:t>insaturados </a:t>
            </a:r>
            <a:r>
              <a:rPr lang="es-MX" b="1" dirty="0">
                <a:solidFill>
                  <a:srgbClr val="002060"/>
                </a:solidFill>
              </a:rPr>
              <a:t>que contienen uno o más dobles enlaces </a:t>
            </a:r>
            <a:endParaRPr lang="es-MX" b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r>
              <a:rPr lang="es-MX" b="1" dirty="0">
                <a:solidFill>
                  <a:srgbClr val="002060"/>
                </a:solidFill>
              </a:rPr>
              <a:t> </a:t>
            </a:r>
            <a:r>
              <a:rPr lang="es-MX" b="1" dirty="0" smtClean="0">
                <a:solidFill>
                  <a:srgbClr val="002060"/>
                </a:solidFill>
              </a:rPr>
              <a:t>   C </a:t>
            </a:r>
            <a:r>
              <a:rPr lang="es-MX" b="1" dirty="0">
                <a:solidFill>
                  <a:srgbClr val="002060"/>
                </a:solidFill>
              </a:rPr>
              <a:t>= C.  </a:t>
            </a:r>
            <a:endParaRPr lang="es-MX" b="1" dirty="0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endParaRPr lang="es-ES" b="1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</a:t>
            </a:r>
            <a:r>
              <a:rPr lang="en-US" b="1" dirty="0" err="1" smtClean="0">
                <a:solidFill>
                  <a:srgbClr val="002060"/>
                </a:solidFill>
              </a:rPr>
              <a:t>Fórmula</a:t>
            </a:r>
            <a:r>
              <a:rPr lang="en-US" b="1" dirty="0" smtClean="0">
                <a:solidFill>
                  <a:srgbClr val="002060"/>
                </a:solidFill>
              </a:rPr>
              <a:t> general </a:t>
            </a:r>
            <a:r>
              <a:rPr lang="en-US" b="1" dirty="0" err="1" smtClean="0">
                <a:solidFill>
                  <a:srgbClr val="002060"/>
                </a:solidFill>
              </a:rPr>
              <a:t>para</a:t>
            </a:r>
            <a:r>
              <a:rPr lang="en-US" b="1" dirty="0" smtClean="0">
                <a:solidFill>
                  <a:srgbClr val="002060"/>
                </a:solidFill>
              </a:rPr>
              <a:t> los </a:t>
            </a:r>
            <a:r>
              <a:rPr lang="en-US" b="1" dirty="0" err="1" smtClean="0">
                <a:solidFill>
                  <a:srgbClr val="002060"/>
                </a:solidFill>
              </a:rPr>
              <a:t>alquenos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es</a:t>
            </a:r>
            <a:r>
              <a:rPr lang="en-US" b="1" dirty="0" smtClean="0">
                <a:solidFill>
                  <a:srgbClr val="002060"/>
                </a:solidFill>
              </a:rPr>
              <a:t>: C</a:t>
            </a:r>
            <a:r>
              <a:rPr lang="en-US" b="1" baseline="-25000" dirty="0" smtClean="0">
                <a:solidFill>
                  <a:srgbClr val="002060"/>
                </a:solidFill>
              </a:rPr>
              <a:t>n</a:t>
            </a:r>
            <a:r>
              <a:rPr lang="en-US" b="1" dirty="0" smtClean="0">
                <a:solidFill>
                  <a:srgbClr val="002060"/>
                </a:solidFill>
              </a:rPr>
              <a:t>H</a:t>
            </a:r>
            <a:r>
              <a:rPr lang="en-US" b="1" baseline="-25000" dirty="0" smtClean="0">
                <a:solidFill>
                  <a:srgbClr val="002060"/>
                </a:solidFill>
              </a:rPr>
              <a:t>2n</a:t>
            </a:r>
          </a:p>
          <a:p>
            <a:pPr algn="just">
              <a:buFontTx/>
              <a:buNone/>
            </a:pPr>
            <a:endParaRPr lang="es-ES" b="1" dirty="0">
              <a:solidFill>
                <a:srgbClr val="002060"/>
              </a:solidFill>
            </a:endParaRPr>
          </a:p>
        </p:txBody>
      </p:sp>
      <p:pic>
        <p:nvPicPr>
          <p:cNvPr id="4" name="Picture 5" descr="7 carbon cha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71480"/>
            <a:ext cx="116998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20989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306" y="714356"/>
            <a:ext cx="7706469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7B9899"/>
                </a:solidFill>
              </a:rPr>
              <a:t>Enlaces sigma del etileno.</a:t>
            </a:r>
            <a:endParaRPr lang="en-US" smtClean="0">
              <a:solidFill>
                <a:srgbClr val="7B9899"/>
              </a:solidFill>
            </a:endParaRPr>
          </a:p>
        </p:txBody>
      </p:sp>
      <p:pic>
        <p:nvPicPr>
          <p:cNvPr id="15363" name="Content Placeholder 3" descr="seccion7.2an1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71563" y="1714500"/>
            <a:ext cx="7018337" cy="4203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</a:rPr>
              <a:t>Enlace pi (</a:t>
            </a:r>
            <a:r>
              <a:rPr lang="el-GR" b="1" dirty="0" smtClean="0">
                <a:solidFill>
                  <a:srgbClr val="FF0066"/>
                </a:solidFill>
              </a:rPr>
              <a:t>π</a:t>
            </a:r>
            <a:r>
              <a:rPr lang="es-CL" b="1" dirty="0" smtClean="0">
                <a:solidFill>
                  <a:srgbClr val="FF0066"/>
                </a:solidFill>
              </a:rPr>
              <a:t>) </a:t>
            </a:r>
            <a:r>
              <a:rPr lang="es-ES" b="1" dirty="0" smtClean="0">
                <a:solidFill>
                  <a:srgbClr val="FF0066"/>
                </a:solidFill>
              </a:rPr>
              <a:t>en el etileno</a:t>
            </a:r>
            <a:endParaRPr lang="en-US" dirty="0" smtClean="0">
              <a:solidFill>
                <a:srgbClr val="FF0066"/>
              </a:solidFill>
            </a:endParaRPr>
          </a:p>
        </p:txBody>
      </p:sp>
      <p:pic>
        <p:nvPicPr>
          <p:cNvPr id="18435" name="Content Placeholder 3" descr="figura7.1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1625" y="2921000"/>
            <a:ext cx="8504238" cy="1784350"/>
          </a:xfrm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85750" y="1500188"/>
            <a:ext cx="8572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800" dirty="0">
                <a:latin typeface="Georgia" pitchFamily="18" charset="0"/>
              </a:rPr>
              <a:t>El enlace pi en el etileno está formado por el solapamiento de los orbitales </a:t>
            </a:r>
            <a:r>
              <a:rPr lang="es-ES" sz="2800" i="1" dirty="0">
                <a:latin typeface="Georgia" pitchFamily="18" charset="0"/>
              </a:rPr>
              <a:t>p</a:t>
            </a:r>
            <a:r>
              <a:rPr lang="es-ES" sz="2800" dirty="0">
                <a:latin typeface="Georgia" pitchFamily="18" charset="0"/>
              </a:rPr>
              <a:t> sin </a:t>
            </a:r>
            <a:r>
              <a:rPr lang="es-ES" sz="2800" dirty="0" smtClean="0">
                <a:latin typeface="Georgia" pitchFamily="18" charset="0"/>
              </a:rPr>
              <a:t>hibridar.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7188" y="4929188"/>
            <a:ext cx="85010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800" dirty="0">
                <a:latin typeface="Georgia" pitchFamily="18" charset="0"/>
              </a:rPr>
              <a:t>Los orbitales </a:t>
            </a:r>
            <a:r>
              <a:rPr lang="es-ES" sz="2800" i="1" dirty="0">
                <a:latin typeface="Georgia" pitchFamily="18" charset="0"/>
              </a:rPr>
              <a:t>p</a:t>
            </a:r>
            <a:r>
              <a:rPr lang="es-ES" sz="2800" dirty="0">
                <a:latin typeface="Georgia" pitchFamily="18" charset="0"/>
              </a:rPr>
              <a:t> sin hibridar (uno en cada carbono) contienen un electrón cada uno. </a:t>
            </a:r>
            <a:endParaRPr lang="en-US" sz="2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NOMENCLATURA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6C31"/>
                </a:solidFill>
              </a:rPr>
              <a:t>Seleccione</a:t>
            </a:r>
            <a:r>
              <a:rPr lang="en-US" b="1" dirty="0">
                <a:solidFill>
                  <a:srgbClr val="006C31"/>
                </a:solidFill>
              </a:rPr>
              <a:t> la </a:t>
            </a:r>
            <a:r>
              <a:rPr lang="en-US" b="1" dirty="0" err="1">
                <a:solidFill>
                  <a:srgbClr val="006C31"/>
                </a:solidFill>
              </a:rPr>
              <a:t>cadena</a:t>
            </a:r>
            <a:r>
              <a:rPr lang="en-US" b="1" dirty="0">
                <a:solidFill>
                  <a:srgbClr val="006C31"/>
                </a:solidFill>
              </a:rPr>
              <a:t> </a:t>
            </a:r>
            <a:r>
              <a:rPr lang="en-US" b="1" dirty="0" smtClean="0">
                <a:solidFill>
                  <a:srgbClr val="006C31"/>
                </a:solidFill>
              </a:rPr>
              <a:t>continua  </a:t>
            </a:r>
            <a:r>
              <a:rPr lang="en-US" b="1" dirty="0">
                <a:solidFill>
                  <a:srgbClr val="006C31"/>
                </a:solidFill>
              </a:rPr>
              <a:t>de </a:t>
            </a:r>
            <a:r>
              <a:rPr lang="en-US" b="1" dirty="0" err="1">
                <a:solidFill>
                  <a:srgbClr val="006C31"/>
                </a:solidFill>
              </a:rPr>
              <a:t>átomos</a:t>
            </a:r>
            <a:r>
              <a:rPr lang="en-US" b="1" dirty="0">
                <a:solidFill>
                  <a:srgbClr val="006C31"/>
                </a:solidFill>
              </a:rPr>
              <a:t> de </a:t>
            </a:r>
            <a:r>
              <a:rPr lang="en-US" b="1" dirty="0" err="1">
                <a:solidFill>
                  <a:srgbClr val="006C31"/>
                </a:solidFill>
              </a:rPr>
              <a:t>carbono</a:t>
            </a:r>
            <a:r>
              <a:rPr lang="en-US" b="1" dirty="0">
                <a:solidFill>
                  <a:srgbClr val="006C31"/>
                </a:solidFill>
              </a:rPr>
              <a:t> </a:t>
            </a:r>
            <a:r>
              <a:rPr lang="en-US" b="1" dirty="0" err="1">
                <a:solidFill>
                  <a:srgbClr val="006C31"/>
                </a:solidFill>
              </a:rPr>
              <a:t>que</a:t>
            </a:r>
            <a:r>
              <a:rPr lang="en-US" b="1" dirty="0">
                <a:solidFill>
                  <a:srgbClr val="006C31"/>
                </a:solidFill>
              </a:rPr>
              <a:t> </a:t>
            </a:r>
            <a:r>
              <a:rPr lang="en-US" b="1" dirty="0" err="1">
                <a:solidFill>
                  <a:srgbClr val="006C31"/>
                </a:solidFill>
              </a:rPr>
              <a:t>contenga</a:t>
            </a:r>
            <a:r>
              <a:rPr lang="en-US" b="1" dirty="0">
                <a:solidFill>
                  <a:srgbClr val="006C31"/>
                </a:solidFill>
              </a:rPr>
              <a:t> un </a:t>
            </a:r>
            <a:r>
              <a:rPr lang="en-US" b="1" dirty="0" err="1">
                <a:solidFill>
                  <a:srgbClr val="006C31"/>
                </a:solidFill>
              </a:rPr>
              <a:t>doble</a:t>
            </a:r>
            <a:r>
              <a:rPr lang="en-US" b="1" dirty="0">
                <a:solidFill>
                  <a:srgbClr val="006C31"/>
                </a:solidFill>
              </a:rPr>
              <a:t>  </a:t>
            </a:r>
            <a:r>
              <a:rPr lang="en-US" b="1" dirty="0" smtClean="0">
                <a:solidFill>
                  <a:srgbClr val="006C31"/>
                </a:solidFill>
              </a:rPr>
              <a:t>enlace.</a:t>
            </a:r>
          </a:p>
          <a:p>
            <a:r>
              <a:rPr lang="en-US" b="1" dirty="0" err="1" smtClean="0">
                <a:solidFill>
                  <a:srgbClr val="0D1869"/>
                </a:solidFill>
              </a:rPr>
              <a:t>Nombre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este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compuesto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como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Ud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nombraría</a:t>
            </a:r>
            <a:r>
              <a:rPr lang="en-US" b="1" dirty="0" smtClean="0">
                <a:solidFill>
                  <a:srgbClr val="0D1869"/>
                </a:solidFill>
              </a:rPr>
              <a:t> un </a:t>
            </a:r>
            <a:r>
              <a:rPr lang="en-US" b="1" dirty="0" err="1" smtClean="0">
                <a:solidFill>
                  <a:srgbClr val="0D1869"/>
                </a:solidFill>
              </a:rPr>
              <a:t>alcano</a:t>
            </a:r>
            <a:r>
              <a:rPr lang="en-US" b="1" dirty="0" smtClean="0">
                <a:solidFill>
                  <a:srgbClr val="0D1869"/>
                </a:solidFill>
              </a:rPr>
              <a:t>, </a:t>
            </a:r>
            <a:r>
              <a:rPr lang="en-US" b="1" dirty="0" err="1" smtClean="0">
                <a:solidFill>
                  <a:srgbClr val="0D1869"/>
                </a:solidFill>
              </a:rPr>
              <a:t>pero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cambie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i="1" dirty="0" smtClean="0">
                <a:solidFill>
                  <a:srgbClr val="0D1869"/>
                </a:solidFill>
              </a:rPr>
              <a:t>–</a:t>
            </a:r>
            <a:r>
              <a:rPr lang="en-US" b="1" i="1" dirty="0" err="1" smtClean="0">
                <a:solidFill>
                  <a:srgbClr val="0D1869"/>
                </a:solidFill>
              </a:rPr>
              <a:t>ano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por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i="1" dirty="0" smtClean="0">
                <a:solidFill>
                  <a:srgbClr val="0D1869"/>
                </a:solidFill>
              </a:rPr>
              <a:t>–</a:t>
            </a:r>
            <a:r>
              <a:rPr lang="en-US" b="1" i="1" dirty="0" err="1" smtClean="0">
                <a:solidFill>
                  <a:srgbClr val="FF0000"/>
                </a:solidFill>
              </a:rPr>
              <a:t>eno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para</a:t>
            </a:r>
            <a:r>
              <a:rPr lang="en-US" b="1" dirty="0" smtClean="0">
                <a:solidFill>
                  <a:srgbClr val="0D1869"/>
                </a:solidFill>
              </a:rPr>
              <a:t> un </a:t>
            </a:r>
            <a:r>
              <a:rPr lang="en-US" b="1" dirty="0" err="1" smtClean="0">
                <a:solidFill>
                  <a:srgbClr val="0D1869"/>
                </a:solidFill>
              </a:rPr>
              <a:t>alqueno</a:t>
            </a:r>
            <a:r>
              <a:rPr lang="en-US" b="1" dirty="0">
                <a:solidFill>
                  <a:srgbClr val="0D1869"/>
                </a:solidFill>
              </a:rPr>
              <a:t>.</a:t>
            </a:r>
            <a:endParaRPr lang="es-ES" b="1" dirty="0">
              <a:solidFill>
                <a:srgbClr val="0D1869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402416"/>
            <a:ext cx="8429684" cy="226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/>
          <a:lstStyle/>
          <a:p>
            <a:pPr algn="just"/>
            <a:r>
              <a:rPr lang="en-US" b="1" dirty="0" err="1" smtClean="0">
                <a:solidFill>
                  <a:srgbClr val="0D1869"/>
                </a:solidFill>
              </a:rPr>
              <a:t>Numere</a:t>
            </a:r>
            <a:r>
              <a:rPr lang="en-US" b="1" dirty="0" smtClean="0">
                <a:solidFill>
                  <a:srgbClr val="0D1869"/>
                </a:solidFill>
              </a:rPr>
              <a:t> la </a:t>
            </a:r>
            <a:r>
              <a:rPr lang="en-US" b="1" dirty="0" err="1" smtClean="0">
                <a:solidFill>
                  <a:srgbClr val="0D1869"/>
                </a:solidFill>
              </a:rPr>
              <a:t>cadena</a:t>
            </a:r>
            <a:r>
              <a:rPr lang="en-US" b="1" dirty="0" smtClean="0">
                <a:solidFill>
                  <a:srgbClr val="0D1869"/>
                </a:solidFill>
              </a:rPr>
              <a:t> principal </a:t>
            </a:r>
            <a:r>
              <a:rPr lang="en-US" b="1" dirty="0" err="1" smtClean="0">
                <a:solidFill>
                  <a:srgbClr val="0D1869"/>
                </a:solidFill>
              </a:rPr>
              <a:t>partiendo</a:t>
            </a:r>
            <a:r>
              <a:rPr lang="en-US" b="1" dirty="0" smtClean="0">
                <a:solidFill>
                  <a:srgbClr val="0D1869"/>
                </a:solidFill>
              </a:rPr>
              <a:t> con el </a:t>
            </a:r>
            <a:r>
              <a:rPr lang="en-US" b="1" dirty="0" err="1" smtClean="0">
                <a:solidFill>
                  <a:srgbClr val="0D1869"/>
                </a:solidFill>
              </a:rPr>
              <a:t>carbono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que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este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más</a:t>
            </a:r>
            <a:r>
              <a:rPr lang="en-US" b="1" dirty="0" smtClean="0">
                <a:solidFill>
                  <a:srgbClr val="0D1869"/>
                </a:solidFill>
              </a:rPr>
              <a:t> </a:t>
            </a:r>
            <a:r>
              <a:rPr lang="en-US" b="1" dirty="0" err="1" smtClean="0">
                <a:solidFill>
                  <a:srgbClr val="0D1869"/>
                </a:solidFill>
              </a:rPr>
              <a:t>cerca</a:t>
            </a:r>
            <a:r>
              <a:rPr lang="en-US" b="1" dirty="0" smtClean="0">
                <a:solidFill>
                  <a:srgbClr val="0D1869"/>
                </a:solidFill>
              </a:rPr>
              <a:t> del </a:t>
            </a:r>
            <a:r>
              <a:rPr lang="en-US" b="1" dirty="0" err="1" smtClean="0">
                <a:solidFill>
                  <a:srgbClr val="0D1869"/>
                </a:solidFill>
              </a:rPr>
              <a:t>doble</a:t>
            </a:r>
            <a:r>
              <a:rPr lang="en-US" b="1" dirty="0" smtClean="0">
                <a:solidFill>
                  <a:srgbClr val="0D1869"/>
                </a:solidFill>
              </a:rPr>
              <a:t> o triple enlace.  </a:t>
            </a:r>
            <a:r>
              <a:rPr lang="en-US" b="1" dirty="0" smtClean="0">
                <a:solidFill>
                  <a:srgbClr val="006C31"/>
                </a:solidFill>
              </a:rPr>
              <a:t>De </a:t>
            </a:r>
            <a:r>
              <a:rPr lang="en-US" b="1" dirty="0" smtClean="0">
                <a:solidFill>
                  <a:srgbClr val="006C31"/>
                </a:solidFill>
              </a:rPr>
              <a:t>el </a:t>
            </a:r>
            <a:r>
              <a:rPr lang="en-US" b="1" dirty="0" err="1" smtClean="0">
                <a:solidFill>
                  <a:srgbClr val="006C31"/>
                </a:solidFill>
              </a:rPr>
              <a:t>número</a:t>
            </a:r>
            <a:r>
              <a:rPr lang="en-US" b="1" dirty="0" smtClean="0">
                <a:solidFill>
                  <a:srgbClr val="006C31"/>
                </a:solidFill>
              </a:rPr>
              <a:t> </a:t>
            </a:r>
            <a:r>
              <a:rPr lang="en-US" b="1" dirty="0" err="1" smtClean="0">
                <a:solidFill>
                  <a:srgbClr val="006C31"/>
                </a:solidFill>
              </a:rPr>
              <a:t>más</a:t>
            </a:r>
            <a:r>
              <a:rPr lang="en-US" b="1" dirty="0" smtClean="0">
                <a:solidFill>
                  <a:srgbClr val="006C31"/>
                </a:solidFill>
              </a:rPr>
              <a:t> </a:t>
            </a:r>
            <a:r>
              <a:rPr lang="en-US" b="1" dirty="0" err="1" smtClean="0">
                <a:solidFill>
                  <a:srgbClr val="006C31"/>
                </a:solidFill>
              </a:rPr>
              <a:t>pequeño</a:t>
            </a:r>
            <a:r>
              <a:rPr lang="en-US" b="1" dirty="0" smtClean="0">
                <a:solidFill>
                  <a:srgbClr val="006C31"/>
                </a:solidFill>
              </a:rPr>
              <a:t> </a:t>
            </a:r>
            <a:r>
              <a:rPr lang="en-US" b="1" dirty="0" err="1" smtClean="0">
                <a:solidFill>
                  <a:srgbClr val="006C31"/>
                </a:solidFill>
              </a:rPr>
              <a:t>para</a:t>
            </a:r>
            <a:r>
              <a:rPr lang="en-US" b="1" dirty="0" smtClean="0">
                <a:solidFill>
                  <a:srgbClr val="006C31"/>
                </a:solidFill>
              </a:rPr>
              <a:t> </a:t>
            </a:r>
            <a:r>
              <a:rPr lang="en-US" b="1" dirty="0" err="1" smtClean="0">
                <a:solidFill>
                  <a:srgbClr val="006C31"/>
                </a:solidFill>
              </a:rPr>
              <a:t>indicar</a:t>
            </a:r>
            <a:r>
              <a:rPr lang="en-US" b="1" dirty="0" smtClean="0">
                <a:solidFill>
                  <a:srgbClr val="006C31"/>
                </a:solidFill>
              </a:rPr>
              <a:t> la </a:t>
            </a:r>
            <a:r>
              <a:rPr lang="en-US" b="1" dirty="0" err="1" smtClean="0">
                <a:solidFill>
                  <a:srgbClr val="006C31"/>
                </a:solidFill>
              </a:rPr>
              <a:t>posición</a:t>
            </a:r>
            <a:r>
              <a:rPr lang="en-US" b="1" dirty="0" smtClean="0">
                <a:solidFill>
                  <a:srgbClr val="006C31"/>
                </a:solidFill>
              </a:rPr>
              <a:t> del </a:t>
            </a:r>
            <a:r>
              <a:rPr lang="en-US" b="1" dirty="0" err="1" smtClean="0">
                <a:solidFill>
                  <a:srgbClr val="006C31"/>
                </a:solidFill>
              </a:rPr>
              <a:t>doble</a:t>
            </a:r>
            <a:r>
              <a:rPr lang="en-US" b="1" dirty="0" smtClean="0">
                <a:solidFill>
                  <a:srgbClr val="006C31"/>
                </a:solidFill>
              </a:rPr>
              <a:t> o triple enlace</a:t>
            </a:r>
            <a:endParaRPr lang="es-ES" b="1" dirty="0">
              <a:solidFill>
                <a:srgbClr val="006C3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00306"/>
            <a:ext cx="573405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28670"/>
            <a:ext cx="6354969" cy="472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177</Words>
  <Application>Microsoft Office PowerPoint</Application>
  <PresentationFormat>Presentación en pantalla (4:3)</PresentationFormat>
  <Paragraphs>18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ALQUENOS</vt:lpstr>
      <vt:lpstr>ALQUENOS</vt:lpstr>
      <vt:lpstr>Presentación de PowerPoint</vt:lpstr>
      <vt:lpstr>Presentación de PowerPoint</vt:lpstr>
      <vt:lpstr>Enlaces sigma del etileno.</vt:lpstr>
      <vt:lpstr>Enlace pi (π) en el etileno</vt:lpstr>
      <vt:lpstr>NOMENCLATURA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ALQUENOS</dc:title>
  <dc:creator>ANA ISABEL RETAMALES MATINICH</dc:creator>
  <cp:lastModifiedBy>..::Lobillo::..</cp:lastModifiedBy>
  <cp:revision>25</cp:revision>
  <dcterms:created xsi:type="dcterms:W3CDTF">2011-10-29T18:47:35Z</dcterms:created>
  <dcterms:modified xsi:type="dcterms:W3CDTF">2015-09-07T11:44:48Z</dcterms:modified>
</cp:coreProperties>
</file>