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  <a:srgbClr val="0000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F569-0601-4B2C-BFDF-DF5E656F0738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9EAA-E77F-46CB-8386-10FDBD7ADA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AMIDAS</a:t>
            </a:r>
            <a:endParaRPr lang="es-ES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CARBONILO</a:t>
            </a:r>
            <a:endParaRPr lang="es-E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714884"/>
            <a:ext cx="167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pPr algn="just"/>
            <a:r>
              <a:rPr lang="es-CL" dirty="0">
                <a:solidFill>
                  <a:srgbClr val="000099"/>
                </a:solidFill>
              </a:rPr>
              <a:t>Son compuestos orgánicos que poseen el grupo funcional </a:t>
            </a:r>
            <a:r>
              <a:rPr lang="es-CL" i="1" dirty="0">
                <a:solidFill>
                  <a:srgbClr val="000099"/>
                </a:solidFill>
              </a:rPr>
              <a:t>carbamida. Las amidas se </a:t>
            </a:r>
            <a:r>
              <a:rPr lang="es-CL" i="1" dirty="0" smtClean="0">
                <a:solidFill>
                  <a:srgbClr val="000099"/>
                </a:solidFill>
              </a:rPr>
              <a:t>forman </a:t>
            </a:r>
            <a:r>
              <a:rPr lang="es-CL" dirty="0" smtClean="0">
                <a:solidFill>
                  <a:srgbClr val="000099"/>
                </a:solidFill>
              </a:rPr>
              <a:t>por </a:t>
            </a:r>
            <a:r>
              <a:rPr lang="es-CL" dirty="0">
                <a:solidFill>
                  <a:srgbClr val="000099"/>
                </a:solidFill>
              </a:rPr>
              <a:t>reacción entre un derivado de ácido carboxílico (</a:t>
            </a:r>
            <a:r>
              <a:rPr lang="es-CL" dirty="0" err="1">
                <a:solidFill>
                  <a:srgbClr val="000099"/>
                </a:solidFill>
              </a:rPr>
              <a:t>haluro</a:t>
            </a:r>
            <a:r>
              <a:rPr lang="es-CL" dirty="0">
                <a:solidFill>
                  <a:srgbClr val="000099"/>
                </a:solidFill>
              </a:rPr>
              <a:t> de ácido) y una amina</a:t>
            </a:r>
            <a:endParaRPr lang="es-E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2362200" y="0"/>
            <a:ext cx="32431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u="sng">
                <a:solidFill>
                  <a:srgbClr val="FF0066"/>
                </a:solidFill>
                <a:latin typeface="Times" charset="0"/>
              </a:rPr>
              <a:t>Amidas</a:t>
            </a:r>
            <a:endParaRPr lang="es-ES" sz="6600" b="1" u="sng">
              <a:solidFill>
                <a:srgbClr val="FF0066"/>
              </a:solidFill>
              <a:latin typeface="Times" charset="0"/>
            </a:endParaRPr>
          </a:p>
        </p:txBody>
      </p:sp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0" y="14478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000099"/>
                </a:solidFill>
              </a:rPr>
              <a:t>El grupo amino (-NH</a:t>
            </a:r>
            <a:r>
              <a:rPr lang="es-ES_tradnl" sz="3600" baseline="-25000" dirty="0">
                <a:solidFill>
                  <a:srgbClr val="000099"/>
                </a:solidFill>
              </a:rPr>
              <a:t>2</a:t>
            </a:r>
            <a:r>
              <a:rPr lang="es-ES_tradnl" sz="3600" dirty="0">
                <a:solidFill>
                  <a:srgbClr val="000099"/>
                </a:solidFill>
              </a:rPr>
              <a:t>) está unido a un grupo carbonilo (-CO-).</a:t>
            </a:r>
            <a:endParaRPr lang="es-ES" sz="3600" dirty="0">
              <a:solidFill>
                <a:srgbClr val="000099"/>
              </a:solidFill>
            </a:endParaRPr>
          </a:p>
        </p:txBody>
      </p:sp>
      <p:pic>
        <p:nvPicPr>
          <p:cNvPr id="3932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743200"/>
            <a:ext cx="25019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3224" name="Text Box 8"/>
          <p:cNvSpPr txBox="1">
            <a:spLocks noChangeArrowheads="1"/>
          </p:cNvSpPr>
          <p:nvPr/>
        </p:nvSpPr>
        <p:spPr bwMode="auto">
          <a:xfrm>
            <a:off x="152400" y="4572000"/>
            <a:ext cx="86106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CL" sz="3200" dirty="0">
                <a:solidFill>
                  <a:srgbClr val="006600"/>
                </a:solidFill>
              </a:rPr>
              <a:t>Se nombran como derivados de los correspondientes ácidos carboxílicos, eliminando del nombre del ácido de origen la palabra ácido y sustituyendo la terminación </a:t>
            </a:r>
            <a:r>
              <a:rPr lang="es-CL" sz="32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oico</a:t>
            </a:r>
            <a:r>
              <a:rPr lang="es-CL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 </a:t>
            </a:r>
            <a:r>
              <a:rPr lang="es-CL" sz="32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ico</a:t>
            </a:r>
            <a:r>
              <a:rPr lang="es-CL" sz="3200" dirty="0">
                <a:solidFill>
                  <a:srgbClr val="006600"/>
                </a:solidFill>
              </a:rPr>
              <a:t> por </a:t>
            </a:r>
            <a:r>
              <a:rPr lang="es-CL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amida</a:t>
            </a:r>
            <a:r>
              <a:rPr lang="es-CL" sz="3600" dirty="0">
                <a:solidFill>
                  <a:srgbClr val="006600"/>
                </a:solidFill>
              </a:rPr>
              <a:t>  </a:t>
            </a:r>
            <a:endParaRPr lang="es-ES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932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1" grpId="0"/>
      <p:bldP spid="393222" grpId="0"/>
      <p:bldP spid="393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226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4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3251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4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343400"/>
            <a:ext cx="2921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810000" y="5334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/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3733800" y="457200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3600">
                <a:solidFill>
                  <a:srgbClr val="006600"/>
                </a:solidFill>
              </a:rPr>
              <a:t>Acetamida o etanamida</a:t>
            </a:r>
            <a:endParaRPr lang="es-ES" sz="3600">
              <a:solidFill>
                <a:srgbClr val="006600"/>
              </a:solidFill>
            </a:endParaRPr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3886200" y="26670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3600">
                <a:solidFill>
                  <a:srgbClr val="000099"/>
                </a:solidFill>
              </a:rPr>
              <a:t>Propanamida</a:t>
            </a:r>
            <a:endParaRPr lang="es-ES" sz="3600">
              <a:solidFill>
                <a:srgbClr val="000099"/>
              </a:solidFill>
            </a:endParaRPr>
          </a:p>
        </p:txBody>
      </p:sp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3886200" y="47244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3600" dirty="0" err="1">
                <a:solidFill>
                  <a:srgbClr val="006600"/>
                </a:solidFill>
              </a:rPr>
              <a:t>Benzamida</a:t>
            </a:r>
            <a:endParaRPr lang="es-ES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94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4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8" grpId="0"/>
      <p:bldP spid="394249" grpId="0"/>
      <p:bldP spid="394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785786" y="928670"/>
            <a:ext cx="821533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400" dirty="0">
                <a:solidFill>
                  <a:srgbClr val="FF0066"/>
                </a:solidFill>
              </a:rPr>
              <a:t>¿Cuál de las siguientes es la estructura de </a:t>
            </a:r>
            <a:r>
              <a:rPr lang="es-ES_tradnl" sz="4400" dirty="0" err="1" smtClean="0">
                <a:solidFill>
                  <a:srgbClr val="FF0066"/>
                </a:solidFill>
              </a:rPr>
              <a:t>butanamida</a:t>
            </a:r>
            <a:r>
              <a:rPr lang="es-ES_tradnl" sz="4400" dirty="0">
                <a:solidFill>
                  <a:srgbClr val="FF0066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A.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  <a:endParaRPr lang="es-ES_tradnl" sz="4400" dirty="0"/>
          </a:p>
          <a:p>
            <a:pPr>
              <a:spcBef>
                <a:spcPct val="50000"/>
              </a:spcBef>
            </a:pPr>
            <a:r>
              <a:rPr lang="es-ES_tradnl" sz="4400" dirty="0"/>
              <a:t>B.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C.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D.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60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6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s-ES" sz="66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  <p:bldP spid="42394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125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AMIDAS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AMIDAS</dc:title>
  <dc:creator>Pc1</dc:creator>
  <cp:lastModifiedBy>..::Lobillo::..</cp:lastModifiedBy>
  <cp:revision>11</cp:revision>
  <dcterms:created xsi:type="dcterms:W3CDTF">2011-11-06T01:43:25Z</dcterms:created>
  <dcterms:modified xsi:type="dcterms:W3CDTF">2015-09-10T11:12:15Z</dcterms:modified>
</cp:coreProperties>
</file>