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00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FE47-B96D-4AB7-BC84-3AC603B1FEC0}" type="datetimeFigureOut">
              <a:rPr lang="es-ES" smtClean="0"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3D46-7476-45AB-B017-12D79D0E365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HIDROCARBUROS</a:t>
            </a:r>
            <a:endParaRPr lang="es-ES" sz="5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AROMÁTICOS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57750" y="1858963"/>
            <a:ext cx="3962400" cy="1216025"/>
            <a:chOff x="3120" y="1171"/>
            <a:chExt cx="2496" cy="766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>
              <a:off x="3120" y="1554"/>
              <a:ext cx="624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696" y="1171"/>
              <a:ext cx="1920" cy="766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grupo carboxilo</a:t>
              </a:r>
            </a:p>
          </p:txBody>
        </p:sp>
      </p:grp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143000" y="4448175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ácido benzoico</a:t>
            </a:r>
          </a:p>
        </p:txBody>
      </p:sp>
      <p:pic>
        <p:nvPicPr>
          <p:cNvPr id="13316" name="Picture 9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650" y="1854200"/>
            <a:ext cx="31083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BENCENO COMO SUSTITUYENTE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Se </a:t>
            </a:r>
            <a:r>
              <a:rPr lang="en-US" b="1" dirty="0" err="1">
                <a:solidFill>
                  <a:srgbClr val="000099"/>
                </a:solidFill>
              </a:rPr>
              <a:t>utiliza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para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nombrar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compuestos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que</a:t>
            </a:r>
            <a:r>
              <a:rPr lang="en-US" b="1" dirty="0">
                <a:solidFill>
                  <a:srgbClr val="000099"/>
                </a:solidFill>
              </a:rPr>
              <a:t> no </a:t>
            </a:r>
            <a:r>
              <a:rPr lang="en-US" b="1" dirty="0" err="1">
                <a:solidFill>
                  <a:srgbClr val="000099"/>
                </a:solidFill>
              </a:rPr>
              <a:t>pueden</a:t>
            </a:r>
            <a:r>
              <a:rPr lang="en-US" b="1" dirty="0">
                <a:solidFill>
                  <a:srgbClr val="000099"/>
                </a:solidFill>
              </a:rPr>
              <a:t> ser </a:t>
            </a:r>
            <a:r>
              <a:rPr lang="en-US" b="1" dirty="0" err="1">
                <a:solidFill>
                  <a:srgbClr val="000099"/>
                </a:solidFill>
              </a:rPr>
              <a:t>nombrados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fácilmente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como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derivados</a:t>
            </a:r>
            <a:r>
              <a:rPr lang="en-US" b="1" dirty="0">
                <a:solidFill>
                  <a:srgbClr val="000099"/>
                </a:solidFill>
              </a:rPr>
              <a:t> del </a:t>
            </a:r>
            <a:r>
              <a:rPr lang="en-US" b="1" dirty="0" err="1">
                <a:solidFill>
                  <a:srgbClr val="000099"/>
                </a:solidFill>
              </a:rPr>
              <a:t>benceno</a:t>
            </a:r>
            <a:r>
              <a:rPr lang="en-US" b="1" dirty="0">
                <a:solidFill>
                  <a:srgbClr val="000099"/>
                </a:solidFill>
              </a:rPr>
              <a:t>.</a:t>
            </a:r>
            <a:r>
              <a:rPr lang="en-US" dirty="0">
                <a:solidFill>
                  <a:srgbClr val="000099"/>
                </a:solidFill>
              </a:rPr>
              <a:t> </a:t>
            </a:r>
          </a:p>
          <a:p>
            <a:pPr>
              <a:buNone/>
            </a:pPr>
            <a:endParaRPr lang="es-ES" dirty="0">
              <a:solidFill>
                <a:srgbClr val="000099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286124"/>
            <a:ext cx="48890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357694"/>
            <a:ext cx="13620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BENCENO DI - SUSTITUIDO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>
                <a:solidFill>
                  <a:srgbClr val="000099"/>
                </a:solidFill>
              </a:rPr>
              <a:t>Tres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isómeros</a:t>
            </a:r>
            <a:r>
              <a:rPr lang="en-US" b="1" dirty="0">
                <a:solidFill>
                  <a:srgbClr val="000099"/>
                </a:solidFill>
              </a:rPr>
              <a:t> son </a:t>
            </a:r>
            <a:r>
              <a:rPr lang="en-US" b="1" dirty="0" err="1">
                <a:solidFill>
                  <a:srgbClr val="000099"/>
                </a:solidFill>
              </a:rPr>
              <a:t>posibles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cuando</a:t>
            </a:r>
            <a:r>
              <a:rPr lang="en-US" b="1" dirty="0">
                <a:solidFill>
                  <a:srgbClr val="000099"/>
                </a:solidFill>
              </a:rPr>
              <a:t> dos </a:t>
            </a:r>
            <a:r>
              <a:rPr lang="en-US" b="1" dirty="0" err="1">
                <a:solidFill>
                  <a:srgbClr val="000099"/>
                </a:solidFill>
              </a:rPr>
              <a:t>sustituyentes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reemplazan</a:t>
            </a:r>
            <a:r>
              <a:rPr lang="en-US" b="1" dirty="0">
                <a:solidFill>
                  <a:srgbClr val="000099"/>
                </a:solidFill>
              </a:rPr>
              <a:t> el </a:t>
            </a:r>
            <a:r>
              <a:rPr lang="en-US" b="1" dirty="0" err="1">
                <a:solidFill>
                  <a:srgbClr val="000099"/>
                </a:solidFill>
              </a:rPr>
              <a:t>hidrógeno</a:t>
            </a:r>
            <a:r>
              <a:rPr lang="en-US" b="1" dirty="0">
                <a:solidFill>
                  <a:srgbClr val="000099"/>
                </a:solidFill>
              </a:rPr>
              <a:t> en </a:t>
            </a:r>
            <a:r>
              <a:rPr lang="en-US" b="1" dirty="0" err="1">
                <a:solidFill>
                  <a:srgbClr val="000099"/>
                </a:solidFill>
              </a:rPr>
              <a:t>una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molécula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benceno</a:t>
            </a:r>
            <a:endParaRPr lang="en-US" b="1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>
                <a:solidFill>
                  <a:srgbClr val="006600"/>
                </a:solidFill>
              </a:rPr>
              <a:t>Los </a:t>
            </a:r>
            <a:r>
              <a:rPr lang="en-US" b="1" dirty="0" err="1">
                <a:solidFill>
                  <a:srgbClr val="006600"/>
                </a:solidFill>
              </a:rPr>
              <a:t>prefijos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orto</a:t>
            </a:r>
            <a:r>
              <a:rPr lang="en-US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</a:t>
            </a:r>
            <a:r>
              <a:rPr lang="en-US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(o</a:t>
            </a:r>
            <a:r>
              <a:rPr lang="en-US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</a:t>
            </a:r>
            <a:r>
              <a:rPr lang="en-US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 p</a:t>
            </a:r>
            <a:r>
              <a:rPr lang="en-US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b="1" dirty="0">
                <a:solidFill>
                  <a:srgbClr val="006600"/>
                </a:solidFill>
              </a:rPr>
              <a:t> son los </a:t>
            </a:r>
            <a:r>
              <a:rPr lang="en-US" b="1" dirty="0" err="1">
                <a:solidFill>
                  <a:srgbClr val="006600"/>
                </a:solidFill>
              </a:rPr>
              <a:t>nombres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utilizados</a:t>
            </a:r>
            <a:r>
              <a:rPr lang="en-US" b="1" dirty="0">
                <a:solidFill>
                  <a:srgbClr val="006600"/>
                </a:solidFill>
              </a:rPr>
              <a:t> en los </a:t>
            </a:r>
            <a:r>
              <a:rPr lang="en-US" b="1" dirty="0" err="1">
                <a:solidFill>
                  <a:srgbClr val="006600"/>
                </a:solidFill>
              </a:rPr>
              <a:t>bencenos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di-sustituídos</a:t>
            </a:r>
            <a:r>
              <a:rPr lang="en-US" b="1" dirty="0">
                <a:solidFill>
                  <a:srgbClr val="006600"/>
                </a:solidFill>
              </a:rPr>
              <a:t>. </a:t>
            </a:r>
          </a:p>
          <a:p>
            <a:pPr algn="just"/>
            <a:endParaRPr lang="es-E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381000" y="3962400"/>
            <a:ext cx="403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99"/>
                </a:solidFill>
              </a:rPr>
              <a:t>orto-diclorobenceno</a:t>
            </a:r>
            <a:r>
              <a:rPr lang="en-US" sz="2800" b="1" dirty="0">
                <a:solidFill>
                  <a:srgbClr val="000099"/>
                </a:solidFill>
              </a:rPr>
              <a:t/>
            </a:r>
            <a:br>
              <a:rPr lang="en-US" sz="2800" b="1" dirty="0">
                <a:solidFill>
                  <a:srgbClr val="000099"/>
                </a:solidFill>
              </a:rPr>
            </a:br>
            <a:r>
              <a:rPr lang="en-US" sz="2800" b="1" dirty="0">
                <a:solidFill>
                  <a:srgbClr val="000099"/>
                </a:solidFill>
              </a:rPr>
              <a:t>(1,2-diclorobenceno)</a:t>
            </a:r>
            <a:br>
              <a:rPr lang="en-US" sz="2800" b="1" dirty="0">
                <a:solidFill>
                  <a:srgbClr val="000099"/>
                </a:solidFill>
              </a:rPr>
            </a:br>
            <a:endParaRPr lang="en-US" sz="2800" b="1" dirty="0">
              <a:solidFill>
                <a:srgbClr val="000099"/>
              </a:solidFill>
            </a:endParaRPr>
          </a:p>
        </p:txBody>
      </p:sp>
      <p:pic>
        <p:nvPicPr>
          <p:cNvPr id="18435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0013" y="1295400"/>
            <a:ext cx="1974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25675" y="336550"/>
            <a:ext cx="6307138" cy="1587500"/>
            <a:chOff x="1402" y="212"/>
            <a:chExt cx="3973" cy="1000"/>
          </a:xfrm>
        </p:grpSpPr>
        <p:sp>
          <p:nvSpPr>
            <p:cNvPr id="18437" name="AutoShape 8"/>
            <p:cNvSpPr>
              <a:spLocks/>
            </p:cNvSpPr>
            <p:nvPr/>
          </p:nvSpPr>
          <p:spPr bwMode="auto">
            <a:xfrm rot="-3720000">
              <a:off x="1655" y="391"/>
              <a:ext cx="271" cy="777"/>
            </a:xfrm>
            <a:prstGeom prst="rightBrace">
              <a:avLst>
                <a:gd name="adj1" fmla="val 23893"/>
                <a:gd name="adj2" fmla="val 50000"/>
              </a:avLst>
            </a:prstGeom>
            <a:noFill/>
            <a:ln w="28575">
              <a:solidFill>
                <a:srgbClr val="CC0099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es-ES" sz="2400"/>
            </a:p>
          </p:txBody>
        </p:sp>
        <p:sp>
          <p:nvSpPr>
            <p:cNvPr id="18438" name="Text Box 9"/>
            <p:cNvSpPr txBox="1">
              <a:spLocks noChangeArrowheads="1"/>
            </p:cNvSpPr>
            <p:nvPr/>
          </p:nvSpPr>
          <p:spPr bwMode="auto">
            <a:xfrm>
              <a:off x="2111" y="212"/>
              <a:ext cx="3264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C0099"/>
                  </a:solidFill>
                </a:rPr>
                <a:t>benceno orto di-sustituídos</a:t>
              </a:r>
            </a:p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C0099"/>
                  </a:solidFill>
                </a:rPr>
                <a:t>sustituyentes están en carbonos adyacentes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0013" y="1292225"/>
            <a:ext cx="2243137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3957638"/>
            <a:ext cx="4038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99"/>
                </a:solidFill>
              </a:rPr>
              <a:t>meta-</a:t>
            </a:r>
            <a:r>
              <a:rPr lang="en-US" sz="2800" b="1" dirty="0" err="1">
                <a:solidFill>
                  <a:srgbClr val="000099"/>
                </a:solidFill>
              </a:rPr>
              <a:t>diclorobenceno</a:t>
            </a:r>
            <a:r>
              <a:rPr lang="en-US" sz="2800" b="1" dirty="0">
                <a:solidFill>
                  <a:srgbClr val="000099"/>
                </a:solidFill>
              </a:rPr>
              <a:t/>
            </a:r>
            <a:br>
              <a:rPr lang="en-US" sz="2800" b="1" dirty="0">
                <a:solidFill>
                  <a:srgbClr val="000099"/>
                </a:solidFill>
              </a:rPr>
            </a:br>
            <a:r>
              <a:rPr lang="en-US" sz="2800" b="1" dirty="0">
                <a:solidFill>
                  <a:srgbClr val="000099"/>
                </a:solidFill>
              </a:rPr>
              <a:t>(1,3-diclorobenceno)</a:t>
            </a:r>
            <a:br>
              <a:rPr lang="en-US" sz="2800" b="1" dirty="0">
                <a:solidFill>
                  <a:srgbClr val="000099"/>
                </a:solidFill>
              </a:rPr>
            </a:br>
            <a:endParaRPr lang="en-US" sz="2800" b="1" dirty="0">
              <a:solidFill>
                <a:srgbClr val="000099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98788" y="1031875"/>
            <a:ext cx="5916612" cy="2624138"/>
            <a:chOff x="1889" y="650"/>
            <a:chExt cx="3727" cy="1653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2352" y="1007"/>
              <a:ext cx="3264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C0099"/>
                  </a:solidFill>
                </a:rPr>
                <a:t>benceno meta di-sustituidos</a:t>
              </a:r>
            </a:p>
            <a:p>
              <a:pPr>
                <a:spcBef>
                  <a:spcPct val="50000"/>
                </a:spcBef>
              </a:pPr>
              <a:endParaRPr lang="en-US" sz="2800">
                <a:solidFill>
                  <a:srgbClr val="CC0099"/>
                </a:solidFill>
              </a:endParaRPr>
            </a:p>
          </p:txBody>
        </p:sp>
        <p:sp>
          <p:nvSpPr>
            <p:cNvPr id="19462" name="AutoShape 4"/>
            <p:cNvSpPr>
              <a:spLocks/>
            </p:cNvSpPr>
            <p:nvPr/>
          </p:nvSpPr>
          <p:spPr bwMode="auto">
            <a:xfrm rot="-1740000">
              <a:off x="1889" y="650"/>
              <a:ext cx="271" cy="1653"/>
            </a:xfrm>
            <a:prstGeom prst="rightBrace">
              <a:avLst>
                <a:gd name="adj1" fmla="val 50830"/>
                <a:gd name="adj2" fmla="val 50000"/>
              </a:avLst>
            </a:prstGeom>
            <a:noFill/>
            <a:ln w="2857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533400" y="4799013"/>
            <a:ext cx="4038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99"/>
                </a:solidFill>
              </a:rPr>
              <a:t>para-diclorobenceno</a:t>
            </a:r>
            <a:r>
              <a:rPr lang="en-US" sz="2800" b="1" dirty="0">
                <a:solidFill>
                  <a:srgbClr val="000099"/>
                </a:solidFill>
              </a:rPr>
              <a:t/>
            </a:r>
            <a:br>
              <a:rPr lang="en-US" sz="2800" b="1" dirty="0">
                <a:solidFill>
                  <a:srgbClr val="000099"/>
                </a:solidFill>
              </a:rPr>
            </a:br>
            <a:r>
              <a:rPr lang="en-US" sz="2800" b="1" dirty="0">
                <a:solidFill>
                  <a:srgbClr val="000099"/>
                </a:solidFill>
              </a:rPr>
              <a:t>(1,4-diclorobenceno)</a:t>
            </a:r>
            <a:br>
              <a:rPr lang="en-US" sz="2800" b="1" dirty="0">
                <a:solidFill>
                  <a:srgbClr val="000099"/>
                </a:solidFill>
              </a:rPr>
            </a:br>
            <a:endParaRPr lang="en-US" sz="2800" b="1" dirty="0">
              <a:solidFill>
                <a:srgbClr val="000099"/>
              </a:solidFill>
            </a:endParaRPr>
          </a:p>
        </p:txBody>
      </p:sp>
      <p:pic>
        <p:nvPicPr>
          <p:cNvPr id="20483" name="Picture 6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0013" y="1274763"/>
            <a:ext cx="136525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17788" y="1379538"/>
            <a:ext cx="6297612" cy="3171825"/>
            <a:chOff x="1649" y="869"/>
            <a:chExt cx="3967" cy="1998"/>
          </a:xfrm>
        </p:grpSpPr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2064" y="1283"/>
              <a:ext cx="3552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C0099"/>
                  </a:solidFill>
                </a:rPr>
                <a:t>benceno para disustituido</a:t>
              </a:r>
            </a:p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CC0099"/>
                  </a:solidFill>
                </a:rPr>
                <a:t>sustituyentes están en lados opuestos del anillo bencénico</a:t>
              </a:r>
            </a:p>
          </p:txBody>
        </p:sp>
        <p:sp>
          <p:nvSpPr>
            <p:cNvPr id="20486" name="AutoShape 4"/>
            <p:cNvSpPr>
              <a:spLocks/>
            </p:cNvSpPr>
            <p:nvPr/>
          </p:nvSpPr>
          <p:spPr bwMode="auto">
            <a:xfrm rot="-1132">
              <a:off x="1649" y="869"/>
              <a:ext cx="271" cy="1998"/>
            </a:xfrm>
            <a:prstGeom prst="rightBrace">
              <a:avLst>
                <a:gd name="adj1" fmla="val 61439"/>
                <a:gd name="adj2" fmla="val 50000"/>
              </a:avLst>
            </a:prstGeom>
            <a:noFill/>
            <a:ln w="2857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197225" y="2819400"/>
            <a:ext cx="1365250" cy="3398838"/>
            <a:chOff x="2475" y="1776"/>
            <a:chExt cx="860" cy="2141"/>
          </a:xfrm>
        </p:grpSpPr>
        <p:pic>
          <p:nvPicPr>
            <p:cNvPr id="21511" name="Picture 5" descr="7 carbon chai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75" y="1776"/>
              <a:ext cx="860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Text Box 7"/>
            <p:cNvSpPr txBox="1">
              <a:spLocks noChangeArrowheads="1"/>
            </p:cNvSpPr>
            <p:nvPr/>
          </p:nvSpPr>
          <p:spPr bwMode="auto">
            <a:xfrm>
              <a:off x="2497" y="3552"/>
              <a:ext cx="8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fenol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19400" y="2819400"/>
            <a:ext cx="2747963" cy="3336925"/>
            <a:chOff x="2475" y="1777"/>
            <a:chExt cx="1731" cy="2102"/>
          </a:xfrm>
        </p:grpSpPr>
        <p:pic>
          <p:nvPicPr>
            <p:cNvPr id="21509" name="Picture 6" descr="7 carbon chai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5" y="1777"/>
              <a:ext cx="1731" cy="1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0" name="Text Box 8"/>
            <p:cNvSpPr txBox="1">
              <a:spLocks noChangeArrowheads="1"/>
            </p:cNvSpPr>
            <p:nvPr/>
          </p:nvSpPr>
          <p:spPr bwMode="auto">
            <a:xfrm>
              <a:off x="2497" y="3552"/>
              <a:ext cx="1296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m-nitrofenol</a:t>
              </a:r>
            </a:p>
          </p:txBody>
        </p:sp>
      </p:grp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0" y="76200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</a:rPr>
              <a:t>Cuando un benceno monosustituído tiene otro sustituyente, el nombre del compuesto viene a ser el nombre base del compuesto disustituido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352800" y="1676400"/>
            <a:ext cx="1582738" cy="3403600"/>
            <a:chOff x="2400" y="1773"/>
            <a:chExt cx="997" cy="2144"/>
          </a:xfrm>
        </p:grpSpPr>
        <p:sp>
          <p:nvSpPr>
            <p:cNvPr id="22534" name="Text Box 17"/>
            <p:cNvSpPr txBox="1">
              <a:spLocks noChangeArrowheads="1"/>
            </p:cNvSpPr>
            <p:nvPr/>
          </p:nvSpPr>
          <p:spPr bwMode="auto">
            <a:xfrm>
              <a:off x="2400" y="3552"/>
              <a:ext cx="9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tolueno</a:t>
              </a:r>
            </a:p>
          </p:txBody>
        </p:sp>
        <p:pic>
          <p:nvPicPr>
            <p:cNvPr id="22535" name="Picture 18" descr="7 carbon chai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76" y="1773"/>
              <a:ext cx="921" cy="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971800" y="1676400"/>
            <a:ext cx="3314701" cy="3403600"/>
            <a:chOff x="1902" y="1776"/>
            <a:chExt cx="2088" cy="2144"/>
          </a:xfrm>
        </p:grpSpPr>
        <p:pic>
          <p:nvPicPr>
            <p:cNvPr id="22532" name="Picture 28" descr="7 carbon chai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6" y="1776"/>
              <a:ext cx="1727" cy="1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3" name="Text Box 11"/>
            <p:cNvSpPr txBox="1">
              <a:spLocks noChangeArrowheads="1"/>
            </p:cNvSpPr>
            <p:nvPr/>
          </p:nvSpPr>
          <p:spPr bwMode="auto">
            <a:xfrm>
              <a:off x="1902" y="3552"/>
              <a:ext cx="2088" cy="3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m</a:t>
              </a:r>
              <a:r>
                <a:rPr lang="en-US" sz="3200" dirty="0" smtClean="0"/>
                <a:t>-</a:t>
              </a:r>
              <a:r>
                <a:rPr lang="en-US" sz="3200" dirty="0" err="1" smtClean="0"/>
                <a:t>nitrotolueno</a:t>
              </a:r>
              <a:endParaRPr 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66"/>
                </a:solidFill>
              </a:rPr>
              <a:t>BENCENOS TRI Y POLI - SUSTITUIDOS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 smtClean="0">
                <a:solidFill>
                  <a:srgbClr val="000099"/>
                </a:solidFill>
              </a:rPr>
              <a:t>Cuando</a:t>
            </a:r>
            <a:r>
              <a:rPr lang="en-US" b="1" dirty="0" smtClean="0">
                <a:solidFill>
                  <a:srgbClr val="000099"/>
                </a:solidFill>
              </a:rPr>
              <a:t> un </a:t>
            </a:r>
            <a:r>
              <a:rPr lang="en-US" b="1" dirty="0" err="1" smtClean="0">
                <a:solidFill>
                  <a:srgbClr val="000099"/>
                </a:solidFill>
              </a:rPr>
              <a:t>anillo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bencénico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tiene</a:t>
            </a:r>
            <a:r>
              <a:rPr lang="en-US" b="1" dirty="0" smtClean="0">
                <a:solidFill>
                  <a:srgbClr val="000099"/>
                </a:solidFill>
              </a:rPr>
              <a:t> dos o </a:t>
            </a:r>
            <a:r>
              <a:rPr lang="en-US" b="1" dirty="0" err="1" smtClean="0">
                <a:solidFill>
                  <a:srgbClr val="000099"/>
                </a:solidFill>
              </a:rPr>
              <a:t>más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sustituyentes</a:t>
            </a:r>
            <a:r>
              <a:rPr lang="en-US" b="1" dirty="0" smtClean="0">
                <a:solidFill>
                  <a:srgbClr val="000099"/>
                </a:solidFill>
              </a:rPr>
              <a:t>, se </a:t>
            </a:r>
            <a:r>
              <a:rPr lang="en-US" b="1" dirty="0" err="1" smtClean="0">
                <a:solidFill>
                  <a:srgbClr val="000099"/>
                </a:solidFill>
              </a:rPr>
              <a:t>numeran</a:t>
            </a:r>
            <a:r>
              <a:rPr lang="en-US" b="1" dirty="0" smtClean="0">
                <a:solidFill>
                  <a:srgbClr val="000099"/>
                </a:solidFill>
              </a:rPr>
              <a:t> los </a:t>
            </a:r>
            <a:r>
              <a:rPr lang="en-US" b="1" dirty="0" err="1" smtClean="0">
                <a:solidFill>
                  <a:srgbClr val="000099"/>
                </a:solidFill>
              </a:rPr>
              <a:t>átomos</a:t>
            </a:r>
            <a:r>
              <a:rPr lang="en-US" b="1" dirty="0" smtClean="0">
                <a:solidFill>
                  <a:srgbClr val="000099"/>
                </a:solidFill>
              </a:rPr>
              <a:t> de </a:t>
            </a:r>
            <a:r>
              <a:rPr lang="en-US" b="1" dirty="0" err="1" smtClean="0">
                <a:solidFill>
                  <a:srgbClr val="000099"/>
                </a:solidFill>
              </a:rPr>
              <a:t>carbono</a:t>
            </a:r>
            <a:r>
              <a:rPr lang="en-US" b="1" dirty="0" smtClean="0">
                <a:solidFill>
                  <a:srgbClr val="000099"/>
                </a:solidFill>
              </a:rPr>
              <a:t> del </a:t>
            </a:r>
            <a:r>
              <a:rPr lang="en-US" b="1" dirty="0" err="1" smtClean="0">
                <a:solidFill>
                  <a:srgbClr val="000099"/>
                </a:solidFill>
              </a:rPr>
              <a:t>anillo</a:t>
            </a:r>
            <a:r>
              <a:rPr lang="en-US" b="1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b="1" dirty="0">
                <a:solidFill>
                  <a:srgbClr val="006600"/>
                </a:solidFill>
              </a:rPr>
              <a:t>La </a:t>
            </a:r>
            <a:r>
              <a:rPr lang="en-US" b="1" dirty="0" err="1">
                <a:solidFill>
                  <a:srgbClr val="006600"/>
                </a:solidFill>
              </a:rPr>
              <a:t>numeración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comienza</a:t>
            </a:r>
            <a:r>
              <a:rPr lang="en-US" b="1" dirty="0">
                <a:solidFill>
                  <a:srgbClr val="006600"/>
                </a:solidFill>
              </a:rPr>
              <a:t> en </a:t>
            </a:r>
            <a:r>
              <a:rPr lang="en-US" b="1" dirty="0" err="1">
                <a:solidFill>
                  <a:srgbClr val="006600"/>
                </a:solidFill>
              </a:rPr>
              <a:t>uno</a:t>
            </a:r>
            <a:r>
              <a:rPr lang="en-US" b="1" dirty="0">
                <a:solidFill>
                  <a:srgbClr val="006600"/>
                </a:solidFill>
              </a:rPr>
              <a:t> de los </a:t>
            </a:r>
            <a:r>
              <a:rPr lang="en-US" b="1" dirty="0" err="1">
                <a:solidFill>
                  <a:srgbClr val="006600"/>
                </a:solidFill>
              </a:rPr>
              <a:t>grupos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sustituyentes</a:t>
            </a:r>
            <a:r>
              <a:rPr lang="en-US" b="1" dirty="0">
                <a:solidFill>
                  <a:srgbClr val="006600"/>
                </a:solidFill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b="1" dirty="0">
                <a:solidFill>
                  <a:srgbClr val="000099"/>
                </a:solidFill>
              </a:rPr>
              <a:t>La </a:t>
            </a:r>
            <a:r>
              <a:rPr lang="en-US" b="1" dirty="0" err="1">
                <a:solidFill>
                  <a:srgbClr val="000099"/>
                </a:solidFill>
              </a:rPr>
              <a:t>numeración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puede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hacerse</a:t>
            </a:r>
            <a:r>
              <a:rPr lang="en-US" b="1" dirty="0">
                <a:solidFill>
                  <a:srgbClr val="000099"/>
                </a:solidFill>
              </a:rPr>
              <a:t> en el </a:t>
            </a:r>
            <a:r>
              <a:rPr lang="en-US" b="1" dirty="0" err="1">
                <a:solidFill>
                  <a:srgbClr val="000099"/>
                </a:solidFill>
              </a:rPr>
              <a:t>sentido</a:t>
            </a:r>
            <a:r>
              <a:rPr lang="en-US" b="1" dirty="0">
                <a:solidFill>
                  <a:srgbClr val="000099"/>
                </a:solidFill>
              </a:rPr>
              <a:t> o en contra del </a:t>
            </a:r>
            <a:r>
              <a:rPr lang="en-US" b="1" dirty="0" err="1">
                <a:solidFill>
                  <a:srgbClr val="000099"/>
                </a:solidFill>
              </a:rPr>
              <a:t>giro</a:t>
            </a:r>
            <a:r>
              <a:rPr lang="en-US" b="1" dirty="0">
                <a:solidFill>
                  <a:srgbClr val="000099"/>
                </a:solidFill>
              </a:rPr>
              <a:t> de </a:t>
            </a:r>
            <a:r>
              <a:rPr lang="en-US" b="1" dirty="0" err="1">
                <a:solidFill>
                  <a:srgbClr val="000099"/>
                </a:solidFill>
              </a:rPr>
              <a:t>las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manecillas</a:t>
            </a:r>
            <a:r>
              <a:rPr lang="en-US" b="1" dirty="0">
                <a:solidFill>
                  <a:srgbClr val="000099"/>
                </a:solidFill>
              </a:rPr>
              <a:t> del </a:t>
            </a:r>
            <a:r>
              <a:rPr lang="en-US" b="1" dirty="0" err="1">
                <a:solidFill>
                  <a:srgbClr val="000099"/>
                </a:solidFill>
              </a:rPr>
              <a:t>reloj</a:t>
            </a:r>
            <a:r>
              <a:rPr lang="en-US" b="1" dirty="0">
                <a:solidFill>
                  <a:srgbClr val="000099"/>
                </a:solidFill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b="1" dirty="0">
                <a:solidFill>
                  <a:srgbClr val="006600"/>
                </a:solidFill>
              </a:rPr>
              <a:t>La </a:t>
            </a:r>
            <a:r>
              <a:rPr lang="en-US" b="1" dirty="0" err="1">
                <a:solidFill>
                  <a:srgbClr val="006600"/>
                </a:solidFill>
              </a:rPr>
              <a:t>numeración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debe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hacerse</a:t>
            </a:r>
            <a:r>
              <a:rPr lang="en-US" b="1" dirty="0">
                <a:solidFill>
                  <a:srgbClr val="006600"/>
                </a:solidFill>
              </a:rPr>
              <a:t> en la </a:t>
            </a:r>
            <a:r>
              <a:rPr lang="en-US" b="1" dirty="0" err="1">
                <a:solidFill>
                  <a:srgbClr val="006600"/>
                </a:solidFill>
              </a:rPr>
              <a:t>dirección</a:t>
            </a:r>
            <a:r>
              <a:rPr lang="en-US" b="1" dirty="0">
                <a:solidFill>
                  <a:srgbClr val="006600"/>
                </a:solidFill>
              </a:rPr>
              <a:t>  </a:t>
            </a:r>
            <a:r>
              <a:rPr lang="en-US" b="1" dirty="0" err="1">
                <a:solidFill>
                  <a:srgbClr val="006600"/>
                </a:solidFill>
              </a:rPr>
              <a:t>que</a:t>
            </a:r>
            <a:r>
              <a:rPr lang="en-US" b="1" dirty="0">
                <a:solidFill>
                  <a:srgbClr val="006600"/>
                </a:solidFill>
              </a:rPr>
              <a:t> de al  </a:t>
            </a:r>
            <a:r>
              <a:rPr lang="en-US" b="1" dirty="0" err="1">
                <a:solidFill>
                  <a:srgbClr val="006600"/>
                </a:solidFill>
              </a:rPr>
              <a:t>grupo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sustituyente</a:t>
            </a:r>
            <a:r>
              <a:rPr lang="en-US" b="1" dirty="0">
                <a:solidFill>
                  <a:srgbClr val="006600"/>
                </a:solidFill>
              </a:rPr>
              <a:t> los </a:t>
            </a:r>
            <a:r>
              <a:rPr lang="en-US" b="1" dirty="0" err="1">
                <a:solidFill>
                  <a:srgbClr val="006600"/>
                </a:solidFill>
              </a:rPr>
              <a:t>números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más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bajos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posibles</a:t>
            </a:r>
            <a:r>
              <a:rPr lang="en-US" b="1" dirty="0">
                <a:solidFill>
                  <a:srgbClr val="006600"/>
                </a:solidFill>
              </a:rPr>
              <a:t>.</a:t>
            </a:r>
          </a:p>
          <a:p>
            <a:pPr algn="just"/>
            <a:endParaRPr lang="es-E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950" y="839788"/>
            <a:ext cx="6508750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5572" name="Text Box 4"/>
          <p:cNvSpPr txBox="1">
            <a:spLocks noChangeArrowheads="1"/>
          </p:cNvSpPr>
          <p:nvPr/>
        </p:nvSpPr>
        <p:spPr bwMode="auto">
          <a:xfrm>
            <a:off x="4448175" y="267652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3381375" y="33051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5562600" y="4572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65575" name="Text Box 7"/>
          <p:cNvSpPr txBox="1">
            <a:spLocks noChangeArrowheads="1"/>
          </p:cNvSpPr>
          <p:nvPr/>
        </p:nvSpPr>
        <p:spPr bwMode="auto">
          <a:xfrm>
            <a:off x="4467225" y="5181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5576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5577" name="Text Box 9"/>
          <p:cNvSpPr txBox="1">
            <a:spLocks noChangeArrowheads="1"/>
          </p:cNvSpPr>
          <p:nvPr/>
        </p:nvSpPr>
        <p:spPr bwMode="auto">
          <a:xfrm>
            <a:off x="609600" y="5334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Sentido de los punteros del reloj</a:t>
            </a:r>
          </a:p>
        </p:txBody>
      </p:sp>
      <p:sp>
        <p:nvSpPr>
          <p:cNvPr id="365581" name="Text Box 13"/>
          <p:cNvSpPr txBox="1">
            <a:spLocks noChangeArrowheads="1"/>
          </p:cNvSpPr>
          <p:nvPr/>
        </p:nvSpPr>
        <p:spPr bwMode="auto">
          <a:xfrm>
            <a:off x="2514600" y="60198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1,4,6-triclorobenceno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90600" y="381000"/>
            <a:ext cx="7620000" cy="4972050"/>
            <a:chOff x="624" y="240"/>
            <a:chExt cx="4800" cy="3132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624" y="1171"/>
              <a:ext cx="4800" cy="2201"/>
              <a:chOff x="624" y="1171"/>
              <a:chExt cx="4800" cy="2201"/>
            </a:xfrm>
          </p:grpSpPr>
          <p:sp>
            <p:nvSpPr>
              <p:cNvPr id="25614" name="Text Box 11"/>
              <p:cNvSpPr txBox="1">
                <a:spLocks noChangeArrowheads="1"/>
              </p:cNvSpPr>
              <p:nvPr/>
            </p:nvSpPr>
            <p:spPr bwMode="auto">
              <a:xfrm>
                <a:off x="624" y="3007"/>
                <a:ext cx="120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</a:rPr>
                  <a:t>4-cloro</a:t>
                </a:r>
              </a:p>
            </p:txBody>
          </p:sp>
          <p:sp>
            <p:nvSpPr>
              <p:cNvPr id="25615" name="Text Box 12"/>
              <p:cNvSpPr txBox="1">
                <a:spLocks noChangeArrowheads="1"/>
              </p:cNvSpPr>
              <p:nvPr/>
            </p:nvSpPr>
            <p:spPr bwMode="auto">
              <a:xfrm>
                <a:off x="4224" y="1171"/>
                <a:ext cx="120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rgbClr val="FF0000"/>
                    </a:solidFill>
                  </a:rPr>
                  <a:t>1-cloro</a:t>
                </a:r>
              </a:p>
            </p:txBody>
          </p:sp>
        </p:grpSp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2496" y="240"/>
              <a:ext cx="12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FF0000"/>
                  </a:solidFill>
                </a:rPr>
                <a:t>6-cloro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autoUpdateAnimBg="0"/>
      <p:bldP spid="365572" grpId="0" autoUpdateAnimBg="0"/>
      <p:bldP spid="365573" grpId="0" autoUpdateAnimBg="0"/>
      <p:bldP spid="365574" grpId="0" autoUpdateAnimBg="0"/>
      <p:bldP spid="365575" grpId="0" autoUpdateAnimBg="0"/>
      <p:bldP spid="365576" grpId="0" autoUpdateAnimBg="0"/>
      <p:bldP spid="365577" grpId="0" autoUpdateAnimBg="0"/>
      <p:bldP spid="36558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COMPUESTOS AROMÁTICOS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0099"/>
                </a:solidFill>
              </a:rPr>
              <a:t>Son todos aquellos con estructura parecida al benceno.</a:t>
            </a:r>
          </a:p>
          <a:p>
            <a:r>
              <a:rPr lang="es-ES" b="1" dirty="0" smtClean="0">
                <a:solidFill>
                  <a:srgbClr val="006600"/>
                </a:solidFill>
              </a:rPr>
              <a:t>Benceno : C</a:t>
            </a:r>
            <a:r>
              <a:rPr lang="es-ES" b="1" baseline="-25000" dirty="0" smtClean="0">
                <a:solidFill>
                  <a:srgbClr val="006600"/>
                </a:solidFill>
              </a:rPr>
              <a:t>6</a:t>
            </a:r>
            <a:r>
              <a:rPr lang="es-ES" b="1" dirty="0" smtClean="0">
                <a:solidFill>
                  <a:srgbClr val="006600"/>
                </a:solidFill>
              </a:rPr>
              <a:t>H</a:t>
            </a:r>
            <a:r>
              <a:rPr lang="es-ES" b="1" baseline="-25000" dirty="0" smtClean="0">
                <a:solidFill>
                  <a:srgbClr val="006600"/>
                </a:solidFill>
              </a:rPr>
              <a:t>6</a:t>
            </a:r>
          </a:p>
          <a:p>
            <a:pPr>
              <a:buNone/>
            </a:pPr>
            <a:endParaRPr lang="es-ES" b="1" dirty="0" smtClean="0"/>
          </a:p>
          <a:p>
            <a:endParaRPr lang="es-ES" b="1" dirty="0"/>
          </a:p>
        </p:txBody>
      </p:sp>
      <p:pic>
        <p:nvPicPr>
          <p:cNvPr id="1026" name="Picture 2" descr="http://1.bp.blogspot.com/_jheh67jvvIM/TLP7TQ0BSLI/AAAAAAAAAPw/BV36YlBK8ro/s1600/bencen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2038350" cy="219075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8/8c/Benceno_resonanc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071942"/>
            <a:ext cx="2314575" cy="1123950"/>
          </a:xfrm>
          <a:prstGeom prst="rect">
            <a:avLst/>
          </a:prstGeom>
          <a:noFill/>
        </p:spPr>
      </p:pic>
      <p:pic>
        <p:nvPicPr>
          <p:cNvPr id="1030" name="Picture 6" descr="http://www.monografias.com/trabajos7/bence/Image248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714752"/>
            <a:ext cx="2600325" cy="194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950" y="839788"/>
            <a:ext cx="6508750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3429000" y="4572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448175" y="267652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3381375" y="33051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5562600" y="4572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4467225" y="5181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609600" y="533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CC"/>
                </a:solidFill>
              </a:rPr>
              <a:t>Sentido inverso a los punteros del reloj</a:t>
            </a: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2514600" y="60198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CC"/>
                </a:solidFill>
              </a:rPr>
              <a:t>1,2,4-triclorobenceno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90600" y="381000"/>
            <a:ext cx="7486650" cy="4972050"/>
            <a:chOff x="624" y="240"/>
            <a:chExt cx="4716" cy="3132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624" y="1152"/>
              <a:ext cx="4716" cy="2220"/>
              <a:chOff x="624" y="1152"/>
              <a:chExt cx="4716" cy="2220"/>
            </a:xfrm>
          </p:grpSpPr>
          <p:sp>
            <p:nvSpPr>
              <p:cNvPr id="26639" name="Text Box 13"/>
              <p:cNvSpPr txBox="1">
                <a:spLocks noChangeArrowheads="1"/>
              </p:cNvSpPr>
              <p:nvPr/>
            </p:nvSpPr>
            <p:spPr bwMode="auto">
              <a:xfrm>
                <a:off x="624" y="3007"/>
                <a:ext cx="120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rgbClr val="0033CC"/>
                    </a:solidFill>
                  </a:rPr>
                  <a:t>4-cloro</a:t>
                </a:r>
              </a:p>
            </p:txBody>
          </p:sp>
          <p:sp>
            <p:nvSpPr>
              <p:cNvPr id="26640" name="Text Box 14"/>
              <p:cNvSpPr txBox="1">
                <a:spLocks noChangeArrowheads="1"/>
              </p:cNvSpPr>
              <p:nvPr/>
            </p:nvSpPr>
            <p:spPr bwMode="auto">
              <a:xfrm>
                <a:off x="4140" y="1152"/>
                <a:ext cx="120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rgbClr val="0033CC"/>
                    </a:solidFill>
                  </a:rPr>
                  <a:t>1-cloro</a:t>
                </a:r>
              </a:p>
            </p:txBody>
          </p:sp>
        </p:grpSp>
        <p:sp>
          <p:nvSpPr>
            <p:cNvPr id="26638" name="Text Box 15"/>
            <p:cNvSpPr txBox="1">
              <a:spLocks noChangeArrowheads="1"/>
            </p:cNvSpPr>
            <p:nvPr/>
          </p:nvSpPr>
          <p:spPr bwMode="auto">
            <a:xfrm>
              <a:off x="2496" y="240"/>
              <a:ext cx="12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33CC"/>
                  </a:solidFill>
                </a:rPr>
                <a:t>2-cloro</a:t>
              </a:r>
            </a:p>
          </p:txBody>
        </p:sp>
      </p:grp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0" y="1981200"/>
            <a:ext cx="3657600" cy="1401763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Los cloros sustituyentes tienen los números más bajos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autoUpdateAnimBg="0"/>
      <p:bldP spid="367620" grpId="0" autoUpdateAnimBg="0"/>
      <p:bldP spid="367621" grpId="0" autoUpdateAnimBg="0"/>
      <p:bldP spid="367622" grpId="0" autoUpdateAnimBg="0"/>
      <p:bldP spid="367623" grpId="0" autoUpdateAnimBg="0"/>
      <p:bldP spid="367624" grpId="0" autoUpdateAnimBg="0"/>
      <p:bldP spid="367625" grpId="0" autoUpdateAnimBg="0"/>
      <p:bldP spid="367626" grpId="0" autoUpdateAnimBg="0"/>
      <p:bldP spid="36763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685800" y="2133600"/>
            <a:ext cx="784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Cuando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al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compuesto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se le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nombre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derivado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especial del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compuesto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principal, se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el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sustituyente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ocupa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posición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C-1 del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anillo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5175" y="219075"/>
            <a:ext cx="272415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0" y="467995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</a:rPr>
              <a:t>toluene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3352800" y="3657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5</a:t>
            </a:r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4410075" y="19240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3352800" y="2514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6</a:t>
            </a:r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5410200" y="36480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4391025" y="42576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5410200" y="2514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2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136525" y="219075"/>
            <a:ext cx="8528050" cy="6429375"/>
            <a:chOff x="-48" y="135"/>
            <a:chExt cx="5372" cy="4050"/>
          </a:xfrm>
        </p:grpSpPr>
        <p:pic>
          <p:nvPicPr>
            <p:cNvPr id="28683" name="Picture 24" descr="7 carbon chai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54" y="1890"/>
              <a:ext cx="652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4" name="Picture 25" descr="7 carbon chai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5" y="135"/>
              <a:ext cx="4889" cy="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5" name="Text Box 26"/>
            <p:cNvSpPr txBox="1">
              <a:spLocks noChangeArrowheads="1"/>
            </p:cNvSpPr>
            <p:nvPr/>
          </p:nvSpPr>
          <p:spPr bwMode="auto">
            <a:xfrm>
              <a:off x="2112" y="2304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</a:rPr>
                <a:t>5</a:t>
              </a:r>
            </a:p>
          </p:txBody>
        </p:sp>
        <p:sp>
          <p:nvSpPr>
            <p:cNvPr id="28686" name="Text Box 27"/>
            <p:cNvSpPr txBox="1">
              <a:spLocks noChangeArrowheads="1"/>
            </p:cNvSpPr>
            <p:nvPr/>
          </p:nvSpPr>
          <p:spPr bwMode="auto">
            <a:xfrm>
              <a:off x="2778" y="121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</a:rPr>
                <a:t>1</a:t>
              </a:r>
            </a:p>
          </p:txBody>
        </p:sp>
        <p:sp>
          <p:nvSpPr>
            <p:cNvPr id="28687" name="Text Box 28"/>
            <p:cNvSpPr txBox="1">
              <a:spLocks noChangeArrowheads="1"/>
            </p:cNvSpPr>
            <p:nvPr/>
          </p:nvSpPr>
          <p:spPr bwMode="auto">
            <a:xfrm>
              <a:off x="2112" y="1584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</a:rPr>
                <a:t>6</a:t>
              </a:r>
            </a:p>
          </p:txBody>
        </p:sp>
        <p:sp>
          <p:nvSpPr>
            <p:cNvPr id="28688" name="Text Box 29"/>
            <p:cNvSpPr txBox="1">
              <a:spLocks noChangeArrowheads="1"/>
            </p:cNvSpPr>
            <p:nvPr/>
          </p:nvSpPr>
          <p:spPr bwMode="auto">
            <a:xfrm>
              <a:off x="3408" y="2298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</a:rPr>
                <a:t>3</a:t>
              </a:r>
            </a:p>
          </p:txBody>
        </p:sp>
        <p:sp>
          <p:nvSpPr>
            <p:cNvPr id="28689" name="Text Box 30"/>
            <p:cNvSpPr txBox="1">
              <a:spLocks noChangeArrowheads="1"/>
            </p:cNvSpPr>
            <p:nvPr/>
          </p:nvSpPr>
          <p:spPr bwMode="auto">
            <a:xfrm>
              <a:off x="2766" y="268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</a:rPr>
                <a:t>4</a:t>
              </a:r>
            </a:p>
          </p:txBody>
        </p:sp>
        <p:sp>
          <p:nvSpPr>
            <p:cNvPr id="28690" name="Text Box 31"/>
            <p:cNvSpPr txBox="1">
              <a:spLocks noChangeArrowheads="1"/>
            </p:cNvSpPr>
            <p:nvPr/>
          </p:nvSpPr>
          <p:spPr bwMode="auto">
            <a:xfrm>
              <a:off x="3408" y="1584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</a:rPr>
                <a:t>2</a:t>
              </a:r>
            </a:p>
          </p:txBody>
        </p:sp>
        <p:sp>
          <p:nvSpPr>
            <p:cNvPr id="28691" name="Text Box 32"/>
            <p:cNvSpPr txBox="1">
              <a:spLocks noChangeArrowheads="1"/>
            </p:cNvSpPr>
            <p:nvPr/>
          </p:nvSpPr>
          <p:spPr bwMode="auto">
            <a:xfrm>
              <a:off x="-48" y="2951"/>
              <a:ext cx="264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rgbClr val="3333CC"/>
                  </a:solidFill>
                </a:rPr>
                <a:t>2,4,6-trinitrotolueno</a:t>
              </a:r>
              <a:br>
                <a:rPr lang="en-US" sz="3200">
                  <a:solidFill>
                    <a:srgbClr val="3333CC"/>
                  </a:solidFill>
                </a:rPr>
              </a:br>
              <a:r>
                <a:rPr lang="en-US" sz="3200">
                  <a:solidFill>
                    <a:srgbClr val="3333CC"/>
                  </a:solidFill>
                </a:rPr>
                <a:t>(TNT)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autoUpdateAnimBg="0"/>
      <p:bldP spid="206855" grpId="0" autoUpdateAnimBg="0"/>
      <p:bldP spid="206856" grpId="0" autoUpdateAnimBg="0"/>
      <p:bldP spid="206857" grpId="0" autoUpdateAnimBg="0"/>
      <p:bldP spid="206858" grpId="0" autoUpdateAnimBg="0"/>
      <p:bldP spid="206859" grpId="0" autoUpdateAnimBg="0"/>
      <p:bldP spid="20686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commons/f/f4/Naphthale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4295775" cy="25527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214414" y="371475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NAFTALENO</a:t>
            </a:r>
            <a:endParaRPr lang="es-ES" b="1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714752"/>
            <a:ext cx="1804995" cy="239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0075"/>
            <a:ext cx="2230438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867" name="Picture 3" descr="Benzence space filling"/>
          <p:cNvPicPr>
            <a:picLocks noChangeAspect="1" noChangeArrowheads="1"/>
          </p:cNvPicPr>
          <p:nvPr/>
        </p:nvPicPr>
        <p:blipFill>
          <a:blip r:embed="rId3"/>
          <a:srcRect l="10590" t="12746" r="22768" b="-18321"/>
          <a:stretch>
            <a:fillRect/>
          </a:stretch>
        </p:blipFill>
        <p:spPr bwMode="auto">
          <a:xfrm>
            <a:off x="685800" y="3124200"/>
            <a:ext cx="4030663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505200" y="357188"/>
            <a:ext cx="4953000" cy="119062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cs typeface="Times New Roman" pitchFamily="18" charset="0"/>
              </a:rPr>
              <a:t>estructura</a:t>
            </a:r>
            <a:r>
              <a:rPr lang="en-US" sz="3600"/>
              <a:t> del benceno  de Kekul</a:t>
            </a:r>
            <a:r>
              <a:rPr lang="en-US" sz="3600">
                <a:cs typeface="Times New Roman" pitchFamily="18" charset="0"/>
              </a:rPr>
              <a:t>é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3505200" y="2492375"/>
            <a:ext cx="4953000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 dobles enlaces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3505200" y="1577975"/>
            <a:ext cx="4953000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6 carbonos en un anillo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4" grpId="0" animBg="1" autoUpdateAnimBg="0"/>
      <p:bldP spid="16487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90800"/>
            <a:ext cx="6289675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" y="1135063"/>
            <a:ext cx="891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00" b="1" dirty="0" err="1">
                <a:solidFill>
                  <a:srgbClr val="000099"/>
                </a:solidFill>
              </a:rPr>
              <a:t>Benceno</a:t>
            </a:r>
            <a:r>
              <a:rPr lang="en-US" sz="3300" b="1" dirty="0">
                <a:solidFill>
                  <a:srgbClr val="000099"/>
                </a:solidFill>
              </a:rPr>
              <a:t> </a:t>
            </a:r>
            <a:r>
              <a:rPr lang="en-US" sz="3300" b="1" dirty="0" err="1">
                <a:solidFill>
                  <a:srgbClr val="000099"/>
                </a:solidFill>
              </a:rPr>
              <a:t>es</a:t>
            </a:r>
            <a:r>
              <a:rPr lang="en-US" sz="3300" b="1" dirty="0">
                <a:solidFill>
                  <a:srgbClr val="000099"/>
                </a:solidFill>
              </a:rPr>
              <a:t> un </a:t>
            </a:r>
            <a:r>
              <a:rPr lang="en-US" sz="3300" b="1" dirty="0" err="1">
                <a:solidFill>
                  <a:srgbClr val="000099"/>
                </a:solidFill>
              </a:rPr>
              <a:t>híbrido</a:t>
            </a:r>
            <a:r>
              <a:rPr lang="en-US" sz="3300" b="1" dirty="0">
                <a:solidFill>
                  <a:srgbClr val="000099"/>
                </a:solidFill>
              </a:rPr>
              <a:t> de </a:t>
            </a:r>
            <a:r>
              <a:rPr lang="en-US" sz="3300" b="1" dirty="0" err="1">
                <a:solidFill>
                  <a:srgbClr val="000099"/>
                </a:solidFill>
              </a:rPr>
              <a:t>esas</a:t>
            </a:r>
            <a:r>
              <a:rPr lang="en-US" sz="3300" b="1" dirty="0">
                <a:solidFill>
                  <a:srgbClr val="000099"/>
                </a:solidFill>
              </a:rPr>
              <a:t> dos </a:t>
            </a:r>
            <a:r>
              <a:rPr lang="en-US" sz="3300" b="1" dirty="0" err="1">
                <a:solidFill>
                  <a:srgbClr val="000099"/>
                </a:solidFill>
                <a:cs typeface="Times New Roman" pitchFamily="18" charset="0"/>
              </a:rPr>
              <a:t>estructuras</a:t>
            </a:r>
            <a:r>
              <a:rPr lang="en-US" sz="3300" b="1" dirty="0">
                <a:solidFill>
                  <a:srgbClr val="000099"/>
                </a:solidFill>
                <a:cs typeface="Times New Roman" pitchFamily="18" charset="0"/>
              </a:rPr>
              <a:t> de</a:t>
            </a:r>
            <a:r>
              <a:rPr lang="en-US" sz="3300" b="1" dirty="0">
                <a:solidFill>
                  <a:srgbClr val="000099"/>
                </a:solidFill>
              </a:rPr>
              <a:t> </a:t>
            </a:r>
            <a:r>
              <a:rPr lang="en-US" sz="3300" b="1" dirty="0" err="1">
                <a:solidFill>
                  <a:srgbClr val="000099"/>
                </a:solidFill>
              </a:rPr>
              <a:t>Kekul</a:t>
            </a:r>
            <a:r>
              <a:rPr lang="en-US" sz="3300" b="1" dirty="0" err="1">
                <a:solidFill>
                  <a:srgbClr val="000099"/>
                </a:solidFill>
                <a:cs typeface="Times New Roman" pitchFamily="18" charset="0"/>
              </a:rPr>
              <a:t>é</a:t>
            </a:r>
            <a:r>
              <a:rPr lang="en-US" sz="3300" b="1" dirty="0">
                <a:solidFill>
                  <a:srgbClr val="000099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42976" y="5786454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6600"/>
                </a:solidFill>
              </a:rPr>
              <a:t>Hay resonancia entre ambas figuras</a:t>
            </a:r>
            <a:endParaRPr lang="es-E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7" name="Picture 5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1341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114300" y="5562600"/>
            <a:ext cx="8915400" cy="1098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00"/>
              <a:t>La esquina de cada hexágono representa un carbono y un átomo de hidrógeno.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28600" y="196850"/>
            <a:ext cx="891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00" b="1">
                <a:solidFill>
                  <a:srgbClr val="006600"/>
                </a:solidFill>
              </a:rPr>
              <a:t>La estructura del benceno puede ser representada en dos formas abreviadas.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200650" y="1533525"/>
            <a:ext cx="2286000" cy="2705100"/>
            <a:chOff x="3276" y="966"/>
            <a:chExt cx="1440" cy="170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76" y="2238"/>
              <a:ext cx="1440" cy="432"/>
              <a:chOff x="3276" y="2238"/>
              <a:chExt cx="1440" cy="432"/>
            </a:xfrm>
          </p:grpSpPr>
          <p:sp>
            <p:nvSpPr>
              <p:cNvPr id="6154" name="Rectangle 6"/>
              <p:cNvSpPr>
                <a:spLocks noChangeArrowheads="1"/>
              </p:cNvSpPr>
              <p:nvPr/>
            </p:nvSpPr>
            <p:spPr bwMode="auto">
              <a:xfrm>
                <a:off x="3708" y="2238"/>
                <a:ext cx="1008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 anchorCtr="1"/>
              <a:lstStyle/>
              <a:p>
                <a:pPr algn="ctr"/>
                <a:r>
                  <a:rPr lang="en-US" sz="3600"/>
                  <a:t>CH</a:t>
                </a:r>
              </a:p>
            </p:txBody>
          </p:sp>
          <p:sp>
            <p:nvSpPr>
              <p:cNvPr id="6155" name="Line 8"/>
              <p:cNvSpPr>
                <a:spLocks noChangeShapeType="1"/>
              </p:cNvSpPr>
              <p:nvPr/>
            </p:nvSpPr>
            <p:spPr bwMode="auto">
              <a:xfrm flipH="1">
                <a:off x="3276" y="245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276" y="966"/>
              <a:ext cx="1440" cy="432"/>
              <a:chOff x="3276" y="2238"/>
              <a:chExt cx="1440" cy="432"/>
            </a:xfrm>
          </p:grpSpPr>
          <p:sp>
            <p:nvSpPr>
              <p:cNvPr id="6152" name="Rectangle 12"/>
              <p:cNvSpPr>
                <a:spLocks noChangeArrowheads="1"/>
              </p:cNvSpPr>
              <p:nvPr/>
            </p:nvSpPr>
            <p:spPr bwMode="auto">
              <a:xfrm>
                <a:off x="3708" y="2238"/>
                <a:ext cx="1008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 anchorCtr="1"/>
              <a:lstStyle/>
              <a:p>
                <a:pPr algn="ctr"/>
                <a:r>
                  <a:rPr lang="en-US" sz="3600"/>
                  <a:t>CH</a:t>
                </a:r>
              </a:p>
            </p:txBody>
          </p:sp>
          <p:sp>
            <p:nvSpPr>
              <p:cNvPr id="6153" name="Line 13"/>
              <p:cNvSpPr>
                <a:spLocks noChangeShapeType="1"/>
              </p:cNvSpPr>
              <p:nvPr/>
            </p:nvSpPr>
            <p:spPr bwMode="auto">
              <a:xfrm flipH="1">
                <a:off x="3276" y="245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rgbClr val="000099"/>
                </a:solidFill>
              </a:rPr>
              <a:t>Un </a:t>
            </a:r>
            <a:r>
              <a:rPr lang="en-US" b="1" dirty="0" err="1" smtClean="0">
                <a:solidFill>
                  <a:srgbClr val="000099"/>
                </a:solidFill>
              </a:rPr>
              <a:t>benceno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sustituído</a:t>
            </a:r>
            <a:r>
              <a:rPr lang="en-US" b="1" dirty="0" smtClean="0">
                <a:solidFill>
                  <a:srgbClr val="000099"/>
                </a:solidFill>
              </a:rPr>
              <a:t> se </a:t>
            </a:r>
            <a:r>
              <a:rPr lang="en-US" b="1" dirty="0" err="1" smtClean="0">
                <a:solidFill>
                  <a:srgbClr val="000099"/>
                </a:solidFill>
              </a:rPr>
              <a:t>deriva</a:t>
            </a:r>
            <a:r>
              <a:rPr lang="en-US" b="1" dirty="0" smtClean="0">
                <a:solidFill>
                  <a:srgbClr val="000099"/>
                </a:solidFill>
              </a:rPr>
              <a:t> de </a:t>
            </a:r>
            <a:r>
              <a:rPr lang="en-US" b="1" dirty="0" err="1" smtClean="0">
                <a:solidFill>
                  <a:srgbClr val="000099"/>
                </a:solidFill>
              </a:rPr>
              <a:t>reemplazar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uno</a:t>
            </a:r>
            <a:r>
              <a:rPr lang="en-US" b="1" dirty="0" smtClean="0">
                <a:solidFill>
                  <a:srgbClr val="000099"/>
                </a:solidFill>
              </a:rPr>
              <a:t> o </a:t>
            </a:r>
            <a:r>
              <a:rPr lang="en-US" b="1" dirty="0" err="1" smtClean="0">
                <a:solidFill>
                  <a:srgbClr val="000099"/>
                </a:solidFill>
              </a:rPr>
              <a:t>más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átomos</a:t>
            </a:r>
            <a:r>
              <a:rPr lang="en-US" b="1" dirty="0" smtClean="0">
                <a:solidFill>
                  <a:srgbClr val="000099"/>
                </a:solidFill>
              </a:rPr>
              <a:t> de </a:t>
            </a:r>
            <a:r>
              <a:rPr lang="en-US" b="1" dirty="0" err="1" smtClean="0">
                <a:solidFill>
                  <a:srgbClr val="000099"/>
                </a:solidFill>
              </a:rPr>
              <a:t>hidrógeno</a:t>
            </a:r>
            <a:r>
              <a:rPr lang="en-US" b="1" dirty="0" smtClean="0">
                <a:solidFill>
                  <a:srgbClr val="000099"/>
                </a:solidFill>
              </a:rPr>
              <a:t> del </a:t>
            </a:r>
            <a:r>
              <a:rPr lang="en-US" b="1" dirty="0" err="1" smtClean="0">
                <a:solidFill>
                  <a:srgbClr val="000099"/>
                </a:solidFill>
              </a:rPr>
              <a:t>benceno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por</a:t>
            </a:r>
            <a:r>
              <a:rPr lang="en-US" b="1" dirty="0" smtClean="0">
                <a:solidFill>
                  <a:srgbClr val="000099"/>
                </a:solidFill>
              </a:rPr>
              <a:t> un </a:t>
            </a:r>
            <a:r>
              <a:rPr lang="en-US" b="1" dirty="0" err="1" smtClean="0">
                <a:solidFill>
                  <a:srgbClr val="000099"/>
                </a:solidFill>
              </a:rPr>
              <a:t>átomo</a:t>
            </a:r>
            <a:r>
              <a:rPr lang="en-US" b="1" dirty="0" smtClean="0">
                <a:solidFill>
                  <a:srgbClr val="000099"/>
                </a:solidFill>
              </a:rPr>
              <a:t> o </a:t>
            </a:r>
            <a:r>
              <a:rPr lang="en-US" b="1" dirty="0" err="1" smtClean="0">
                <a:solidFill>
                  <a:srgbClr val="000099"/>
                </a:solidFill>
              </a:rPr>
              <a:t>grupo</a:t>
            </a:r>
            <a:r>
              <a:rPr lang="en-US" b="1" dirty="0" smtClean="0">
                <a:solidFill>
                  <a:srgbClr val="000099"/>
                </a:solidFill>
              </a:rPr>
              <a:t> de </a:t>
            </a:r>
            <a:r>
              <a:rPr lang="en-US" b="1" dirty="0" err="1" smtClean="0">
                <a:solidFill>
                  <a:srgbClr val="000099"/>
                </a:solidFill>
              </a:rPr>
              <a:t>átomos</a:t>
            </a:r>
            <a:r>
              <a:rPr lang="en-US" b="1" dirty="0" smtClean="0">
                <a:solidFill>
                  <a:srgbClr val="000099"/>
                </a:solidFill>
              </a:rPr>
              <a:t>.</a:t>
            </a:r>
          </a:p>
          <a:p>
            <a:pPr algn="just"/>
            <a:endParaRPr lang="es-ES" b="1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 smtClean="0">
                <a:solidFill>
                  <a:srgbClr val="006600"/>
                </a:solidFill>
              </a:rPr>
              <a:t>Un </a:t>
            </a:r>
            <a:r>
              <a:rPr lang="en-US" b="1" dirty="0" err="1" smtClean="0">
                <a:solidFill>
                  <a:srgbClr val="006600"/>
                </a:solidFill>
              </a:rPr>
              <a:t>benceno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monosustituído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tiene</a:t>
            </a:r>
            <a:r>
              <a:rPr lang="en-US" b="1" dirty="0" smtClean="0">
                <a:solidFill>
                  <a:srgbClr val="006600"/>
                </a:solidFill>
              </a:rPr>
              <a:t>  la </a:t>
            </a:r>
            <a:r>
              <a:rPr lang="en-US" b="1" dirty="0" err="1" smtClean="0">
                <a:solidFill>
                  <a:srgbClr val="006600"/>
                </a:solidFill>
              </a:rPr>
              <a:t>fórmula</a:t>
            </a:r>
            <a:r>
              <a:rPr lang="en-US" b="1" dirty="0" smtClean="0">
                <a:solidFill>
                  <a:srgbClr val="006600"/>
                </a:solidFill>
              </a:rPr>
              <a:t>  C</a:t>
            </a:r>
            <a:r>
              <a:rPr lang="en-US" b="1" baseline="-25000" dirty="0" smtClean="0">
                <a:solidFill>
                  <a:srgbClr val="006600"/>
                </a:solidFill>
              </a:rPr>
              <a:t>6</a:t>
            </a:r>
            <a:r>
              <a:rPr lang="en-US" b="1" dirty="0" smtClean="0">
                <a:solidFill>
                  <a:srgbClr val="006600"/>
                </a:solidFill>
              </a:rPr>
              <a:t>H</a:t>
            </a:r>
            <a:r>
              <a:rPr lang="en-US" b="1" baseline="-25000" dirty="0" smtClean="0">
                <a:solidFill>
                  <a:srgbClr val="006600"/>
                </a:solidFill>
              </a:rPr>
              <a:t>5</a:t>
            </a:r>
            <a:r>
              <a:rPr lang="en-US" b="1" dirty="0" smtClean="0">
                <a:solidFill>
                  <a:srgbClr val="006600"/>
                </a:solidFill>
              </a:rPr>
              <a:t>G </a:t>
            </a:r>
            <a:r>
              <a:rPr lang="en-US" b="1" dirty="0" err="1" smtClean="0">
                <a:solidFill>
                  <a:srgbClr val="006600"/>
                </a:solidFill>
              </a:rPr>
              <a:t>donde</a:t>
            </a:r>
            <a:r>
              <a:rPr lang="en-US" b="1" dirty="0" smtClean="0">
                <a:solidFill>
                  <a:srgbClr val="006600"/>
                </a:solidFill>
              </a:rPr>
              <a:t> G </a:t>
            </a:r>
            <a:r>
              <a:rPr lang="en-US" b="1" dirty="0" err="1" smtClean="0">
                <a:solidFill>
                  <a:srgbClr val="006600"/>
                </a:solidFill>
              </a:rPr>
              <a:t>es</a:t>
            </a:r>
            <a:r>
              <a:rPr lang="en-US" b="1" dirty="0" smtClean="0">
                <a:solidFill>
                  <a:srgbClr val="006600"/>
                </a:solidFill>
              </a:rPr>
              <a:t> el </a:t>
            </a:r>
            <a:r>
              <a:rPr lang="en-US" b="1" dirty="0" err="1" smtClean="0">
                <a:solidFill>
                  <a:srgbClr val="006600"/>
                </a:solidFill>
              </a:rPr>
              <a:t>grupo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que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reemplaza</a:t>
            </a:r>
            <a:r>
              <a:rPr lang="en-US" b="1" dirty="0" smtClean="0">
                <a:solidFill>
                  <a:srgbClr val="006600"/>
                </a:solidFill>
              </a:rPr>
              <a:t> un </a:t>
            </a:r>
            <a:r>
              <a:rPr lang="en-US" b="1" dirty="0" err="1" smtClean="0">
                <a:solidFill>
                  <a:srgbClr val="006600"/>
                </a:solidFill>
              </a:rPr>
              <a:t>átomo</a:t>
            </a:r>
            <a:r>
              <a:rPr lang="en-US" b="1" dirty="0" smtClean="0">
                <a:solidFill>
                  <a:srgbClr val="006600"/>
                </a:solidFill>
              </a:rPr>
              <a:t> de  </a:t>
            </a:r>
            <a:r>
              <a:rPr lang="en-US" b="1" dirty="0" err="1" smtClean="0">
                <a:solidFill>
                  <a:srgbClr val="006600"/>
                </a:solidFill>
              </a:rPr>
              <a:t>hidrógeno</a:t>
            </a:r>
            <a:r>
              <a:rPr lang="en-US" b="1" dirty="0" smtClean="0">
                <a:solidFill>
                  <a:srgbClr val="006600"/>
                </a:solidFill>
              </a:rPr>
              <a:t>. </a:t>
            </a:r>
            <a:r>
              <a:rPr lang="en-US" b="1" dirty="0" err="1" smtClean="0">
                <a:solidFill>
                  <a:srgbClr val="006600"/>
                </a:solidFill>
              </a:rPr>
              <a:t>Todos</a:t>
            </a:r>
            <a:r>
              <a:rPr lang="en-US" b="1" dirty="0" smtClean="0">
                <a:solidFill>
                  <a:srgbClr val="006600"/>
                </a:solidFill>
              </a:rPr>
              <a:t> los </a:t>
            </a:r>
            <a:r>
              <a:rPr lang="en-US" b="1" dirty="0" err="1" smtClean="0">
                <a:solidFill>
                  <a:srgbClr val="006600"/>
                </a:solidFill>
              </a:rPr>
              <a:t>átomos</a:t>
            </a:r>
            <a:r>
              <a:rPr lang="en-US" b="1" dirty="0" smtClean="0">
                <a:solidFill>
                  <a:srgbClr val="006600"/>
                </a:solidFill>
              </a:rPr>
              <a:t> de </a:t>
            </a:r>
            <a:r>
              <a:rPr lang="en-US" b="1" dirty="0" err="1" smtClean="0">
                <a:solidFill>
                  <a:srgbClr val="006600"/>
                </a:solidFill>
              </a:rPr>
              <a:t>hidrógeno</a:t>
            </a:r>
            <a:r>
              <a:rPr lang="en-US" b="1" dirty="0" smtClean="0">
                <a:solidFill>
                  <a:srgbClr val="006600"/>
                </a:solidFill>
              </a:rPr>
              <a:t> del </a:t>
            </a:r>
            <a:r>
              <a:rPr lang="en-US" b="1" dirty="0" err="1" smtClean="0">
                <a:solidFill>
                  <a:srgbClr val="006600"/>
                </a:solidFill>
              </a:rPr>
              <a:t>benceno</a:t>
            </a:r>
            <a:r>
              <a:rPr lang="en-US" b="1" dirty="0" smtClean="0">
                <a:solidFill>
                  <a:srgbClr val="006600"/>
                </a:solidFill>
              </a:rPr>
              <a:t> son </a:t>
            </a:r>
            <a:r>
              <a:rPr lang="en-US" b="1" dirty="0" err="1" smtClean="0">
                <a:solidFill>
                  <a:srgbClr val="006600"/>
                </a:solidFill>
              </a:rPr>
              <a:t>equivalentes</a:t>
            </a:r>
            <a:r>
              <a:rPr lang="en-US" b="1" dirty="0" smtClean="0">
                <a:solidFill>
                  <a:srgbClr val="006600"/>
                </a:solidFill>
              </a:rPr>
              <a:t>.</a:t>
            </a:r>
          </a:p>
          <a:p>
            <a:pPr algn="just"/>
            <a:endParaRPr lang="es-E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MONOSUSTITUIDOS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>
                <a:solidFill>
                  <a:srgbClr val="000099"/>
                </a:solidFill>
              </a:rPr>
              <a:t>Algunos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bencenos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monosustituidos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>
                <a:solidFill>
                  <a:srgbClr val="000099"/>
                </a:solidFill>
              </a:rPr>
              <a:t>son </a:t>
            </a:r>
            <a:r>
              <a:rPr lang="en-US" b="1" dirty="0" err="1">
                <a:solidFill>
                  <a:srgbClr val="000099"/>
                </a:solidFill>
              </a:rPr>
              <a:t>nombrados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adicionando</a:t>
            </a:r>
            <a:r>
              <a:rPr lang="en-US" b="1" dirty="0">
                <a:solidFill>
                  <a:srgbClr val="000099"/>
                </a:solidFill>
              </a:rPr>
              <a:t> el </a:t>
            </a:r>
            <a:r>
              <a:rPr lang="en-US" b="1" dirty="0" err="1">
                <a:solidFill>
                  <a:srgbClr val="000099"/>
                </a:solidFill>
              </a:rPr>
              <a:t>nombre</a:t>
            </a:r>
            <a:r>
              <a:rPr lang="en-US" b="1" dirty="0">
                <a:solidFill>
                  <a:srgbClr val="000099"/>
                </a:solidFill>
              </a:rPr>
              <a:t> del </a:t>
            </a:r>
            <a:r>
              <a:rPr lang="en-US" b="1" dirty="0" err="1">
                <a:solidFill>
                  <a:srgbClr val="000099"/>
                </a:solidFill>
              </a:rPr>
              <a:t>grupo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sustituyente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como</a:t>
            </a:r>
            <a:r>
              <a:rPr lang="en-US" b="1" dirty="0">
                <a:solidFill>
                  <a:srgbClr val="000099"/>
                </a:solidFill>
              </a:rPr>
              <a:t> un </a:t>
            </a:r>
            <a:r>
              <a:rPr lang="en-US" b="1" dirty="0" err="1">
                <a:solidFill>
                  <a:srgbClr val="000099"/>
                </a:solidFill>
              </a:rPr>
              <a:t>prefijo</a:t>
            </a:r>
            <a:r>
              <a:rPr lang="en-US" b="1" dirty="0">
                <a:solidFill>
                  <a:srgbClr val="000099"/>
                </a:solidFill>
              </a:rPr>
              <a:t> a la </a:t>
            </a:r>
            <a:r>
              <a:rPr lang="en-US" b="1" dirty="0" err="1">
                <a:solidFill>
                  <a:srgbClr val="000099"/>
                </a:solidFill>
              </a:rPr>
              <a:t>palabra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benceno</a:t>
            </a:r>
            <a:r>
              <a:rPr lang="en-US" b="1" dirty="0">
                <a:solidFill>
                  <a:srgbClr val="000099"/>
                </a:solidFill>
              </a:rPr>
              <a:t>.</a:t>
            </a:r>
            <a:r>
              <a:rPr lang="en-US" dirty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  <a:p>
            <a:pPr algn="just"/>
            <a:r>
              <a:rPr lang="en-US" b="1" dirty="0" smtClean="0">
                <a:solidFill>
                  <a:srgbClr val="006600"/>
                </a:solidFill>
              </a:rPr>
              <a:t>El </a:t>
            </a:r>
            <a:r>
              <a:rPr lang="en-US" b="1" dirty="0" err="1" smtClean="0">
                <a:solidFill>
                  <a:srgbClr val="006600"/>
                </a:solidFill>
              </a:rPr>
              <a:t>nombre</a:t>
            </a:r>
            <a:r>
              <a:rPr lang="en-US" b="1" dirty="0" smtClean="0">
                <a:solidFill>
                  <a:srgbClr val="006600"/>
                </a:solidFill>
              </a:rPr>
              <a:t> se </a:t>
            </a:r>
            <a:r>
              <a:rPr lang="en-US" b="1" dirty="0" err="1" smtClean="0">
                <a:solidFill>
                  <a:srgbClr val="006600"/>
                </a:solidFill>
              </a:rPr>
              <a:t>escribe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como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una</a:t>
            </a:r>
            <a:r>
              <a:rPr lang="en-US" b="1" dirty="0" smtClean="0">
                <a:solidFill>
                  <a:srgbClr val="006600"/>
                </a:solidFill>
              </a:rPr>
              <a:t> sola </a:t>
            </a:r>
            <a:r>
              <a:rPr lang="en-US" b="1" dirty="0" err="1" smtClean="0">
                <a:solidFill>
                  <a:srgbClr val="006600"/>
                </a:solidFill>
              </a:rPr>
              <a:t>palabra</a:t>
            </a:r>
            <a:r>
              <a:rPr lang="en-US" b="1" dirty="0" smtClean="0">
                <a:solidFill>
                  <a:srgbClr val="006600"/>
                </a:solidFill>
              </a:rPr>
              <a:t>.</a:t>
            </a:r>
            <a:endParaRPr lang="es-ES" dirty="0">
              <a:solidFill>
                <a:srgbClr val="00660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72008"/>
            <a:ext cx="3357586" cy="202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500570"/>
            <a:ext cx="3748081" cy="207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048000"/>
            <a:ext cx="14557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733800" y="2971800"/>
            <a:ext cx="3629025" cy="666750"/>
            <a:chOff x="3138" y="1114"/>
            <a:chExt cx="2286" cy="420"/>
          </a:xfrm>
        </p:grpSpPr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 flipH="1">
              <a:off x="3138" y="1324"/>
              <a:ext cx="624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271" name="Text Box 8"/>
            <p:cNvSpPr txBox="1">
              <a:spLocks noChangeArrowheads="1"/>
            </p:cNvSpPr>
            <p:nvPr/>
          </p:nvSpPr>
          <p:spPr bwMode="auto">
            <a:xfrm>
              <a:off x="3714" y="1114"/>
              <a:ext cx="1710" cy="42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grupo metil</a:t>
              </a:r>
            </a:p>
          </p:txBody>
        </p:sp>
      </p:grp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1676400" y="5410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tolueno</a:t>
            </a: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928662" y="838200"/>
            <a:ext cx="735811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Ciertos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bencenos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mono </a:t>
            </a:r>
            <a:r>
              <a:rPr lang="en-US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sustituídos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tienen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nombres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especiales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57625" y="1768475"/>
            <a:ext cx="4676775" cy="666750"/>
            <a:chOff x="2430" y="1114"/>
            <a:chExt cx="2418" cy="420"/>
          </a:xfrm>
        </p:grpSpPr>
        <p:sp>
          <p:nvSpPr>
            <p:cNvPr id="12293" name="Line 7"/>
            <p:cNvSpPr>
              <a:spLocks noChangeShapeType="1"/>
            </p:cNvSpPr>
            <p:nvPr/>
          </p:nvSpPr>
          <p:spPr bwMode="auto">
            <a:xfrm flipH="1">
              <a:off x="2430" y="1324"/>
              <a:ext cx="624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294" name="Text Box 8"/>
            <p:cNvSpPr txBox="1">
              <a:spLocks noChangeArrowheads="1"/>
            </p:cNvSpPr>
            <p:nvPr/>
          </p:nvSpPr>
          <p:spPr bwMode="auto">
            <a:xfrm>
              <a:off x="3006" y="1114"/>
              <a:ext cx="1842" cy="42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 err="1"/>
                <a:t>grupo</a:t>
              </a:r>
              <a:r>
                <a:rPr lang="en-US" sz="3600" dirty="0"/>
                <a:t> </a:t>
              </a:r>
              <a:r>
                <a:rPr lang="en-US" sz="3600" dirty="0" err="1" smtClean="0"/>
                <a:t>hidroxilo</a:t>
              </a:r>
              <a:endParaRPr lang="en-US" sz="3600" dirty="0"/>
            </a:p>
          </p:txBody>
        </p:sp>
      </p:grp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1843088" y="4448175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fenol</a:t>
            </a:r>
          </a:p>
        </p:txBody>
      </p:sp>
      <p:pic>
        <p:nvPicPr>
          <p:cNvPr id="12292" name="Picture 10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2538" y="1854200"/>
            <a:ext cx="13589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436</Words>
  <Application>Microsoft Office PowerPoint</Application>
  <PresentationFormat>Presentación en pantalla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HIDROCARBUROS</vt:lpstr>
      <vt:lpstr>COMPUESTOS AROMÁTICOS</vt:lpstr>
      <vt:lpstr>Presentación de PowerPoint</vt:lpstr>
      <vt:lpstr>Presentación de PowerPoint</vt:lpstr>
      <vt:lpstr>Presentación de PowerPoint</vt:lpstr>
      <vt:lpstr>NOMENCLATURA</vt:lpstr>
      <vt:lpstr>MONOSUSTITUIDOS</vt:lpstr>
      <vt:lpstr>Presentación de PowerPoint</vt:lpstr>
      <vt:lpstr>Presentación de PowerPoint</vt:lpstr>
      <vt:lpstr>Presentación de PowerPoint</vt:lpstr>
      <vt:lpstr>BENCENO COMO SUSTITUYENTE</vt:lpstr>
      <vt:lpstr>BENCENO DI - SUSTITUIDO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BENCENOS TRI Y POLI - SUSTITUIDOS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COMPUESTOS ORGÁNICOS</dc:title>
  <dc:creator>Pc1</dc:creator>
  <cp:lastModifiedBy>..::Lobillo::..</cp:lastModifiedBy>
  <cp:revision>20</cp:revision>
  <dcterms:created xsi:type="dcterms:W3CDTF">2011-11-05T22:23:40Z</dcterms:created>
  <dcterms:modified xsi:type="dcterms:W3CDTF">2015-09-10T10:54:28Z</dcterms:modified>
</cp:coreProperties>
</file>