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5" r:id="rId5"/>
    <p:sldId id="273" r:id="rId6"/>
    <p:sldId id="274" r:id="rId7"/>
    <p:sldId id="277" r:id="rId8"/>
    <p:sldId id="278" r:id="rId9"/>
    <p:sldId id="279" r:id="rId10"/>
    <p:sldId id="27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9BF2-2D99-4D0D-99E8-B6CA95F140B4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CA4-110C-41A6-A120-72593027CD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9BF2-2D99-4D0D-99E8-B6CA95F140B4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CA4-110C-41A6-A120-72593027CD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9BF2-2D99-4D0D-99E8-B6CA95F140B4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CA4-110C-41A6-A120-72593027CD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9BF2-2D99-4D0D-99E8-B6CA95F140B4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CA4-110C-41A6-A120-72593027CD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9BF2-2D99-4D0D-99E8-B6CA95F140B4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CA4-110C-41A6-A120-72593027CD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9BF2-2D99-4D0D-99E8-B6CA95F140B4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CA4-110C-41A6-A120-72593027CD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9BF2-2D99-4D0D-99E8-B6CA95F140B4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CA4-110C-41A6-A120-72593027CD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9BF2-2D99-4D0D-99E8-B6CA95F140B4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CA4-110C-41A6-A120-72593027CD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9BF2-2D99-4D0D-99E8-B6CA95F140B4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CA4-110C-41A6-A120-72593027CD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9BF2-2D99-4D0D-99E8-B6CA95F140B4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CA4-110C-41A6-A120-72593027CD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9BF2-2D99-4D0D-99E8-B6CA95F140B4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CCA4-110C-41A6-A120-72593027CD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9BF2-2D99-4D0D-99E8-B6CA95F140B4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CCA4-110C-41A6-A120-72593027CD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7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CICLOALCANOS</a:t>
            </a:r>
            <a:endParaRPr lang="es-ES" sz="7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ES" sz="4400" b="1" baseline="-25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s-ES" sz="4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s-ES" sz="4400" b="1" baseline="-25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</a:t>
            </a:r>
            <a:endParaRPr lang="es-ES" sz="4400" b="1" baseline="-25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La imagen “http://www2.ufp.pt/~pedros/qo2000/qo111.jpg” no puede mostrarse porque contiene errores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905000" cy="1905000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357694"/>
            <a:ext cx="2133600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1412776"/>
            <a:ext cx="598381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CICLOALCANOS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2149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rgbClr val="0070C0"/>
                </a:solidFill>
              </a:rPr>
              <a:t>Son </a:t>
            </a:r>
            <a:r>
              <a:rPr lang="en-US" dirty="0" err="1" smtClean="0">
                <a:solidFill>
                  <a:srgbClr val="0070C0"/>
                </a:solidFill>
              </a:rPr>
              <a:t>hidrocarburos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saturados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alifáticos</a:t>
            </a:r>
            <a:r>
              <a:rPr lang="en-US" dirty="0" smtClean="0">
                <a:solidFill>
                  <a:srgbClr val="0070C0"/>
                </a:solidFill>
              </a:rPr>
              <a:t>(de </a:t>
            </a:r>
            <a:r>
              <a:rPr lang="en-US" dirty="0" err="1" smtClean="0">
                <a:solidFill>
                  <a:srgbClr val="0070C0"/>
                </a:solidFill>
              </a:rPr>
              <a:t>cadena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cerrada</a:t>
            </a:r>
            <a:r>
              <a:rPr lang="en-US" dirty="0" smtClean="0">
                <a:solidFill>
                  <a:srgbClr val="0070C0"/>
                </a:solidFill>
              </a:rPr>
              <a:t> o </a:t>
            </a:r>
            <a:r>
              <a:rPr lang="en-US" dirty="0" err="1" smtClean="0">
                <a:solidFill>
                  <a:srgbClr val="0070C0"/>
                </a:solidFill>
              </a:rPr>
              <a:t>cíclica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i="1" dirty="0" smtClean="0">
                <a:solidFill>
                  <a:srgbClr val="0070C0"/>
                </a:solidFill>
              </a:rPr>
              <a:t>.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Responden</a:t>
            </a:r>
            <a:r>
              <a:rPr lang="en-US" dirty="0" smtClean="0">
                <a:solidFill>
                  <a:srgbClr val="0070C0"/>
                </a:solidFill>
              </a:rPr>
              <a:t> a la </a:t>
            </a:r>
            <a:r>
              <a:rPr lang="en-US" dirty="0" err="1" smtClean="0">
                <a:solidFill>
                  <a:srgbClr val="0070C0"/>
                </a:solidFill>
              </a:rPr>
              <a:t>fórmula</a:t>
            </a:r>
            <a:r>
              <a:rPr lang="en-US" dirty="0" smtClean="0">
                <a:solidFill>
                  <a:srgbClr val="0070C0"/>
                </a:solidFill>
              </a:rPr>
              <a:t> general o global  </a:t>
            </a:r>
            <a:r>
              <a:rPr lang="en-US" sz="4000" b="1" dirty="0" smtClean="0">
                <a:solidFill>
                  <a:srgbClr val="0070C0"/>
                </a:solidFill>
              </a:rPr>
              <a:t>C</a:t>
            </a:r>
            <a:r>
              <a:rPr lang="en-US" sz="4000" b="1" i="1" baseline="-25000" dirty="0" smtClean="0">
                <a:solidFill>
                  <a:srgbClr val="0070C0"/>
                </a:solidFill>
              </a:rPr>
              <a:t>n</a:t>
            </a:r>
            <a:r>
              <a:rPr lang="en-US" sz="4000" b="1" dirty="0" smtClean="0">
                <a:solidFill>
                  <a:srgbClr val="0070C0"/>
                </a:solidFill>
              </a:rPr>
              <a:t>H</a:t>
            </a:r>
            <a:r>
              <a:rPr lang="en-US" sz="40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4000" b="1" i="1" baseline="-25000" dirty="0" smtClean="0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 en </a:t>
            </a:r>
            <a:r>
              <a:rPr lang="en-US" dirty="0" err="1" smtClean="0">
                <a:solidFill>
                  <a:srgbClr val="0070C0"/>
                </a:solidFill>
              </a:rPr>
              <a:t>donde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 = 3, 4,…, </a:t>
            </a:r>
            <a:r>
              <a:rPr lang="en-US" b="1" dirty="0" smtClean="0">
                <a:solidFill>
                  <a:srgbClr val="0070C0"/>
                </a:solidFill>
              </a:rPr>
              <a:t>Son </a:t>
            </a:r>
            <a:r>
              <a:rPr lang="en-US" b="1" dirty="0" err="1" smtClean="0">
                <a:solidFill>
                  <a:srgbClr val="0070C0"/>
                </a:solidFill>
              </a:rPr>
              <a:t>isómeros</a:t>
            </a:r>
            <a:r>
              <a:rPr lang="en-US" b="1" dirty="0" smtClean="0">
                <a:solidFill>
                  <a:srgbClr val="0070C0"/>
                </a:solidFill>
              </a:rPr>
              <a:t> de los </a:t>
            </a:r>
            <a:r>
              <a:rPr lang="en-US" b="1" dirty="0" err="1" smtClean="0">
                <a:solidFill>
                  <a:srgbClr val="0070C0"/>
                </a:solidFill>
              </a:rPr>
              <a:t>Alquenos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just"/>
            <a:endParaRPr lang="en-US" b="1" dirty="0" smtClean="0"/>
          </a:p>
          <a:p>
            <a:pPr algn="just"/>
            <a:r>
              <a:rPr lang="es-ES" dirty="0" smtClean="0">
                <a:solidFill>
                  <a:srgbClr val="00B050"/>
                </a:solidFill>
                <a:latin typeface="Georgia" pitchFamily="18" charset="0"/>
              </a:rPr>
              <a:t>Tienen </a:t>
            </a:r>
            <a:r>
              <a:rPr lang="es-ES" dirty="0" smtClean="0">
                <a:solidFill>
                  <a:srgbClr val="00B050"/>
                </a:solidFill>
                <a:latin typeface="Georgia" pitchFamily="18" charset="0"/>
              </a:rPr>
              <a:t>dos </a:t>
            </a:r>
            <a:r>
              <a:rPr lang="es-ES" dirty="0" smtClean="0">
                <a:solidFill>
                  <a:srgbClr val="00B050"/>
                </a:solidFill>
                <a:latin typeface="Georgia" pitchFamily="18" charset="0"/>
              </a:rPr>
              <a:t>átomos de hidrógeno menos que un alcano de cadena abierta. Sus propiedades físicas se parecen a la de los alcanos</a:t>
            </a:r>
            <a:r>
              <a:rPr lang="es-ES" dirty="0" smtClean="0">
                <a:latin typeface="Georgia" pitchFamily="18" charset="0"/>
              </a:rPr>
              <a:t>.</a:t>
            </a:r>
          </a:p>
          <a:p>
            <a:pPr algn="just"/>
            <a:r>
              <a:rPr lang="es-ES" b="1" dirty="0" smtClean="0">
                <a:solidFill>
                  <a:srgbClr val="0070C0"/>
                </a:solidFill>
              </a:rPr>
              <a:t>Las moléculas de los </a:t>
            </a:r>
            <a:r>
              <a:rPr lang="es-ES" b="1" dirty="0" err="1" smtClean="0">
                <a:solidFill>
                  <a:srgbClr val="0070C0"/>
                </a:solidFill>
              </a:rPr>
              <a:t>cicloalcanos</a:t>
            </a:r>
            <a:r>
              <a:rPr lang="es-ES" b="1" dirty="0" smtClean="0">
                <a:solidFill>
                  <a:srgbClr val="0070C0"/>
                </a:solidFill>
              </a:rPr>
              <a:t> son más inestables que las de los alcanos </a:t>
            </a:r>
            <a:r>
              <a:rPr lang="es-ES" b="1" dirty="0" err="1" smtClean="0">
                <a:solidFill>
                  <a:srgbClr val="0070C0"/>
                </a:solidFill>
              </a:rPr>
              <a:t>líneales</a:t>
            </a:r>
            <a:r>
              <a:rPr lang="es-ES" b="1" dirty="0" smtClean="0">
                <a:solidFill>
                  <a:srgbClr val="0070C0"/>
                </a:solidFill>
              </a:rPr>
              <a:t> de igual número de átomos de carbono</a:t>
            </a:r>
            <a:endParaRPr lang="es-ES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NOMENCLATURA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 smtClean="0">
                <a:solidFill>
                  <a:srgbClr val="002060"/>
                </a:solidFill>
              </a:rPr>
              <a:t>Los </a:t>
            </a:r>
            <a:r>
              <a:rPr lang="es-CL" dirty="0" err="1" smtClean="0">
                <a:solidFill>
                  <a:srgbClr val="002060"/>
                </a:solidFill>
              </a:rPr>
              <a:t>cicloalcanos</a:t>
            </a:r>
            <a:r>
              <a:rPr lang="es-CL" dirty="0" smtClean="0">
                <a:solidFill>
                  <a:srgbClr val="002060"/>
                </a:solidFill>
              </a:rPr>
              <a:t> se nombran colocando el prefijo </a:t>
            </a:r>
            <a:r>
              <a:rPr lang="es-CL" b="1" dirty="0" smtClean="0">
                <a:solidFill>
                  <a:srgbClr val="002060"/>
                </a:solidFill>
              </a:rPr>
              <a:t>“ciclo” </a:t>
            </a:r>
            <a:r>
              <a:rPr lang="es-CL" dirty="0" smtClean="0">
                <a:solidFill>
                  <a:srgbClr val="002060"/>
                </a:solidFill>
              </a:rPr>
              <a:t>al nombre del alcano que corresponde al mismo número de átomos de carbonos del anillo. </a:t>
            </a:r>
            <a:r>
              <a:rPr lang="es-CL" dirty="0" err="1" smtClean="0">
                <a:solidFill>
                  <a:srgbClr val="002060"/>
                </a:solidFill>
              </a:rPr>
              <a:t>Ej</a:t>
            </a:r>
            <a:r>
              <a:rPr lang="es-CL" dirty="0" smtClean="0">
                <a:solidFill>
                  <a:srgbClr val="002060"/>
                </a:solidFill>
              </a:rPr>
              <a:t>:</a:t>
            </a:r>
            <a:endParaRPr lang="es-ES" dirty="0">
              <a:solidFill>
                <a:srgbClr val="002060"/>
              </a:solidFill>
            </a:endParaRPr>
          </a:p>
        </p:txBody>
      </p:sp>
      <p:pic>
        <p:nvPicPr>
          <p:cNvPr id="4" name="Picture 9" descr="CHA56014"/>
          <p:cNvPicPr>
            <a:picLocks noChangeAspect="1" noChangeArrowheads="1"/>
          </p:cNvPicPr>
          <p:nvPr/>
        </p:nvPicPr>
        <p:blipFill>
          <a:blip r:embed="rId2"/>
          <a:srcRect l="5000" r="5000"/>
          <a:stretch>
            <a:fillRect/>
          </a:stretch>
        </p:blipFill>
        <p:spPr bwMode="auto">
          <a:xfrm>
            <a:off x="642910" y="3714752"/>
            <a:ext cx="7995417" cy="289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571480"/>
            <a:ext cx="9009063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25963"/>
          </a:xfrm>
        </p:spPr>
        <p:txBody>
          <a:bodyPr/>
          <a:lstStyle/>
          <a:p>
            <a:r>
              <a:rPr lang="es-CL" dirty="0" smtClean="0">
                <a:solidFill>
                  <a:srgbClr val="00B050"/>
                </a:solidFill>
              </a:rPr>
              <a:t>Si el </a:t>
            </a:r>
            <a:r>
              <a:rPr lang="es-CL" dirty="0" err="1" smtClean="0">
                <a:solidFill>
                  <a:srgbClr val="00B050"/>
                </a:solidFill>
              </a:rPr>
              <a:t>cicloalcano</a:t>
            </a:r>
            <a:r>
              <a:rPr lang="es-CL" dirty="0" smtClean="0">
                <a:solidFill>
                  <a:srgbClr val="00B050"/>
                </a:solidFill>
              </a:rPr>
              <a:t> posee un sustituyente </a:t>
            </a:r>
            <a:r>
              <a:rPr lang="es-CL" b="1" dirty="0" smtClean="0">
                <a:solidFill>
                  <a:srgbClr val="00B050"/>
                </a:solidFill>
              </a:rPr>
              <a:t>no se numeran </a:t>
            </a:r>
            <a:r>
              <a:rPr lang="es-CL" dirty="0" smtClean="0">
                <a:solidFill>
                  <a:srgbClr val="00B050"/>
                </a:solidFill>
              </a:rPr>
              <a:t>los carbonos que forman el anillo. </a:t>
            </a:r>
            <a:r>
              <a:rPr lang="es-CL" dirty="0" err="1" smtClean="0">
                <a:solidFill>
                  <a:srgbClr val="00B050"/>
                </a:solidFill>
              </a:rPr>
              <a:t>Ej</a:t>
            </a:r>
            <a:r>
              <a:rPr lang="es-CL" dirty="0" smtClean="0">
                <a:solidFill>
                  <a:srgbClr val="00B050"/>
                </a:solidFill>
              </a:rPr>
              <a:t>:</a:t>
            </a:r>
            <a:endParaRPr lang="es-ES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428868"/>
            <a:ext cx="4226738" cy="135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>
                <a:solidFill>
                  <a:srgbClr val="0070C0"/>
                </a:solidFill>
              </a:rPr>
              <a:t>S</a:t>
            </a:r>
            <a:r>
              <a:rPr lang="es-CL" b="1" dirty="0" smtClean="0">
                <a:solidFill>
                  <a:srgbClr val="0070C0"/>
                </a:solidFill>
              </a:rPr>
              <a:t>i hay varios sustituyentes iguales se requiere de una numeración. </a:t>
            </a:r>
            <a:r>
              <a:rPr lang="es-CL" b="1" dirty="0" smtClean="0">
                <a:solidFill>
                  <a:srgbClr val="00B050"/>
                </a:solidFill>
              </a:rPr>
              <a:t>Un sustituyente siempre estará en el Carbono número 1 </a:t>
            </a:r>
            <a:r>
              <a:rPr lang="es-CL" b="1" dirty="0" smtClean="0">
                <a:solidFill>
                  <a:srgbClr val="0070C0"/>
                </a:solidFill>
              </a:rPr>
              <a:t>y los demás carbonos se numeran en forma consecutiva de forma tal que tengan los </a:t>
            </a:r>
            <a:r>
              <a:rPr lang="es-CL" b="1" dirty="0" smtClean="0">
                <a:solidFill>
                  <a:srgbClr val="00B050"/>
                </a:solidFill>
              </a:rPr>
              <a:t>números más bajos</a:t>
            </a:r>
            <a:r>
              <a:rPr lang="es-CL" b="1" dirty="0" smtClean="0">
                <a:solidFill>
                  <a:srgbClr val="0070C0"/>
                </a:solidFill>
              </a:rPr>
              <a:t>. Cuando los sustituyentes son diferentes al que se da la prioridad alfabética es el que estará en el carbono número 1. Ejemplo:</a:t>
            </a:r>
            <a:endParaRPr lang="es-ES" b="1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857760"/>
            <a:ext cx="821537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28680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873" y="3571876"/>
            <a:ext cx="703973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57166"/>
            <a:ext cx="5619758" cy="150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012" y="1988840"/>
            <a:ext cx="6197321" cy="4099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COMO RADICAL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792961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192</Words>
  <Application>Microsoft Office PowerPoint</Application>
  <PresentationFormat>Presentación en pantalla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CICLOALCANOS</vt:lpstr>
      <vt:lpstr>CICLOALCANOS</vt:lpstr>
      <vt:lpstr>NOMENCLATURA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CICLO COMO RADICAL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CICLOALCANOS</dc:title>
  <dc:creator>ANA ISABEL RETAMALES MARTINICH</dc:creator>
  <cp:lastModifiedBy>..::Lobillo::..</cp:lastModifiedBy>
  <cp:revision>25</cp:revision>
  <dcterms:created xsi:type="dcterms:W3CDTF">2011-10-29T18:00:33Z</dcterms:created>
  <dcterms:modified xsi:type="dcterms:W3CDTF">2015-09-03T13:10:00Z</dcterms:modified>
</cp:coreProperties>
</file>