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99"/>
    <a:srgbClr val="FF00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ESTERES</a:t>
            </a:r>
            <a:endParaRPr lang="es-ES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CARBONILO </a:t>
            </a:r>
            <a:endParaRPr lang="es-ES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167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2013" y="3790950"/>
            <a:ext cx="23399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058" name="AutoShape 2"/>
          <p:cNvSpPr>
            <a:spLocks noChangeAspect="1" noChangeArrowheads="1"/>
          </p:cNvSpPr>
          <p:nvPr/>
        </p:nvSpPr>
        <p:spPr bwMode="auto">
          <a:xfrm>
            <a:off x="4343400" y="1512888"/>
            <a:ext cx="3124200" cy="1839912"/>
          </a:xfrm>
          <a:prstGeom prst="cloudCallout">
            <a:avLst>
              <a:gd name="adj1" fmla="val -44463"/>
              <a:gd name="adj2" fmla="val 7001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grupo carbonilo</a:t>
            </a:r>
          </a:p>
        </p:txBody>
      </p:sp>
      <p:sp>
        <p:nvSpPr>
          <p:cNvPr id="301061" name="AutoShape 5"/>
          <p:cNvSpPr>
            <a:spLocks noChangeAspect="1" noChangeArrowheads="1"/>
          </p:cNvSpPr>
          <p:nvPr/>
        </p:nvSpPr>
        <p:spPr bwMode="auto">
          <a:xfrm>
            <a:off x="5486400" y="2514600"/>
            <a:ext cx="3124200" cy="1839913"/>
          </a:xfrm>
          <a:prstGeom prst="cloudCallout">
            <a:avLst>
              <a:gd name="adj1" fmla="val -44463"/>
              <a:gd name="adj2" fmla="val 70019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OR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´</a:t>
            </a:r>
            <a:r>
              <a:rPr lang="en-US" sz="2400"/>
              <a:t>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unido a un grupo carbonilo</a:t>
            </a:r>
          </a:p>
        </p:txBody>
      </p:sp>
      <p:sp>
        <p:nvSpPr>
          <p:cNvPr id="48133" name="Rectangle 9"/>
          <p:cNvSpPr>
            <a:spLocks noChangeArrowheads="1"/>
          </p:cNvSpPr>
          <p:nvPr/>
        </p:nvSpPr>
        <p:spPr bwMode="auto">
          <a:xfrm>
            <a:off x="609600" y="1524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u="sng">
                <a:solidFill>
                  <a:srgbClr val="CC3399"/>
                </a:solidFill>
                <a:latin typeface="Times" charset="0"/>
              </a:rPr>
              <a:t>Ésteres</a:t>
            </a:r>
            <a:endParaRPr lang="en-US" sz="6000"/>
          </a:p>
        </p:txBody>
      </p:sp>
      <p:sp>
        <p:nvSpPr>
          <p:cNvPr id="48134" name="Rectangle 13"/>
          <p:cNvSpPr>
            <a:spLocks noChangeArrowheads="1"/>
          </p:cNvSpPr>
          <p:nvPr/>
        </p:nvSpPr>
        <p:spPr bwMode="auto">
          <a:xfrm>
            <a:off x="457200" y="55626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3399"/>
                </a:solidFill>
              </a:rPr>
              <a:t>El </a:t>
            </a:r>
            <a:r>
              <a:rPr lang="en-US" sz="3600" dirty="0" err="1">
                <a:solidFill>
                  <a:srgbClr val="003399"/>
                </a:solidFill>
              </a:rPr>
              <a:t>grupo</a:t>
            </a:r>
            <a:r>
              <a:rPr lang="en-US" sz="3600" dirty="0">
                <a:solidFill>
                  <a:srgbClr val="003399"/>
                </a:solidFill>
              </a:rPr>
              <a:t> </a:t>
            </a:r>
            <a:r>
              <a:rPr lang="en-US" sz="3600" dirty="0" err="1">
                <a:solidFill>
                  <a:srgbClr val="003399"/>
                </a:solidFill>
              </a:rPr>
              <a:t>funcional</a:t>
            </a:r>
            <a:r>
              <a:rPr lang="en-US" sz="3600" dirty="0">
                <a:solidFill>
                  <a:srgbClr val="003399"/>
                </a:solidFill>
              </a:rPr>
              <a:t> de un </a:t>
            </a:r>
            <a:r>
              <a:rPr lang="en-US" sz="3600" dirty="0" err="1">
                <a:solidFill>
                  <a:srgbClr val="003399"/>
                </a:solidFill>
              </a:rPr>
              <a:t>éster</a:t>
            </a:r>
            <a:r>
              <a:rPr lang="en-US" sz="3600" dirty="0">
                <a:solidFill>
                  <a:srgbClr val="003399"/>
                </a:solidFill>
              </a:rPr>
              <a:t> </a:t>
            </a:r>
            <a:r>
              <a:rPr lang="en-US" sz="3600" dirty="0" err="1">
                <a:solidFill>
                  <a:srgbClr val="003399"/>
                </a:solidFill>
              </a:rPr>
              <a:t>es</a:t>
            </a:r>
            <a:r>
              <a:rPr lang="en-US" sz="3600" dirty="0">
                <a:solidFill>
                  <a:srgbClr val="003399"/>
                </a:solidFill>
              </a:rPr>
              <a:t> </a:t>
            </a:r>
            <a:r>
              <a:rPr lang="en-US" sz="3600" dirty="0">
                <a:solidFill>
                  <a:srgbClr val="003399"/>
                </a:solidFill>
                <a:cs typeface="Times New Roman" pitchFamily="18" charset="0"/>
              </a:rPr>
              <a:t>–</a:t>
            </a:r>
            <a:endParaRPr lang="en-US" sz="3600" dirty="0">
              <a:solidFill>
                <a:srgbClr val="003399"/>
              </a:solidFill>
            </a:endParaRP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6858000" y="55626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COOR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sz="3600"/>
              <a:t> </a:t>
            </a:r>
          </a:p>
        </p:txBody>
      </p:sp>
      <p:sp>
        <p:nvSpPr>
          <p:cNvPr id="48136" name="8 CuadroTexto"/>
          <p:cNvSpPr txBox="1">
            <a:spLocks noChangeArrowheads="1"/>
          </p:cNvSpPr>
          <p:nvPr/>
        </p:nvSpPr>
        <p:spPr bwMode="auto">
          <a:xfrm>
            <a:off x="381000" y="1295400"/>
            <a:ext cx="2895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Un </a:t>
            </a:r>
            <a:r>
              <a:rPr lang="en-US" sz="2400" dirty="0" err="1">
                <a:solidFill>
                  <a:srgbClr val="006600"/>
                </a:solidFill>
              </a:rPr>
              <a:t>éster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err="1">
                <a:solidFill>
                  <a:srgbClr val="006600"/>
                </a:solidFill>
              </a:rPr>
              <a:t>es</a:t>
            </a:r>
            <a:r>
              <a:rPr lang="en-US" sz="2400" dirty="0">
                <a:solidFill>
                  <a:srgbClr val="006600"/>
                </a:solidFill>
              </a:rPr>
              <a:t> un </a:t>
            </a:r>
            <a:r>
              <a:rPr lang="en-US" sz="2400" dirty="0" err="1">
                <a:solidFill>
                  <a:srgbClr val="006600"/>
                </a:solidFill>
              </a:rPr>
              <a:t>compuesto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err="1">
                <a:solidFill>
                  <a:srgbClr val="006600"/>
                </a:solidFill>
              </a:rPr>
              <a:t>orgánico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err="1">
                <a:solidFill>
                  <a:srgbClr val="006600"/>
                </a:solidFill>
              </a:rPr>
              <a:t>derivado</a:t>
            </a:r>
            <a:r>
              <a:rPr lang="en-US" sz="2400" dirty="0">
                <a:solidFill>
                  <a:srgbClr val="006600"/>
                </a:solidFill>
              </a:rPr>
              <a:t> de un </a:t>
            </a:r>
            <a:r>
              <a:rPr lang="en-US" sz="2400" dirty="0" err="1">
                <a:solidFill>
                  <a:srgbClr val="006600"/>
                </a:solidFill>
              </a:rPr>
              <a:t>ácido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err="1">
                <a:solidFill>
                  <a:srgbClr val="006600"/>
                </a:solidFill>
              </a:rPr>
              <a:t>carboxilico</a:t>
            </a:r>
            <a:r>
              <a:rPr lang="en-US" sz="2400" dirty="0">
                <a:solidFill>
                  <a:srgbClr val="006600"/>
                </a:solidFill>
              </a:rPr>
              <a:t> y un alcohol.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endParaRPr lang="es-CL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 animBg="1" autoUpdateAnimBg="0"/>
      <p:bldP spid="30106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ESTERES: 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dirty="0" smtClean="0">
                <a:solidFill>
                  <a:srgbClr val="003399"/>
                </a:solidFill>
              </a:rPr>
              <a:t>Son compuestos orgánicos que se forman por reacción entre un alcohol y un ácido carboxílico, con eliminación de agua (una deshidratación).</a:t>
            </a:r>
          </a:p>
          <a:p>
            <a:pPr algn="just"/>
            <a:endParaRPr lang="es-CL" dirty="0" smtClean="0">
              <a:solidFill>
                <a:srgbClr val="003399"/>
              </a:solidFill>
            </a:endParaRPr>
          </a:p>
          <a:p>
            <a:pPr algn="just"/>
            <a:endParaRPr lang="es-CL" dirty="0" smtClean="0">
              <a:solidFill>
                <a:srgbClr val="003399"/>
              </a:solidFill>
            </a:endParaRPr>
          </a:p>
          <a:p>
            <a:pPr algn="just"/>
            <a:endParaRPr lang="es-CL" dirty="0" smtClean="0">
              <a:solidFill>
                <a:srgbClr val="003399"/>
              </a:solidFill>
            </a:endParaRPr>
          </a:p>
          <a:p>
            <a:pPr algn="just"/>
            <a:r>
              <a:rPr lang="es-CL" dirty="0" smtClean="0">
                <a:solidFill>
                  <a:srgbClr val="006600"/>
                </a:solidFill>
              </a:rPr>
              <a:t>A esta reacción le llamamos </a:t>
            </a:r>
            <a:r>
              <a:rPr lang="es-CL" b="1" i="1" dirty="0" smtClean="0">
                <a:solidFill>
                  <a:srgbClr val="006600"/>
                </a:solidFill>
              </a:rPr>
              <a:t>esterificación, en tanto la reacción inversa se denomina </a:t>
            </a:r>
            <a:r>
              <a:rPr lang="es-ES" b="1" i="1" dirty="0" smtClean="0">
                <a:solidFill>
                  <a:srgbClr val="006600"/>
                </a:solidFill>
              </a:rPr>
              <a:t>hidrólisis.</a:t>
            </a:r>
            <a:endParaRPr lang="es-ES" dirty="0" smtClean="0">
              <a:solidFill>
                <a:srgbClr val="006600"/>
              </a:solidFill>
            </a:endParaRPr>
          </a:p>
          <a:p>
            <a:pPr algn="just"/>
            <a:endParaRPr lang="es-ES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1866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214686"/>
            <a:ext cx="6997218" cy="114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>
                <a:solidFill>
                  <a:srgbClr val="003399"/>
                </a:solidFill>
              </a:rPr>
              <a:t>Para nombrar los </a:t>
            </a:r>
            <a:r>
              <a:rPr lang="es-CL" dirty="0" err="1" smtClean="0">
                <a:solidFill>
                  <a:srgbClr val="003399"/>
                </a:solidFill>
              </a:rPr>
              <a:t>ésteres</a:t>
            </a:r>
            <a:r>
              <a:rPr lang="es-CL" dirty="0" smtClean="0">
                <a:solidFill>
                  <a:srgbClr val="003399"/>
                </a:solidFill>
              </a:rPr>
              <a:t> debemos dividir la molécula y nombrar en primer lugar los átomos hasta el grupo carbonilo (</a:t>
            </a:r>
            <a:r>
              <a:rPr lang="es-CL" b="1" dirty="0" smtClean="0">
                <a:solidFill>
                  <a:srgbClr val="003399"/>
                </a:solidFill>
              </a:rPr>
              <a:t>incluyéndolo!!). </a:t>
            </a:r>
            <a:r>
              <a:rPr lang="es-CL" b="1" dirty="0" smtClean="0">
                <a:solidFill>
                  <a:srgbClr val="006600"/>
                </a:solidFill>
              </a:rPr>
              <a:t>A esta porción le asignamos el sufijo ATO. Luego, la porción que falta la nombramos como si fuese un radical con sufijo ILO</a:t>
            </a:r>
            <a:endParaRPr lang="es-ES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738" y="2643182"/>
            <a:ext cx="72422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28"/>
            <a:ext cx="4533905" cy="212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714884"/>
            <a:ext cx="37242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ESTERES</vt:lpstr>
      <vt:lpstr>Presentación de PowerPoint</vt:lpstr>
      <vt:lpstr>ESTERES: </vt:lpstr>
      <vt:lpstr>NOMENCLATURA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ALDEHÍDO</dc:title>
  <dc:creator>Pc1</dc:creator>
  <cp:lastModifiedBy>..::Lobillo::..</cp:lastModifiedBy>
  <cp:revision>9</cp:revision>
  <dcterms:created xsi:type="dcterms:W3CDTF">2011-11-06T00:14:28Z</dcterms:created>
  <dcterms:modified xsi:type="dcterms:W3CDTF">2015-09-07T12:42:27Z</dcterms:modified>
</cp:coreProperties>
</file>