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9" r:id="rId3"/>
    <p:sldId id="281" r:id="rId4"/>
    <p:sldId id="282" r:id="rId5"/>
    <p:sldId id="284" r:id="rId6"/>
    <p:sldId id="286" r:id="rId7"/>
    <p:sldId id="287" r:id="rId8"/>
    <p:sldId id="291" r:id="rId9"/>
    <p:sldId id="289" r:id="rId10"/>
    <p:sldId id="290" r:id="rId11"/>
    <p:sldId id="292" r:id="rId12"/>
    <p:sldId id="293" r:id="rId13"/>
    <p:sldId id="294" r:id="rId14"/>
    <p:sldId id="296" r:id="rId15"/>
    <p:sldId id="295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</p:sldIdLst>
  <p:sldSz cx="100584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FF0066"/>
    <a:srgbClr val="33CC33"/>
    <a:srgbClr val="006666"/>
    <a:srgbClr val="3399FF"/>
    <a:srgbClr val="FF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60"/>
  </p:normalViewPr>
  <p:slideViewPr>
    <p:cSldViewPr>
      <p:cViewPr varScale="1">
        <p:scale>
          <a:sx n="68" d="100"/>
          <a:sy n="68" d="100"/>
        </p:scale>
        <p:origin x="1260" y="72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24B5980-8554-4DD2-BBF7-ECD3C577DCA9}" type="datetimeFigureOut">
              <a:rPr lang="es-CL"/>
              <a:pPr>
                <a:defRPr/>
              </a:pPr>
              <a:t>01-04-2017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D1430E-12E5-4B97-881E-0D0ED7E875A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943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9D01065-2BC1-4FB8-9381-2A254E6346AB}" type="datetimeFigureOut">
              <a:rPr lang="es-CL"/>
              <a:pPr>
                <a:defRPr/>
              </a:pPr>
              <a:t>01-04-2017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696913"/>
            <a:ext cx="51117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32E536-0E0B-4FE5-9B12-77086A8F3A0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102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L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A1E951-ECE2-4618-923A-7967154C1F23}" type="slidenum">
              <a:rPr lang="es-ES" altLang="es-CL">
                <a:cs typeface="Arial" panose="020B0604020202020204" pitchFamily="34" charset="0"/>
              </a:rPr>
              <a:pPr eaLnBrk="1" hangingPunct="1"/>
              <a:t>26</a:t>
            </a:fld>
            <a:endParaRPr lang="es-ES" altLang="es-C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3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2E536-0E0B-4FE5-9B12-77086A8F3A03}" type="slidenum">
              <a:rPr lang="es-CL" smtClean="0"/>
              <a:pPr>
                <a:defRPr/>
              </a:pPr>
              <a:t>40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39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063" y="2130425"/>
            <a:ext cx="8550275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125" y="3886200"/>
            <a:ext cx="704215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3F920-075F-4BE8-A304-5116EBED67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7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426FE-5B85-4E17-8E22-0DEC5CE50C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0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2975" y="274638"/>
            <a:ext cx="2262188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274638"/>
            <a:ext cx="6637337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375A-7634-497E-9FD0-F9D4D04529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1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380" y="609600"/>
            <a:ext cx="854964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54380" y="1981200"/>
            <a:ext cx="4191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13020" y="1981200"/>
            <a:ext cx="4191000" cy="4114800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25E6-5DEC-4A03-A5B1-67438F48323B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4351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380" y="152400"/>
            <a:ext cx="7557770" cy="1600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54380" y="1828800"/>
            <a:ext cx="4149090" cy="3657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71110" y="1828800"/>
            <a:ext cx="4149090" cy="3657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508760" y="6248400"/>
            <a:ext cx="2095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11600" y="6248400"/>
            <a:ext cx="318516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90130" y="6248400"/>
            <a:ext cx="2095500" cy="457200"/>
          </a:xfrm>
        </p:spPr>
        <p:txBody>
          <a:bodyPr/>
          <a:lstStyle>
            <a:lvl1pPr>
              <a:defRPr/>
            </a:lvl1pPr>
          </a:lstStyle>
          <a:p>
            <a:fld id="{CC21E406-E390-4D4E-9A84-F159DE4B4925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5267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5F5D-ED7C-4A57-B0B7-B3FB4983CD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5338" y="4406900"/>
            <a:ext cx="8548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5338" y="2906713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217E4-D1ED-4EC0-A317-9B5021C9FE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600200"/>
            <a:ext cx="44497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449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B3F85-6E92-4888-A0DB-4A3CCB9417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2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238" y="1535113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10163" y="1535113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10163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4ADA1-D04B-4985-9E20-232B0CEE94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4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AF26E-4DB7-4152-9A91-86CDBB0BB6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4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AA252-5EF8-49F1-A40E-C39E44535F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7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273050"/>
            <a:ext cx="33083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2238" y="273050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3238" y="1435100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2DBB1-69D1-4B83-8968-E71A9604E2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2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675" y="4800600"/>
            <a:ext cx="60356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675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675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E831D-FD9F-46C3-B948-251FCFB671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4638"/>
            <a:ext cx="905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00200"/>
            <a:ext cx="9051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245225"/>
            <a:ext cx="2346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245225"/>
            <a:ext cx="3184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245225"/>
            <a:ext cx="2346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D2D96E0-41D9-4A1E-ACDF-4983F7B2DF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quimicaweb.net/grupo_trabajo_ccnn/Grupo_Trabajo/TEMA2/imagenes/solid4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p2.blogger.com/__fl3twYvfS8/RsqsnECuqAI/AAAAAAAAAp4/SL846rt5HQk/s400/bild_3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images.google.cl/imgres?imgurl=http://www.somosamigosdelatierra.org/00_imagenes/contaminacbio.jpg&amp;imgrefurl=http://www.somosamigosdelatierra.org/06_contaminacion/cambioclimatico/cambioclimatico4.html&amp;h=344&amp;w=456&amp;sz=31&amp;hl=es&amp;start=4&amp;tbnid=5dHPNpK4ZijfdM:&amp;tbnh=97&amp;tbnw=128&amp;prev=/images?q=+gases+&amp;gbv=2&amp;hl=es&amp;sa=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l/imgres?imgurl=http://www.accefyn.org.co/Web_GEI(actualizada)/Archivos_gei/Gases.jpg&amp;imgrefurl=http://www.accefyn.org.co/Web_GEI(actualizada)/Archivos_gei/principal.htm&amp;h=235&amp;w=235&amp;sz=14&amp;hl=es&amp;start=10&amp;tbnid=Tc8oz0JsyKfuyM:&amp;tbnh=109&amp;tbnw=109&amp;prev=/images?q=+gases+&amp;gbv=2&amp;hl=es&amp;sa=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images.google.cl/imgres?imgurl=http://www.radioreloj.cu/images1/medioambiente_gases.jpg&amp;imgrefurl=http://www.radioreloj.cu/Revista%20semanal/rs-06-3-6-01.htm&amp;h=320&amp;w=397&amp;sz=120&amp;hl=es&amp;start=2&amp;tbnid=qCydtHrzKWlnAM:&amp;tbnh=100&amp;tbnw=124&amp;prev=/images?q=+gases+&amp;gbv=2&amp;hl=es&amp;sa=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 rot="-557458">
            <a:off x="569913" y="865188"/>
            <a:ext cx="90011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 dirty="0">
                <a:ln w="476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ESTADO  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 rot="-557458">
            <a:off x="1103313" y="3532188"/>
            <a:ext cx="90011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 dirty="0">
                <a:ln w="476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GASEOSO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3400" y="381000"/>
            <a:ext cx="9051925" cy="4525963"/>
          </a:xfrm>
        </p:spPr>
        <p:txBody>
          <a:bodyPr/>
          <a:lstStyle/>
          <a:p>
            <a:r>
              <a:rPr lang="es-ES" dirty="0">
                <a:solidFill>
                  <a:srgbClr val="0000CC"/>
                </a:solidFill>
              </a:rPr>
              <a:t>Las partículas que forman la materia (átomos o moléculas), se consideran como si fueran esferas</a:t>
            </a:r>
            <a:endParaRPr lang="es-CL" dirty="0">
              <a:solidFill>
                <a:srgbClr val="0000CC"/>
              </a:solidFill>
            </a:endParaRPr>
          </a:p>
          <a:p>
            <a:endParaRPr lang="es-CL" dirty="0">
              <a:solidFill>
                <a:srgbClr val="0000CC"/>
              </a:solidFill>
            </a:endParaRPr>
          </a:p>
        </p:txBody>
      </p:sp>
      <p:pic>
        <p:nvPicPr>
          <p:cNvPr id="7" name="Picture 5" descr="http://www.kalipedia.com/kalipediamedia/cienciasnaturales/media/200709/24/fisicayquimica/20070924klpcnafyq_4.Ges.S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305592"/>
            <a:ext cx="4481512" cy="360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77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 rot="-557458">
            <a:off x="417991" y="560213"/>
            <a:ext cx="90011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 dirty="0">
                <a:ln w="476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ESTADO  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 rot="-557458">
            <a:off x="722791" y="3532012"/>
            <a:ext cx="90011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 dirty="0">
                <a:ln w="476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SÒLIDO  </a:t>
            </a:r>
          </a:p>
        </p:txBody>
      </p:sp>
    </p:spTree>
    <p:extLst>
      <p:ext uri="{BB962C8B-B14F-4D97-AF65-F5344CB8AC3E}">
        <p14:creationId xmlns:p14="http://schemas.microsoft.com/office/powerpoint/2010/main" val="125556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57200"/>
            <a:ext cx="9051925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0000CC"/>
                </a:solidFill>
              </a:rPr>
              <a:t>El estado sólido se caracteriza porque las partículas que lo componen están muy juntas y en posiciones más o menos fijas, esto hace que la distancia entre las partículas sea casi nula. </a:t>
            </a:r>
            <a:endParaRPr lang="es-CL" dirty="0">
              <a:solidFill>
                <a:srgbClr val="0000CC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3124200" cy="34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quimicaweb.net/grupo_trabajo_ccnn/Grupo_Trabajo/TEMA2/imagenes/solid4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31637"/>
            <a:ext cx="3200400" cy="361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0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57200"/>
            <a:ext cx="9051925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0000CC"/>
                </a:solidFill>
              </a:rPr>
              <a:t>Esto se debe a que las fuerzas de atracción son muy intensas y las partículas solo tienen libertad para realizar pequeñas vibraciones</a:t>
            </a:r>
            <a:r>
              <a:rPr lang="es-ES" dirty="0"/>
              <a:t> y por eso los sólidos tienen forma y volumen constante, definido.</a:t>
            </a:r>
            <a:endParaRPr lang="es-CL" dirty="0"/>
          </a:p>
        </p:txBody>
      </p:sp>
      <p:pic>
        <p:nvPicPr>
          <p:cNvPr id="4" name="Picture 7" descr="cine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96735"/>
            <a:ext cx="30956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oli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485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0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1 Imagen" descr="a2eB6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2 CuadroTexto"/>
          <p:cNvSpPr txBox="1">
            <a:spLocks noChangeArrowheads="1"/>
          </p:cNvSpPr>
          <p:nvPr/>
        </p:nvSpPr>
        <p:spPr bwMode="auto">
          <a:xfrm>
            <a:off x="2536826" y="620714"/>
            <a:ext cx="36306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600"/>
              </a:lnSpc>
            </a:pPr>
            <a:r>
              <a:rPr lang="es-ES" altLang="es-CL" sz="3600">
                <a:solidFill>
                  <a:srgbClr val="009800"/>
                </a:solidFill>
                <a:latin typeface="Arial Unicode MS" panose="020B0604020202020204" pitchFamily="34" charset="-128"/>
              </a:rPr>
              <a:t>Piensa y deduce </a:t>
            </a:r>
          </a:p>
        </p:txBody>
      </p:sp>
      <p:sp>
        <p:nvSpPr>
          <p:cNvPr id="23556" name="3 CuadroTexto"/>
          <p:cNvSpPr txBox="1">
            <a:spLocks noChangeArrowheads="1"/>
          </p:cNvSpPr>
          <p:nvPr/>
        </p:nvSpPr>
        <p:spPr bwMode="auto">
          <a:xfrm>
            <a:off x="1879601" y="1243013"/>
            <a:ext cx="57308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275"/>
              </a:lnSpc>
            </a:pPr>
            <a:r>
              <a:rPr lang="es-CL" altLang="es-CL" sz="2000">
                <a:solidFill>
                  <a:srgbClr val="000000"/>
                </a:solidFill>
              </a:rPr>
              <a:t>La piedra está dentro de un vaso graduado y luego la hemos pasado al interior de una probeta, sin añadir ni quitar un solo gramo de sustancia. </a:t>
            </a:r>
            <a:endParaRPr lang="es-ES" altLang="es-CL" sz="2000">
              <a:solidFill>
                <a:srgbClr val="000000"/>
              </a:solidFill>
            </a:endParaRPr>
          </a:p>
        </p:txBody>
      </p:sp>
      <p:sp>
        <p:nvSpPr>
          <p:cNvPr id="23557" name="4 CuadroTexto"/>
          <p:cNvSpPr txBox="1">
            <a:spLocks noChangeArrowheads="1"/>
          </p:cNvSpPr>
          <p:nvPr/>
        </p:nvSpPr>
        <p:spPr bwMode="auto">
          <a:xfrm>
            <a:off x="1457326" y="5419725"/>
            <a:ext cx="67865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263"/>
              </a:lnSpc>
              <a:buFontTx/>
              <a:buAutoNum type="alphaLcParenR"/>
            </a:pPr>
            <a:r>
              <a:rPr lang="es-CL" altLang="es-CL" sz="2000">
                <a:solidFill>
                  <a:srgbClr val="000000"/>
                </a:solidFill>
              </a:rPr>
              <a:t>¿Ha cambiado la masa de la piedra?</a:t>
            </a:r>
          </a:p>
          <a:p>
            <a:pPr eaLnBrk="1" hangingPunct="1">
              <a:lnSpc>
                <a:spcPts val="2263"/>
              </a:lnSpc>
              <a:buFontTx/>
              <a:buAutoNum type="alphaLcParenR"/>
            </a:pPr>
            <a:r>
              <a:rPr lang="es-CL" altLang="es-CL" sz="2000">
                <a:solidFill>
                  <a:srgbClr val="000000"/>
                </a:solidFill>
              </a:rPr>
              <a:t>¿Se ha modificado su volumen?</a:t>
            </a:r>
          </a:p>
          <a:p>
            <a:pPr eaLnBrk="1" hangingPunct="1">
              <a:lnSpc>
                <a:spcPts val="2263"/>
              </a:lnSpc>
              <a:buFontTx/>
              <a:buAutoNum type="alphaLcParenR"/>
            </a:pPr>
            <a:r>
              <a:rPr lang="es-CL" altLang="es-CL" sz="2000">
                <a:solidFill>
                  <a:srgbClr val="000000"/>
                </a:solidFill>
              </a:rPr>
              <a:t> ¿Se ha alterado su forma? </a:t>
            </a:r>
            <a:endParaRPr lang="es-ES" altLang="es-CL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0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57200"/>
            <a:ext cx="9051925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0000CC"/>
                </a:solidFill>
              </a:rPr>
              <a:t>El planeta Mercurio está formado, casi en su totalidad, por materia en estado sólido</a:t>
            </a:r>
            <a:endParaRPr lang="es-CL" dirty="0">
              <a:solidFill>
                <a:srgbClr val="0000CC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3810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6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 rot="-557458">
            <a:off x="417991" y="560213"/>
            <a:ext cx="90011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 dirty="0">
                <a:ln w="476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ESTADO  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 rot="-557458">
            <a:off x="722791" y="3532012"/>
            <a:ext cx="90011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 dirty="0">
                <a:ln w="476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LÌQUIDO  </a:t>
            </a:r>
          </a:p>
        </p:txBody>
      </p:sp>
    </p:spTree>
    <p:extLst>
      <p:ext uri="{BB962C8B-B14F-4D97-AF65-F5344CB8AC3E}">
        <p14:creationId xmlns:p14="http://schemas.microsoft.com/office/powerpoint/2010/main" val="63519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457200"/>
            <a:ext cx="9051925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0000CC"/>
                </a:solidFill>
              </a:rPr>
              <a:t>En este estado, las fuerzas entre las partículas son más débiles que en el caso anterior, lo que permite que las partículas tengan cierta libertad de </a:t>
            </a:r>
            <a:r>
              <a:rPr lang="es-ES" dirty="0">
                <a:solidFill>
                  <a:srgbClr val="FF0066"/>
                </a:solidFill>
              </a:rPr>
              <a:t>rotación y traslación, además de la vibración</a:t>
            </a:r>
            <a:r>
              <a:rPr lang="es-ES" dirty="0">
                <a:solidFill>
                  <a:srgbClr val="0000CC"/>
                </a:solidFill>
              </a:rPr>
              <a:t>; pueden </a:t>
            </a:r>
            <a:r>
              <a:rPr lang="es-ES" dirty="0">
                <a:solidFill>
                  <a:srgbClr val="006600"/>
                </a:solidFill>
              </a:rPr>
              <a:t>deslizarse unas sobre otras </a:t>
            </a:r>
            <a:r>
              <a:rPr lang="es-ES" dirty="0">
                <a:solidFill>
                  <a:srgbClr val="0000CC"/>
                </a:solidFill>
              </a:rPr>
              <a:t>y mantener, entre ellas, una distancia media constante sin ser fija.</a:t>
            </a:r>
            <a:endParaRPr lang="es-CL" dirty="0">
              <a:solidFill>
                <a:srgbClr val="0000CC"/>
              </a:solidFill>
            </a:endParaRPr>
          </a:p>
          <a:p>
            <a:pPr algn="just"/>
            <a:endParaRPr lang="es-CL" dirty="0">
              <a:solidFill>
                <a:srgbClr val="0000CC"/>
              </a:solidFill>
            </a:endParaRPr>
          </a:p>
        </p:txBody>
      </p:sp>
      <p:pic>
        <p:nvPicPr>
          <p:cNvPr id="4" name="Picture 7" descr="liqui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78263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8600"/>
            <a:ext cx="9051925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0000CC"/>
                </a:solidFill>
              </a:rPr>
              <a:t>Los líquidos, a diferencia de los sólidos, adoptan formas variables, según el recipiente que los contiene.</a:t>
            </a:r>
            <a:endParaRPr lang="es-CL" dirty="0">
              <a:solidFill>
                <a:srgbClr val="0000CC"/>
              </a:solidFill>
            </a:endParaRPr>
          </a:p>
        </p:txBody>
      </p:sp>
      <p:pic>
        <p:nvPicPr>
          <p:cNvPr id="4" name="Picture 8" descr="dm2_il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4067"/>
            <a:ext cx="77152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528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457200"/>
            <a:ext cx="9051925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0000CC"/>
                </a:solidFill>
              </a:rPr>
              <a:t>Pueden fluir con facilidad. </a:t>
            </a:r>
            <a:endParaRPr lang="es-CL" dirty="0">
              <a:solidFill>
                <a:srgbClr val="0000CC"/>
              </a:solidFill>
            </a:endParaRPr>
          </a:p>
        </p:txBody>
      </p:sp>
      <p:pic>
        <p:nvPicPr>
          <p:cNvPr id="4" name="Picture 18" descr="bild_3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8508"/>
            <a:ext cx="25923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335213"/>
            <a:ext cx="18764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_tradnl" dirty="0">
                <a:solidFill>
                  <a:srgbClr val="006600"/>
                </a:solidFill>
              </a:rPr>
              <a:t>Comprender cada uno de los tres estados de agregación, en los que se puede presentar la materia según sea la temperatura y la presión. </a:t>
            </a:r>
            <a:endParaRPr lang="es-ES" altLang="es-CL" b="1" dirty="0">
              <a:solidFill>
                <a:srgbClr val="006600"/>
              </a:solidFill>
            </a:endParaRPr>
          </a:p>
          <a:p>
            <a:pPr marL="0" indent="0" algn="just">
              <a:buNone/>
              <a:defRPr/>
            </a:pPr>
            <a:endParaRPr lang="es-CL" altLang="es-CL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457200"/>
            <a:ext cx="9051925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0000CC"/>
                </a:solidFill>
              </a:rPr>
              <a:t>Son difícilmente compresibles</a:t>
            </a:r>
            <a:endParaRPr lang="es-CL" dirty="0">
              <a:solidFill>
                <a:srgbClr val="0000CC"/>
              </a:solidFill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1981200"/>
            <a:ext cx="5334000" cy="3581400"/>
            <a:chOff x="87" y="821"/>
            <a:chExt cx="2593" cy="1582"/>
          </a:xfrm>
        </p:grpSpPr>
        <p:pic>
          <p:nvPicPr>
            <p:cNvPr id="5" name="Picture 16" descr="C:\Mis documentos\Presentac en Pw point\Banco de graficos\Bco Graficos Fisica\Gr Fisica Ecosfera 4º\p072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821"/>
              <a:ext cx="2593" cy="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1188" y="1068"/>
              <a:ext cx="6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altLang="es-CL"/>
                <a:t>Líquido</a:t>
              </a:r>
              <a:endParaRPr lang="es-ES" altLang="es-CL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164" y="1932"/>
              <a:ext cx="6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altLang="es-CL"/>
                <a:t>Líquido</a:t>
              </a:r>
              <a:endParaRPr lang="es-ES" altLang="es-CL"/>
            </a:p>
          </p:txBody>
        </p:sp>
      </p:grpSp>
    </p:spTree>
    <p:extLst>
      <p:ext uri="{BB962C8B-B14F-4D97-AF65-F5344CB8AC3E}">
        <p14:creationId xmlns:p14="http://schemas.microsoft.com/office/powerpoint/2010/main" val="218620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457200"/>
            <a:ext cx="9051925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0000CC"/>
                </a:solidFill>
              </a:rPr>
              <a:t>Tienen volumen constante.</a:t>
            </a:r>
            <a:endParaRPr lang="es-CL" dirty="0">
              <a:solidFill>
                <a:srgbClr val="0000CC"/>
              </a:solidFill>
            </a:endParaRPr>
          </a:p>
          <a:p>
            <a:pPr algn="just"/>
            <a:endParaRPr lang="es-C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20180"/>
            <a:ext cx="7286427" cy="30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4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 rot="-557458">
            <a:off x="569913" y="865188"/>
            <a:ext cx="90011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 dirty="0">
                <a:ln w="476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ESTADO  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 rot="-557458">
            <a:off x="1103313" y="3532188"/>
            <a:ext cx="90011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 dirty="0">
                <a:ln w="476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GASEOSO  </a:t>
            </a:r>
          </a:p>
        </p:txBody>
      </p:sp>
    </p:spTree>
    <p:extLst>
      <p:ext uri="{BB962C8B-B14F-4D97-AF65-F5344CB8AC3E}">
        <p14:creationId xmlns:p14="http://schemas.microsoft.com/office/powerpoint/2010/main" val="22608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2143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Conociendo el estado gaseoso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00138" y="1500188"/>
            <a:ext cx="3810000" cy="41148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2400" b="1" dirty="0">
                <a:solidFill>
                  <a:srgbClr val="9900CC"/>
                </a:solidFill>
                <a:latin typeface="Arial" charset="0"/>
              </a:rPr>
              <a:t>El científico </a:t>
            </a:r>
            <a:r>
              <a:rPr lang="es-ES" sz="2400" b="1" dirty="0">
                <a:solidFill>
                  <a:srgbClr val="00B050"/>
                </a:solidFill>
                <a:latin typeface="Arial" charset="0"/>
              </a:rPr>
              <a:t>Belga;  </a:t>
            </a:r>
            <a:r>
              <a:rPr lang="es-ES" sz="2400" b="1" dirty="0" err="1">
                <a:solidFill>
                  <a:srgbClr val="00B050"/>
                </a:solidFill>
                <a:latin typeface="Arial" charset="0"/>
              </a:rPr>
              <a:t>Jan</a:t>
            </a:r>
            <a:r>
              <a:rPr lang="es-ES" sz="2400" b="1" dirty="0">
                <a:solidFill>
                  <a:srgbClr val="00B050"/>
                </a:solidFill>
                <a:latin typeface="Arial" charset="0"/>
              </a:rPr>
              <a:t> Baptista Van Helmont </a:t>
            </a:r>
            <a:r>
              <a:rPr lang="es-ES" sz="2400" b="1" dirty="0">
                <a:solidFill>
                  <a:srgbClr val="9900CC"/>
                </a:solidFill>
                <a:latin typeface="Arial" charset="0"/>
              </a:rPr>
              <a:t>( 1580-1644) fue el primero en reconocer la existencia de gases distintos del aire atmosférico, él invento la palabra “gas” que deriva del griego cuyo significado es caos.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s-ES" sz="2400" dirty="0">
              <a:solidFill>
                <a:srgbClr val="003300"/>
              </a:solidFill>
            </a:endParaRPr>
          </a:p>
        </p:txBody>
      </p:sp>
      <p:pic>
        <p:nvPicPr>
          <p:cNvPr id="2053" name="Picture 5" descr="helmont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8476" y="1981200"/>
            <a:ext cx="2862263" cy="4114800"/>
          </a:xfrm>
        </p:spPr>
      </p:pic>
    </p:spTree>
    <p:extLst>
      <p:ext uri="{BB962C8B-B14F-4D97-AF65-F5344CB8AC3E}">
        <p14:creationId xmlns:p14="http://schemas.microsoft.com/office/powerpoint/2010/main" val="33304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5676901" y="3598863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6076951" y="2930526"/>
            <a:ext cx="201613" cy="2651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>
            <a:off x="7173914" y="3598863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35" name="Oval 27"/>
          <p:cNvSpPr>
            <a:spLocks noChangeArrowheads="1"/>
          </p:cNvSpPr>
          <p:nvPr/>
        </p:nvSpPr>
        <p:spPr bwMode="auto">
          <a:xfrm>
            <a:off x="6677026" y="2930526"/>
            <a:ext cx="200025" cy="2651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36" name="Oval 28"/>
          <p:cNvSpPr>
            <a:spLocks noChangeArrowheads="1"/>
          </p:cNvSpPr>
          <p:nvPr/>
        </p:nvSpPr>
        <p:spPr bwMode="auto">
          <a:xfrm>
            <a:off x="7373938" y="2797175"/>
            <a:ext cx="201612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37" name="Oval 29"/>
          <p:cNvSpPr>
            <a:spLocks noChangeArrowheads="1"/>
          </p:cNvSpPr>
          <p:nvPr/>
        </p:nvSpPr>
        <p:spPr bwMode="auto">
          <a:xfrm>
            <a:off x="8174039" y="3598863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>
            <a:off x="8472488" y="2527300"/>
            <a:ext cx="201612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39" name="Oval 31"/>
          <p:cNvSpPr>
            <a:spLocks noChangeArrowheads="1"/>
          </p:cNvSpPr>
          <p:nvPr/>
        </p:nvSpPr>
        <p:spPr bwMode="auto">
          <a:xfrm>
            <a:off x="5676901" y="1992313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>
            <a:off x="6275389" y="1992313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41" name="Oval 33"/>
          <p:cNvSpPr>
            <a:spLocks noChangeArrowheads="1"/>
          </p:cNvSpPr>
          <p:nvPr/>
        </p:nvSpPr>
        <p:spPr bwMode="auto">
          <a:xfrm>
            <a:off x="7772401" y="1992313"/>
            <a:ext cx="201613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42" name="Oval 34"/>
          <p:cNvSpPr>
            <a:spLocks noChangeArrowheads="1"/>
          </p:cNvSpPr>
          <p:nvPr/>
        </p:nvSpPr>
        <p:spPr bwMode="auto">
          <a:xfrm>
            <a:off x="8472488" y="1992313"/>
            <a:ext cx="201612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43" name="Oval 35"/>
          <p:cNvSpPr>
            <a:spLocks noChangeArrowheads="1"/>
          </p:cNvSpPr>
          <p:nvPr/>
        </p:nvSpPr>
        <p:spPr bwMode="auto">
          <a:xfrm>
            <a:off x="5676901" y="4670426"/>
            <a:ext cx="200025" cy="2651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44" name="Oval 36"/>
          <p:cNvSpPr>
            <a:spLocks noChangeArrowheads="1"/>
          </p:cNvSpPr>
          <p:nvPr/>
        </p:nvSpPr>
        <p:spPr bwMode="auto">
          <a:xfrm>
            <a:off x="6475413" y="4137025"/>
            <a:ext cx="201612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45" name="Oval 37"/>
          <p:cNvSpPr>
            <a:spLocks noChangeArrowheads="1"/>
          </p:cNvSpPr>
          <p:nvPr/>
        </p:nvSpPr>
        <p:spPr bwMode="auto">
          <a:xfrm>
            <a:off x="7575551" y="4406901"/>
            <a:ext cx="200025" cy="2651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3046" name="Oval 38"/>
          <p:cNvSpPr>
            <a:spLocks noChangeArrowheads="1"/>
          </p:cNvSpPr>
          <p:nvPr/>
        </p:nvSpPr>
        <p:spPr bwMode="auto">
          <a:xfrm>
            <a:off x="8340726" y="4581526"/>
            <a:ext cx="201613" cy="2651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20" name="Marcador de contenido 2"/>
          <p:cNvSpPr>
            <a:spLocks noGrp="1"/>
          </p:cNvSpPr>
          <p:nvPr>
            <p:ph idx="1"/>
          </p:nvPr>
        </p:nvSpPr>
        <p:spPr>
          <a:xfrm>
            <a:off x="381001" y="381000"/>
            <a:ext cx="4114800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0000CC"/>
                </a:solidFill>
              </a:rPr>
              <a:t>Las partículas adquieren una movilidad total de </a:t>
            </a:r>
            <a:r>
              <a:rPr lang="es-ES" b="1" dirty="0">
                <a:solidFill>
                  <a:srgbClr val="FF0066"/>
                </a:solidFill>
              </a:rPr>
              <a:t>vibración,</a:t>
            </a:r>
            <a:r>
              <a:rPr lang="es-ES" dirty="0">
                <a:solidFill>
                  <a:srgbClr val="FF0066"/>
                </a:solidFill>
              </a:rPr>
              <a:t> </a:t>
            </a:r>
            <a:r>
              <a:rPr lang="es-ES" b="1" dirty="0">
                <a:solidFill>
                  <a:srgbClr val="FF0066"/>
                </a:solidFill>
              </a:rPr>
              <a:t>rotación</a:t>
            </a:r>
            <a:r>
              <a:rPr lang="es-ES" dirty="0">
                <a:solidFill>
                  <a:srgbClr val="FF0066"/>
                </a:solidFill>
              </a:rPr>
              <a:t> y </a:t>
            </a:r>
            <a:r>
              <a:rPr lang="es-ES" b="1" dirty="0">
                <a:solidFill>
                  <a:srgbClr val="FF0066"/>
                </a:solidFill>
              </a:rPr>
              <a:t>traslación</a:t>
            </a:r>
            <a:r>
              <a:rPr lang="es-ES" dirty="0">
                <a:solidFill>
                  <a:srgbClr val="0000CC"/>
                </a:solidFill>
              </a:rPr>
              <a:t>, siendo la distancia entre ellas mucho mayor que la que tienen en estado sólido o líquido y además variable en todo momento.</a:t>
            </a:r>
            <a:endParaRPr lang="es-CL" dirty="0">
              <a:solidFill>
                <a:srgbClr val="0000CC"/>
              </a:solidFill>
            </a:endParaRPr>
          </a:p>
          <a:p>
            <a:pPr marL="0" indent="0" algn="just">
              <a:buNone/>
            </a:pPr>
            <a:endParaRPr lang="es-CL" dirty="0">
              <a:solidFill>
                <a:srgbClr val="0000CC"/>
              </a:solidFill>
            </a:endParaRPr>
          </a:p>
          <a:p>
            <a:pPr algn="just"/>
            <a:endParaRPr lang="es-CL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7.40741E-7 C 0.00087 0.00973 0.00018 0.01875 0.00487 0.02662 C 0.01407 0.0419 0.01528 0.04028 0.0283 0.04885 C 0.03074 0.05047 0.03247 0.05371 0.0349 0.05556 C 0.0441 0.06273 0.05209 0.06621 0.06164 0.07107 C 0.07119 0.07593 0.06563 0.075 0.07501 0.08218 C 0.07917 0.08542 0.0882 0.09098 0.0882 0.09098 L 0.17987 0.07107 L 0.22327 0.12431 L 0.14653 0.17107 L 0.07153 0.1956 L 0.10001 0.25116 L 0.25001 0.27547 L 0.2849 0.15116 L 0.31164 0.27338 L 0.1566 0.34885 C 0.11494 0.36551 0.09219 0.37824 0.0533 0.38218 C 0.05105 0.38287 0.04879 0.38519 0.04653 0.38449 C 0.04393 0.38357 0.03994 0.37778 0.03994 0.37778 L 0.24167 0.28658 L 0.2132 0.28218 " pathEditMode="relative" ptsTypes="ffffffAAAAAAAAAfffAAA">
                                      <p:cBhvr>
                                        <p:cTn id="6" dur="2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648 C 0.03907 -0.02477 0.0382 -0.02407 0.06702 -0.0287 C 0.07587 -0.03264 0.08455 -0.03472 0.09358 -0.0375 C 0.09636 -0.05185 0.0941 -0.0412 0.09705 -0.05301 C 0.09827 -0.0574 0.10035 -0.06643 0.10035 -0.06643 C 0.09983 -0.08935 0.10174 -0.11273 0.09862 -0.13541 C 0.09809 -0.13912 0.09306 -0.13657 0.09028 -0.1375 C 0.07379 -0.14236 0.09653 -0.13842 0.06528 -0.1419 C 0.05105 -0.14583 0.03646 -0.14745 0.02205 -0.15092 C 0.025 -0.16365 0.025 -0.16643 0.03525 -0.17083 C 0.03368 -0.15393 0.03178 -0.13634 0.02865 -0.11967 C 0.02934 -0.10231 0.03004 -0.07106 0.03195 -0.05092 C 0.03559 -0.01319 0.05539 0.01991 0.07205 0.04908 C 0.07483 0.06088 0.07952 0.0713 0.08368 0.08241 C 0.08629 0.08935 0.08768 0.09769 0.09028 0.10463 C 0.09462 0.11644 0.09202 0.10695 0.09705 0.11574 C 0.10313 0.12662 0.10625 0.13982 0.11372 0.14908 C 0.11424 0.15139 0.11389 0.1544 0.11528 0.15579 C 0.11823 0.15857 0.12535 0.16019 0.12535 0.16019 C 0.12796 0.17107 0.13282 0.16991 0.14028 0.1669 C 0.1441 0.16528 0.15313 0.16181 0.15695 0.1581 C 0.16667 0.14838 0.17101 0.13172 0.17691 0.11806 C 0.18021 0.11065 0.18698 0.09584 0.18698 0.09584 C 0.19497 0.05301 0.20278 0.00996 0.21025 -0.0331 C 0.21372 -0.05254 0.21546 -0.08102 0.22205 -0.09977 C 0.23073 -0.12477 0.24966 -0.14953 0.27032 -0.15532 C 0.28212 -0.15208 0.28021 -0.14884 0.28872 -0.1375 C 0.29237 -0.13264 0.29862 -0.13426 0.30365 -0.1331 C 0.30539 -0.13171 0.30868 -0.1287 0.30868 -0.1287 " pathEditMode="relative" ptsTypes="ffffffffffffffffffffffffffffA">
                                      <p:cBhvr>
                                        <p:cTn id="8" dur="2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0023 C 0.10487 0.08842 0.19497 0.17685 0.21823 0.16018 C 0.2415 0.14352 0.16424 -0.05394 0.15487 -0.09977 C 0.14549 -0.1456 0.15348 -0.13056 0.16164 -0.11551 " pathEditMode="relative" ptsTypes="aaaA">
                                      <p:cBhvr>
                                        <p:cTn id="10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556E-6 C -0.1276 0.03728 -0.25503 0.07478 -0.28333 0.05116 C -0.31163 0.02755 -0.20677 -0.10833 -0.17014 -0.14235 C -0.1335 -0.17638 -0.07361 -0.18981 -0.06337 -0.15346 C -0.05312 -0.11712 -0.07725 0.03056 -0.10833 0.07547 C -0.13941 0.12038 -0.22673 0.10927 -0.25 0.11552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C 0.06424 -0.00185 0.05226 0.00555 0.08837 -0.01111 C 0.09202 -0.01829 0.09636 -0.02384 0.09983 -0.03102 C 0.10122 -0.03634 0.10487 -0.04097 0.10487 -0.04653 C 0.10591 -0.06806 0.10382 -0.09375 0.09671 -0.1132 C 0.09549 -0.12662 0.0948 -0.14005 0.09323 -0.15324 C 0.09254 -0.15787 0.09046 -0.16204 0.08976 -0.16667 C 0.08889 -0.17685 0.08941 -0.1875 0.08837 -0.19769 C 0.08768 -0.20509 0.08612 -0.2125 0.0849 -0.21991 C 0.08438 -0.22292 0.08334 -0.22894 0.08334 -0.22894 C 0.08386 -0.23704 0.08369 -0.24537 0.0849 -0.25324 C 0.08698 -0.26597 0.1132 -0.27384 0.12171 -0.27778 C 0.14115 -0.27084 0.14844 -0.26065 0.15504 -0.23542 C 0.15556 -0.22801 0.15573 -0.2206 0.1566 -0.2132 C 0.16042 -0.17986 0.19844 -0.18357 0.21494 -0.18218 C 0.26077 -0.18403 0.27014 -0.16644 0.28473 -0.20671 C 0.2875 -0.225 0.28941 -0.24722 0.28316 -0.26435 C 0.28212 -0.26783 0.27952 -0.27014 0.27813 -0.27338 C 0.27362 -0.28449 0.27136 -0.29699 0.26806 -0.3088 C 0.26945 -0.32639 0.26945 -0.33866 0.27657 -0.35324 C 0.27865 -0.36459 0.27935 -0.36134 0.275 -0.37338 C 0.27396 -0.3757 0.27171 -0.37986 0.27171 -0.37986 L 0.27657 -0.36435 " pathEditMode="relative" ptsTypes="fffffffffffffffffffffAA">
                                      <p:cBhvr>
                                        <p:cTn id="14" dur="2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C -0.04618 0.07685 -0.09218 0.1537 -0.14166 0.16435 C -0.19114 0.175 -0.27083 0.08102 -0.2967 0.06435 " pathEditMode="relative" ptsTypes="aaA">
                                      <p:cBhvr>
                                        <p:cTn id="16" dur="20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C -0.05104 -0.09977 -0.10191 -0.19931 -0.1316 -0.19561 C -0.16129 -0.1919 -0.17031 -0.01436 -0.1783 0.02222 " pathEditMode="relative" ptsTypes="aaA">
                                      <p:cBhvr>
                                        <p:cTn id="18" dur="20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6007 -0.00417 -0.11997 -0.0081 -0.1283 0.02222 C -0.13663 0.05255 -0.06302 0.15556 -0.05 0.18218 " pathEditMode="relative" ptsTypes="aaA">
                                      <p:cBhvr>
                                        <p:cTn id="20" dur="2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6 C 0.01354 0.00232 0.02725 0.00487 0.0434 0.00232 C 0.05954 -0.00023 0.06232 -0.04189 0.0967 -0.0155 C 0.13107 0.01089 0.22447 0.13056 0.25 0.16019 " pathEditMode="relative" ptsTypes="aaaA">
                                      <p:cBhvr>
                                        <p:cTn id="22" dur="2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81481E-6 C -0.0776 -0.02245 -0.15503 -0.04468 -0.16996 -0.09792 C -0.18489 -0.15116 -0.10329 -0.2831 -0.08992 -0.32014 " pathEditMode="relative" ptsTypes="aaA">
                                      <p:cBhvr>
                                        <p:cTn id="24" dur="20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C -0.05885 0.00023 -0.11753 0.00046 -0.13993 0.02222 C -0.16232 0.04398 -0.15989 0.11389 -0.13489 0.13102 C -0.10989 0.14815 -0.01041 0.10555 0.01007 0.12454 C 0.03056 0.14352 -0.00798 0.22454 -0.01163 0.24444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92593E-6 C -0.06285 0.02615 -0.1257 0.05254 -0.09827 0.02661 C -0.07084 0.00069 0.15243 -0.13774 0.1651 -0.15556 C 0.17743 -0.17339 0.00798 -0.09237 -0.02327 -0.0801 " pathEditMode="relative" ptsTypes="aaaA">
                                      <p:cBhvr>
                                        <p:cTn id="28" dur="2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62963E-6 C 0.07396 0.07501 0.1481 0.15001 0.13994 0.12663 C 0.13178 0.10325 -0.01961 -0.11087 -0.04843 -0.14004 C -0.07725 -0.16921 -0.03576 -0.06412 -0.03333 -0.04884 " pathEditMode="relative" ptsTypes="aaaA">
                                      <p:cBhvr>
                                        <p:cTn id="30" dur="2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C -0.04826 -0.12338 -0.09635 -0.24653 -0.0934 -0.21574 C -0.09045 -0.18496 -0.01094 0.17731 0.01823 0.18426 C 0.0474 0.1912 0.07101 -0.11389 0.0816 -0.17338 " pathEditMode="relative" ptsTypes="aaaA">
                                      <p:cBhvr>
                                        <p:cTn id="32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C -0.07448 0.01505 -0.14896 0.03033 -0.1132 0.03773 C -0.07743 0.04514 0.16215 0.04398 0.2151 0.04445 C 0.26805 0.04491 0.21857 0.01366 0.20503 0.04005 C 0.19149 0.06644 0.16232 0.13426 0.13333 0.20232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2" grpId="0" animBg="1"/>
      <p:bldP spid="43033" grpId="0" animBg="1"/>
      <p:bldP spid="43034" grpId="0" animBg="1"/>
      <p:bldP spid="43035" grpId="0" animBg="1"/>
      <p:bldP spid="43036" grpId="0" animBg="1"/>
      <p:bldP spid="43037" grpId="0" animBg="1"/>
      <p:bldP spid="43038" grpId="0" animBg="1"/>
      <p:bldP spid="43039" grpId="0" animBg="1"/>
      <p:bldP spid="43040" grpId="0" animBg="1"/>
      <p:bldP spid="43041" grpId="0" animBg="1"/>
      <p:bldP spid="43042" grpId="0" animBg="1"/>
      <p:bldP spid="43043" grpId="0" animBg="1"/>
      <p:bldP spid="43044" grpId="0" animBg="1"/>
      <p:bldP spid="43045" grpId="0" animBg="1"/>
      <p:bldP spid="430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357188"/>
            <a:ext cx="7772400" cy="1143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 fáciles de comprimir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28700" y="1571625"/>
            <a:ext cx="7696200" cy="1752600"/>
          </a:xfrm>
        </p:spPr>
        <p:txBody>
          <a:bodyPr/>
          <a:lstStyle/>
          <a:p>
            <a:pPr algn="just" eaLnBrk="1" hangingPunct="1"/>
            <a:r>
              <a:rPr lang="es-ES" altLang="es-CL" sz="2800" b="1">
                <a:solidFill>
                  <a:srgbClr val="660066"/>
                </a:solidFill>
                <a:latin typeface="Arial" panose="020B0604020202020204" pitchFamily="34" charset="0"/>
              </a:rPr>
              <a:t>Como las distancias entre moléculas de un gas son muy grandes, los gases pueden </a:t>
            </a:r>
            <a:r>
              <a:rPr lang="es-ES" altLang="es-CL" sz="2800" b="1">
                <a:solidFill>
                  <a:srgbClr val="00B050"/>
                </a:solidFill>
                <a:latin typeface="Arial" panose="020B0604020202020204" pitchFamily="34" charset="0"/>
              </a:rPr>
              <a:t>comprimirse</a:t>
            </a:r>
            <a:r>
              <a:rPr lang="es-ES" altLang="es-CL" sz="2800" b="1">
                <a:solidFill>
                  <a:srgbClr val="660066"/>
                </a:solidFill>
                <a:latin typeface="Arial" panose="020B0604020202020204" pitchFamily="34" charset="0"/>
              </a:rPr>
              <a:t> (disminuir el volumen) fácilmente, </a:t>
            </a:r>
            <a:r>
              <a:rPr lang="es-ES" altLang="es-CL" sz="2800" b="1">
                <a:solidFill>
                  <a:srgbClr val="00B050"/>
                </a:solidFill>
                <a:latin typeface="Arial" panose="020B0604020202020204" pitchFamily="34" charset="0"/>
              </a:rPr>
              <a:t>aumentando la presión</a:t>
            </a:r>
            <a:r>
              <a:rPr lang="es-ES" altLang="es-CL" sz="2800" b="1">
                <a:solidFill>
                  <a:srgbClr val="660066"/>
                </a:solidFill>
                <a:latin typeface="Arial" panose="020B0604020202020204" pitchFamily="34" charset="0"/>
              </a:rPr>
              <a:t>. Ej: Una jeringa con su orificio tapado y empujando el émbolo</a:t>
            </a:r>
          </a:p>
        </p:txBody>
      </p:sp>
      <p:pic>
        <p:nvPicPr>
          <p:cNvPr id="12297" name="Picture 9" descr="PRUEB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810000"/>
            <a:ext cx="7543800" cy="1371600"/>
          </a:xfrm>
        </p:spPr>
      </p:pic>
      <p:pic>
        <p:nvPicPr>
          <p:cNvPr id="8197" name="Picture 6" descr="http://intercentres.cult.gva.es/iesleonardodavinci/Fisica/Cinetico-corpuscular/PV/compresion-animada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5072064"/>
            <a:ext cx="30003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5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285750"/>
            <a:ext cx="7696200" cy="1981200"/>
          </a:xfrm>
        </p:spPr>
        <p:txBody>
          <a:bodyPr/>
          <a:lstStyle/>
          <a:p>
            <a:pPr algn="just"/>
            <a:r>
              <a:rPr lang="es-ES" altLang="es-CL" b="1">
                <a:solidFill>
                  <a:schemeClr val="tx2"/>
                </a:solidFill>
              </a:rPr>
              <a:t>COMPRESIÓN:</a:t>
            </a:r>
            <a:r>
              <a:rPr lang="es-ES" altLang="es-CL"/>
              <a:t> </a:t>
            </a:r>
            <a:r>
              <a:rPr lang="es-ES" altLang="es-CL" b="1">
                <a:solidFill>
                  <a:srgbClr val="00B050"/>
                </a:solidFill>
              </a:rPr>
              <a:t>capacidad de una misma cantidad de sustancia para ocupar un espacio menor</a:t>
            </a:r>
          </a:p>
        </p:txBody>
      </p:sp>
      <p:pic>
        <p:nvPicPr>
          <p:cNvPr id="9219" name="Picture 5" descr="05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6" t="-2" r="-5000" b="10074"/>
          <a:stretch>
            <a:fillRect/>
          </a:stretch>
        </p:blipFill>
        <p:spPr bwMode="auto">
          <a:xfrm>
            <a:off x="885825" y="22860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05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52826" b="11111"/>
          <a:stretch>
            <a:fillRect/>
          </a:stretch>
        </p:blipFill>
        <p:spPr bwMode="auto">
          <a:xfrm>
            <a:off x="3171826" y="2357438"/>
            <a:ext cx="21574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:\My Documents\Jason's Misc Stuff\images\chemistry\compres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785938"/>
            <a:ext cx="373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6" y="1"/>
            <a:ext cx="80486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71826" y="3857626"/>
            <a:ext cx="3643313" cy="2773921"/>
            <a:chOff x="3046" y="1906"/>
            <a:chExt cx="2550" cy="2147"/>
          </a:xfrm>
        </p:grpSpPr>
        <p:sp>
          <p:nvSpPr>
            <p:cNvPr id="10244" name="Text Box 8"/>
            <p:cNvSpPr txBox="1">
              <a:spLocks noChangeArrowheads="1"/>
            </p:cNvSpPr>
            <p:nvPr/>
          </p:nvSpPr>
          <p:spPr bwMode="auto">
            <a:xfrm>
              <a:off x="3176" y="3648"/>
              <a:ext cx="2286" cy="40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altLang="es-CL" sz="1400"/>
                <a:t>Los gases son fluidos muy compresibles</a:t>
              </a:r>
              <a:endParaRPr lang="es-ES" altLang="es-CL" sz="1400"/>
            </a:p>
          </p:txBody>
        </p:sp>
        <p:grpSp>
          <p:nvGrpSpPr>
            <p:cNvPr id="10245" name="Group 9"/>
            <p:cNvGrpSpPr>
              <a:grpSpLocks/>
            </p:cNvGrpSpPr>
            <p:nvPr/>
          </p:nvGrpSpPr>
          <p:grpSpPr bwMode="auto">
            <a:xfrm>
              <a:off x="3046" y="1906"/>
              <a:ext cx="2550" cy="1687"/>
              <a:chOff x="3046" y="720"/>
              <a:chExt cx="2550" cy="1687"/>
            </a:xfrm>
          </p:grpSpPr>
          <p:pic>
            <p:nvPicPr>
              <p:cNvPr id="10246" name="Picture 10" descr="C:\Mis documentos\Presentac en Pw point\Banco de graficos\Bco Graficos Fisica\Gr Fisica Ecosfera 4º\p072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6" y="720"/>
                <a:ext cx="2550" cy="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7" name="Text Box 11"/>
              <p:cNvSpPr txBox="1">
                <a:spLocks noChangeArrowheads="1"/>
              </p:cNvSpPr>
              <p:nvPr/>
            </p:nvSpPr>
            <p:spPr bwMode="auto">
              <a:xfrm>
                <a:off x="4140" y="1116"/>
                <a:ext cx="606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altLang="es-CL"/>
                  <a:t>Gas</a:t>
                </a:r>
                <a:endParaRPr lang="es-ES" altLang="es-CL"/>
              </a:p>
            </p:txBody>
          </p:sp>
          <p:sp>
            <p:nvSpPr>
              <p:cNvPr id="10248" name="Text Box 12"/>
              <p:cNvSpPr txBox="1">
                <a:spLocks noChangeArrowheads="1"/>
              </p:cNvSpPr>
              <p:nvPr/>
            </p:nvSpPr>
            <p:spPr bwMode="auto">
              <a:xfrm>
                <a:off x="4368" y="1944"/>
                <a:ext cx="528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altLang="es-CL"/>
                  <a:t>Gas</a:t>
                </a:r>
                <a:endParaRPr lang="es-ES" alt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3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357188"/>
            <a:ext cx="7772400" cy="1143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 fáciles de expandir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71514" y="1981200"/>
            <a:ext cx="3519487" cy="4114800"/>
          </a:xfrm>
        </p:spPr>
        <p:txBody>
          <a:bodyPr/>
          <a:lstStyle/>
          <a:p>
            <a:pPr algn="just" eaLnBrk="1" hangingPunct="1"/>
            <a:r>
              <a:rPr lang="es-ES" altLang="es-CL" sz="2800" b="1">
                <a:solidFill>
                  <a:srgbClr val="660066"/>
                </a:solidFill>
                <a:latin typeface="Arial" panose="020B0604020202020204" pitchFamily="34" charset="0"/>
              </a:rPr>
              <a:t>Aumentar el volumen </a:t>
            </a:r>
            <a:r>
              <a:rPr lang="es-ES" altLang="es-CL" sz="2800" b="1">
                <a:solidFill>
                  <a:srgbClr val="00B050"/>
                </a:solidFill>
                <a:latin typeface="Arial" panose="020B0604020202020204" pitchFamily="34" charset="0"/>
              </a:rPr>
              <a:t>disminuyendo la presión </a:t>
            </a:r>
            <a:r>
              <a:rPr lang="es-ES" altLang="es-CL" sz="2800" b="1">
                <a:solidFill>
                  <a:srgbClr val="660066"/>
                </a:solidFill>
                <a:latin typeface="Arial" panose="020B0604020202020204" pitchFamily="34" charset="0"/>
              </a:rPr>
              <a:t>del gas</a:t>
            </a:r>
          </a:p>
        </p:txBody>
      </p:sp>
      <p:pic>
        <p:nvPicPr>
          <p:cNvPr id="12292" name="Picture 6" descr="http://www.textoscientificos.com/imagenes/fisica/termodinami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4714876"/>
            <a:ext cx="44450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4" y="1571626"/>
            <a:ext cx="346233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7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652589"/>
            <a:ext cx="79438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1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544513" y="31496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-544513" y="31496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1268413" y="4356100"/>
            <a:ext cx="177800" cy="1920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2913063" y="4757739"/>
            <a:ext cx="177800" cy="1920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2443163" y="3805239"/>
            <a:ext cx="177800" cy="1920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1827213" y="4186239"/>
            <a:ext cx="177800" cy="1920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2163763" y="5011739"/>
            <a:ext cx="177800" cy="1920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3503613" y="4167189"/>
            <a:ext cx="177800" cy="1920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179513" y="3513139"/>
            <a:ext cx="177800" cy="1920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6080125" y="4367214"/>
            <a:ext cx="177800" cy="1920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5805489" y="3382964"/>
            <a:ext cx="3119437" cy="1939925"/>
          </a:xfrm>
          <a:prstGeom prst="rect">
            <a:avLst/>
          </a:prstGeom>
          <a:solidFill>
            <a:srgbClr val="FFFF81">
              <a:alpha val="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724775" y="4768850"/>
            <a:ext cx="177800" cy="1920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7254875" y="3816350"/>
            <a:ext cx="177800" cy="1920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6638925" y="4197350"/>
            <a:ext cx="177800" cy="1920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6975475" y="5022850"/>
            <a:ext cx="177800" cy="1920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8315325" y="4178300"/>
            <a:ext cx="177800" cy="1920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5991225" y="3524250"/>
            <a:ext cx="177800" cy="1920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1023939" y="3386139"/>
            <a:ext cx="2986087" cy="1895475"/>
          </a:xfrm>
          <a:prstGeom prst="rect">
            <a:avLst/>
          </a:prstGeom>
          <a:solidFill>
            <a:srgbClr val="FF6D6D">
              <a:alpha val="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35" name="Marcador de contenido 2"/>
          <p:cNvSpPr txBox="1">
            <a:spLocks/>
          </p:cNvSpPr>
          <p:nvPr/>
        </p:nvSpPr>
        <p:spPr bwMode="auto">
          <a:xfrm>
            <a:off x="533400" y="304801"/>
            <a:ext cx="9051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kern="0">
                <a:solidFill>
                  <a:srgbClr val="0000CC"/>
                </a:solidFill>
              </a:rPr>
              <a:t>Los gases están formados por partículas muy pequeñas que, en la naturaleza, están muy separadas entre sí</a:t>
            </a:r>
            <a:endParaRPr lang="es-CL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5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85185E-6 L 0.09652 -0.12593 L 0.25972 -0.02315 L 0.1868 0.08055 L -0.01806 0.02593 L 0.0618 -0.12037 L 0.21597 0.08611 L 0.26597 0.00926 L 0.15555 -0.1213 L 0.06735 0.09352 L -0.00278 0.00741 " pathEditMode="relative" ptsTypes="AAAAAAAAAAA">
                                      <p:cBhvr>
                                        <p:cTn id="27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6945 -0.15486 L -0.19202 -0.09676 L -0.06459 0.02801 L 0.09514 -0.05371 L -0.03229 -0.17847 L -0.19028 -0.11621 L -0.08716 0.04305 L 0.03698 -0.18496 L 0.09514 -0.07083 L 1.66667E-6 3.7037E-6 Z " pathEditMode="relative" ptsTypes="AAAAAAAAAAA">
                                      <p:cBhvr>
                                        <p:cTn id="29" dur="7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2639 -0.03981 L -0.02361 -0.1074 L -0.17361 0.13334 L -0.2743 0.02963 L -0.1625 -0.10833 L 8.33333E-7 -1.85185E-6 Z " pathEditMode="relative" ptsTypes="AAAAAAA">
                                      <p:cBhvr>
                                        <p:cTn id="31" dur="9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4 -0.00741 L 0.02985 -0.02037 L 0.06527 0.23056 L 0.1368 -0.02315 L 0.23888 0.225 L 0.29305 0.10741 L 0.24999 -0.02592 L 0.18749 0.22963 L 0.09583 -0.02129 L 0.0236 0.23056 L -8.05556E-6 -1.48148E-6 " pathEditMode="relative" ptsTypes="AAAAAAAAAAA">
                                      <p:cBhvr>
                                        <p:cTn id="33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04444 -0.10463 L -0.09097 -0.04445 L -0.02153 0.13518 L 0.1382 -0.10648 L 0.2125 -0.08334 L 0.16597 0.13611 L 0.04236 -0.10463 L -3.61111E-6 1.85185E-6 Z " pathEditMode="relative" ptsTypes="AAAAAAAAA">
                                      <p:cBhvr>
                                        <p:cTn id="35" dur="1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7037E-7 L 0.03959 0.01204 L 0.17709 -0.04815 L 0.13126 -0.23704 L -0.03958 0.00741 L -0.12916 -0.06852 L -0.03958 -0.23333 L -0.00138 -0.00648 " pathEditMode="relative" ptsTypes="AAAAAAAA">
                                      <p:cBhvr>
                                        <p:cTn id="37" dur="1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33333E-6 L 0.06684 -0.0537 L 0.14601 0.01204 L 0.06615 0.18982 L -0.11094 -0.05463 L -0.15677 0.00556 L -0.13247 0.18704 L 0.14531 0.00371 L 0.02865 -0.0537 L 0.00017 -3.33333E-6 Z " pathEditMode="relative" ptsTypes="AAAAAAAAAA">
                                      <p:cBhvr>
                                        <p:cTn id="39" dur="1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85185E-6 L 0.09652 -0.12593 L 0.25972 -0.02315 L 0.1868 0.08055 L -0.01806 0.02593 L 0.0618 -0.12037 L 0.21597 0.08611 L 0.26597 0.00926 L 0.15555 -0.1213 L 0.06735 0.09352 L -0.00278 0.00741 " pathEditMode="relative" ptsTypes="AAAAAAAAAAA">
                                      <p:cBhvr>
                                        <p:cTn id="65" dur="5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6945 -0.15486 L -0.19202 -0.09676 L -0.06459 0.02801 L 0.09514 -0.05371 L -0.03229 -0.17847 L -0.19028 -0.11621 L -0.08716 0.04305 L 0.03698 -0.18496 L 0.09514 -0.07083 L 1.66667E-6 3.7037E-6 Z " pathEditMode="relative" ptsTypes="AAAAAAAAAAA">
                                      <p:cBhvr>
                                        <p:cTn id="67" dur="7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2639 -0.03981 L -0.02361 -0.1074 L -0.17361 0.13334 L -0.2743 0.02963 L -0.1625 -0.10833 L 8.33333E-7 -1.85185E-6 Z " pathEditMode="relative" ptsTypes="AAAAAAA">
                                      <p:cBhvr>
                                        <p:cTn id="69" dur="9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4 -0.00741 L 0.02985 -0.02037 L 0.06527 0.23056 L 0.1368 -0.02315 L 0.23888 0.225 L 0.29305 0.10741 L 0.24999 -0.02592 L 0.18749 0.22963 L 0.09583 -0.02129 L 0.0236 0.23056 L -8.05556E-6 -1.48148E-6 " pathEditMode="relative" ptsTypes="AAAAAAAAAAA">
                                      <p:cBhvr>
                                        <p:cTn id="71" dur="3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04444 -0.10463 L -0.09097 -0.04445 L -0.02153 0.13518 L 0.1382 -0.10648 L 0.2125 -0.08334 L 0.16597 0.13611 L 0.04236 -0.10463 L -3.61111E-6 1.85185E-6 Z " pathEditMode="relative" ptsTypes="AAAAAAAAA">
                                      <p:cBhvr>
                                        <p:cTn id="73" dur="1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7037E-7 L 0.03959 0.01204 L 0.17709 -0.04815 L 0.13126 -0.23704 L -0.03958 0.00741 L -0.12916 -0.06852 L -0.03958 -0.23333 L -0.00138 -0.00648 " pathEditMode="relative" ptsTypes="AAAAAAAA">
                                      <p:cBhvr>
                                        <p:cTn id="75" dur="13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33333E-6 L 0.06684 -0.0537 L 0.14601 0.01204 L 0.06615 0.18982 L -0.11094 -0.05463 L -0.15677 0.00556 L -0.13247 0.18704 L 0.14531 0.00371 L 0.02865 -0.0537 L 0.00017 -3.33333E-6 Z " pathEditMode="relative" ptsTypes="AAAAAAAAAA">
                                      <p:cBhvr>
                                        <p:cTn id="77" dur="15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5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12" grpId="0" animBg="1"/>
      <p:bldP spid="4112" grpId="1" animBg="1"/>
      <p:bldP spid="4114" grpId="0" animBg="1"/>
      <p:bldP spid="4114" grpId="1" animBg="1"/>
      <p:bldP spid="4115" grpId="0" animBg="1"/>
      <p:bldP spid="4116" grpId="0" animBg="1"/>
      <p:bldP spid="4116" grpId="1" animBg="1"/>
      <p:bldP spid="4117" grpId="0" animBg="1"/>
      <p:bldP spid="4117" grpId="1" animBg="1"/>
      <p:bldP spid="4118" grpId="0" animBg="1"/>
      <p:bldP spid="4118" grpId="1" animBg="1"/>
      <p:bldP spid="4119" grpId="0" animBg="1"/>
      <p:bldP spid="4119" grpId="1" animBg="1"/>
      <p:bldP spid="4120" grpId="0" animBg="1"/>
      <p:bldP spid="4120" grpId="1" animBg="1"/>
      <p:bldP spid="4121" grpId="0" animBg="1"/>
      <p:bldP spid="4121" grpId="1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1 Imagen" descr="a2eC6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2 CuadroTexto"/>
          <p:cNvSpPr txBox="1">
            <a:spLocks noChangeArrowheads="1"/>
          </p:cNvSpPr>
          <p:nvPr/>
        </p:nvSpPr>
        <p:spPr bwMode="auto">
          <a:xfrm>
            <a:off x="4689475" y="1460500"/>
            <a:ext cx="3190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es-ES" altLang="es-CL" sz="2000">
                <a:solidFill>
                  <a:srgbClr val="000000"/>
                </a:solidFill>
              </a:rPr>
              <a:t>A </a:t>
            </a:r>
          </a:p>
        </p:txBody>
      </p:sp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1360489" y="1530350"/>
            <a:ext cx="1489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es-ES" altLang="es-CL">
                <a:solidFill>
                  <a:srgbClr val="000000"/>
                </a:solidFill>
              </a:rPr>
              <a:t>Aire “normal” </a:t>
            </a:r>
          </a:p>
        </p:txBody>
      </p:sp>
      <p:sp>
        <p:nvSpPr>
          <p:cNvPr id="14341" name="4 CuadroTexto"/>
          <p:cNvSpPr txBox="1">
            <a:spLocks noChangeArrowheads="1"/>
          </p:cNvSpPr>
          <p:nvPr/>
        </p:nvSpPr>
        <p:spPr bwMode="auto">
          <a:xfrm>
            <a:off x="7437439" y="1746250"/>
            <a:ext cx="981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es-ES" altLang="es-CL">
                <a:solidFill>
                  <a:srgbClr val="000000"/>
                </a:solidFill>
              </a:rPr>
              <a:t>Tiramos </a:t>
            </a:r>
          </a:p>
        </p:txBody>
      </p:sp>
      <p:sp>
        <p:nvSpPr>
          <p:cNvPr id="14342" name="5 CuadroTexto"/>
          <p:cNvSpPr txBox="1">
            <a:spLocks noChangeArrowheads="1"/>
          </p:cNvSpPr>
          <p:nvPr/>
        </p:nvSpPr>
        <p:spPr bwMode="auto">
          <a:xfrm>
            <a:off x="7742238" y="2020889"/>
            <a:ext cx="711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25400" indent="-25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975"/>
              </a:lnSpc>
            </a:pPr>
            <a:r>
              <a:rPr lang="es-ES" altLang="es-CL">
                <a:solidFill>
                  <a:srgbClr val="000000"/>
                </a:solidFill>
              </a:rPr>
              <a:t>hacia fuera </a:t>
            </a:r>
          </a:p>
        </p:txBody>
      </p:sp>
      <p:sp>
        <p:nvSpPr>
          <p:cNvPr id="14343" name="6 CuadroTexto"/>
          <p:cNvSpPr txBox="1">
            <a:spLocks noChangeArrowheads="1"/>
          </p:cNvSpPr>
          <p:nvPr/>
        </p:nvSpPr>
        <p:spPr bwMode="auto">
          <a:xfrm>
            <a:off x="942976" y="2517775"/>
            <a:ext cx="3206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es-ES" altLang="es-CL" sz="2000">
                <a:solidFill>
                  <a:srgbClr val="000000"/>
                </a:solidFill>
              </a:rPr>
              <a:t>A </a:t>
            </a:r>
          </a:p>
        </p:txBody>
      </p:sp>
      <p:sp>
        <p:nvSpPr>
          <p:cNvPr id="14344" name="7 CuadroTexto"/>
          <p:cNvSpPr txBox="1">
            <a:spLocks noChangeArrowheads="1"/>
          </p:cNvSpPr>
          <p:nvPr/>
        </p:nvSpPr>
        <p:spPr bwMode="auto">
          <a:xfrm>
            <a:off x="5840413" y="2613026"/>
            <a:ext cx="3349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es-ES" altLang="es-CL" sz="2000">
                <a:solidFill>
                  <a:srgbClr val="000000"/>
                </a:solidFill>
              </a:rPr>
              <a:t>B </a:t>
            </a:r>
          </a:p>
        </p:txBody>
      </p:sp>
      <p:sp>
        <p:nvSpPr>
          <p:cNvPr id="14345" name="8 CuadroTexto"/>
          <p:cNvSpPr txBox="1">
            <a:spLocks noChangeArrowheads="1"/>
          </p:cNvSpPr>
          <p:nvPr/>
        </p:nvSpPr>
        <p:spPr bwMode="auto">
          <a:xfrm>
            <a:off x="7929564" y="2828926"/>
            <a:ext cx="13747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es-ES" altLang="es-CL">
                <a:solidFill>
                  <a:srgbClr val="000000"/>
                </a:solidFill>
              </a:rPr>
              <a:t>Empujamos </a:t>
            </a:r>
          </a:p>
        </p:txBody>
      </p:sp>
      <p:sp>
        <p:nvSpPr>
          <p:cNvPr id="14346" name="9 CuadroTexto"/>
          <p:cNvSpPr txBox="1">
            <a:spLocks noChangeArrowheads="1"/>
          </p:cNvSpPr>
          <p:nvPr/>
        </p:nvSpPr>
        <p:spPr bwMode="auto">
          <a:xfrm>
            <a:off x="7064375" y="3546475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es-ES" altLang="es-CL" sz="2000">
                <a:solidFill>
                  <a:srgbClr val="000000"/>
                </a:solidFill>
              </a:rPr>
              <a:t>C </a:t>
            </a:r>
          </a:p>
        </p:txBody>
      </p:sp>
      <p:sp>
        <p:nvSpPr>
          <p:cNvPr id="14347" name="10 CuadroTexto"/>
          <p:cNvSpPr txBox="1">
            <a:spLocks noChangeArrowheads="1"/>
          </p:cNvSpPr>
          <p:nvPr/>
        </p:nvSpPr>
        <p:spPr bwMode="auto">
          <a:xfrm>
            <a:off x="942976" y="3736975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es-ES" altLang="es-CL" sz="2000">
                <a:solidFill>
                  <a:srgbClr val="000000"/>
                </a:solidFill>
              </a:rPr>
              <a:t>B </a:t>
            </a:r>
          </a:p>
        </p:txBody>
      </p:sp>
      <p:sp>
        <p:nvSpPr>
          <p:cNvPr id="14348" name="11 CuadroTexto"/>
          <p:cNvSpPr txBox="1">
            <a:spLocks noChangeArrowheads="1"/>
          </p:cNvSpPr>
          <p:nvPr/>
        </p:nvSpPr>
        <p:spPr bwMode="auto">
          <a:xfrm>
            <a:off x="2022476" y="4318000"/>
            <a:ext cx="1235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es-ES" altLang="es-CL">
                <a:solidFill>
                  <a:srgbClr val="000000"/>
                </a:solidFill>
              </a:rPr>
              <a:t>Expansión </a:t>
            </a:r>
          </a:p>
        </p:txBody>
      </p:sp>
      <p:sp>
        <p:nvSpPr>
          <p:cNvPr id="14349" name="12 CuadroTexto"/>
          <p:cNvSpPr txBox="1">
            <a:spLocks noChangeArrowheads="1"/>
          </p:cNvSpPr>
          <p:nvPr/>
        </p:nvSpPr>
        <p:spPr bwMode="auto">
          <a:xfrm>
            <a:off x="942975" y="5262563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es-ES" altLang="es-CL" sz="2000">
                <a:solidFill>
                  <a:srgbClr val="000000"/>
                </a:solidFill>
              </a:rPr>
              <a:t>C </a:t>
            </a:r>
          </a:p>
        </p:txBody>
      </p:sp>
      <p:sp>
        <p:nvSpPr>
          <p:cNvPr id="14350" name="13 CuadroTexto"/>
          <p:cNvSpPr txBox="1">
            <a:spLocks noChangeArrowheads="1"/>
          </p:cNvSpPr>
          <p:nvPr/>
        </p:nvSpPr>
        <p:spPr bwMode="auto">
          <a:xfrm>
            <a:off x="2003426" y="5275263"/>
            <a:ext cx="1401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es-ES" altLang="es-CL">
                <a:solidFill>
                  <a:srgbClr val="000000"/>
                </a:solidFill>
              </a:rPr>
              <a:t>Compresión 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748089" y="5564188"/>
            <a:ext cx="48609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es-CL" altLang="es-CL" sz="2000">
                <a:solidFill>
                  <a:srgbClr val="000000"/>
                </a:solidFill>
              </a:rPr>
              <a:t>Más volumen. Partículas más separadas. </a:t>
            </a:r>
            <a:endParaRPr lang="es-ES" altLang="es-CL" sz="2000">
              <a:solidFill>
                <a:srgbClr val="000000"/>
              </a:solidFill>
            </a:endParaRPr>
          </a:p>
        </p:txBody>
      </p:sp>
      <p:sp>
        <p:nvSpPr>
          <p:cNvPr id="14352" name="15 CuadroTexto"/>
          <p:cNvSpPr txBox="1">
            <a:spLocks noChangeArrowheads="1"/>
          </p:cNvSpPr>
          <p:nvPr/>
        </p:nvSpPr>
        <p:spPr bwMode="auto">
          <a:xfrm>
            <a:off x="3748088" y="6173788"/>
            <a:ext cx="46339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es-CL" altLang="es-CL" sz="2000">
                <a:solidFill>
                  <a:srgbClr val="000000"/>
                </a:solidFill>
              </a:rPr>
              <a:t>Menos volumen. Partículas más juntas. </a:t>
            </a:r>
            <a:endParaRPr lang="es-ES" altLang="es-CL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77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8382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SE PUEDEN </a:t>
            </a:r>
            <a:r>
              <a:rPr lang="es-MX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COMPRIMIR</a:t>
            </a:r>
            <a:r>
              <a:rPr lang="es-MX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Y </a:t>
            </a:r>
            <a:r>
              <a:rPr lang="es-MX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EXPANDIR</a:t>
            </a:r>
            <a:r>
              <a:rPr lang="es-MX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FÁCILMENTE, MEDIANTE UN CAMBIO DE </a:t>
            </a:r>
            <a:r>
              <a:rPr lang="es-MX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PRESIÓN</a:t>
            </a:r>
            <a:r>
              <a:rPr lang="es-MX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</a:t>
            </a:r>
            <a:endParaRPr lang="es-ES" b="1" dirty="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s-ES" b="1" dirty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11267" name="Picture 3" descr="jerin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4" y="1125539"/>
            <a:ext cx="388778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F:\solflu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4" y="1714500"/>
            <a:ext cx="21367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9" y="4005264"/>
            <a:ext cx="40592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4" y="404814"/>
            <a:ext cx="8478837" cy="606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960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Imagen" descr="a2eC8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2743201" y="1674814"/>
            <a:ext cx="15541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200"/>
              </a:lnSpc>
            </a:pPr>
            <a:r>
              <a:rPr lang="es-CL" altLang="es-CL" sz="2000">
                <a:solidFill>
                  <a:srgbClr val="000000"/>
                </a:solidFill>
              </a:rPr>
              <a:t>¿Sabes qué es el aire </a:t>
            </a:r>
            <a:endParaRPr lang="es-ES" altLang="es-CL" sz="2000">
              <a:solidFill>
                <a:srgbClr val="000000"/>
              </a:solidFill>
            </a:endParaRPr>
          </a:p>
        </p:txBody>
      </p: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2743200" y="2286000"/>
            <a:ext cx="16319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es-ES" altLang="es-CL" sz="2000">
                <a:solidFill>
                  <a:srgbClr val="000000"/>
                </a:solidFill>
              </a:rPr>
              <a:t>comprimido? </a:t>
            </a:r>
          </a:p>
        </p:txBody>
      </p:sp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942976" y="3241676"/>
            <a:ext cx="449897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s-CL" altLang="es-CL" sz="2400">
                <a:solidFill>
                  <a:srgbClr val="333398"/>
                </a:solidFill>
              </a:rPr>
              <a:t>•Se denomina expansión de un gas al aumento de la distancia entre sus partículas para ocupar un volumen mayor. </a:t>
            </a:r>
            <a:endParaRPr lang="es-ES" altLang="es-CL" sz="2400">
              <a:solidFill>
                <a:srgbClr val="333398"/>
              </a:solidFill>
            </a:endParaRPr>
          </a:p>
        </p:txBody>
      </p:sp>
      <p:sp>
        <p:nvSpPr>
          <p:cNvPr id="17414" name="5 CuadroTexto"/>
          <p:cNvSpPr txBox="1">
            <a:spLocks noChangeArrowheads="1"/>
          </p:cNvSpPr>
          <p:nvPr/>
        </p:nvSpPr>
        <p:spPr bwMode="auto">
          <a:xfrm>
            <a:off x="942975" y="4968876"/>
            <a:ext cx="45339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s-CL" altLang="es-CL" sz="2400">
                <a:solidFill>
                  <a:srgbClr val="333398"/>
                </a:solidFill>
              </a:rPr>
              <a:t>•Se denomina compresión de un gas a la disminución de la distancia entre sus partículas para ocupar un volumen menor. </a:t>
            </a:r>
            <a:endParaRPr lang="es-ES" altLang="es-CL" sz="2400">
              <a:solidFill>
                <a:srgbClr val="3333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40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228600"/>
            <a:ext cx="9051925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0000CC"/>
                </a:solidFill>
              </a:rPr>
              <a:t>Adoptan la forma del recipiente que los contiene, ocupando todo el volumen disponible.</a:t>
            </a:r>
            <a:endParaRPr lang="es-CL" dirty="0">
              <a:solidFill>
                <a:srgbClr val="0000CC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981200"/>
            <a:ext cx="4884738" cy="46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2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8388" y="83661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s-ES" b="1" dirty="0">
                <a:solidFill>
                  <a:srgbClr val="002060"/>
                </a:solidFill>
              </a:rPr>
              <a:t>Para comprender el comportamiento de los gases hay cuatro variables que son importantes:</a:t>
            </a:r>
            <a:endParaRPr lang="es-CL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s-ES" b="1" dirty="0">
                <a:solidFill>
                  <a:srgbClr val="00B050"/>
                </a:solidFill>
              </a:rPr>
              <a:t>_ Presión: P</a:t>
            </a:r>
            <a:endParaRPr lang="es-CL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s-ES" b="1" dirty="0">
                <a:solidFill>
                  <a:srgbClr val="00B050"/>
                </a:solidFill>
              </a:rPr>
              <a:t>_ Volumen: V</a:t>
            </a:r>
            <a:endParaRPr lang="es-CL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s-ES" b="1" dirty="0">
                <a:solidFill>
                  <a:srgbClr val="00B050"/>
                </a:solidFill>
              </a:rPr>
              <a:t>_ Temperatura: T</a:t>
            </a:r>
          </a:p>
          <a:p>
            <a:pPr marL="0" indent="0">
              <a:buNone/>
              <a:defRPr/>
            </a:pPr>
            <a:r>
              <a:rPr lang="es-ES" b="1" dirty="0">
                <a:solidFill>
                  <a:srgbClr val="00B050"/>
                </a:solidFill>
              </a:rPr>
              <a:t>_ Masa: m</a:t>
            </a:r>
            <a:endParaRPr lang="es-CL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s-ES" b="1" dirty="0">
                <a:solidFill>
                  <a:srgbClr val="00B050"/>
                </a:solidFill>
              </a:rPr>
              <a:t>_ Cantidad de materia: n</a:t>
            </a:r>
            <a:endParaRPr lang="es-CL" dirty="0">
              <a:solidFill>
                <a:srgbClr val="00B05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996951" y="5661025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L" sz="2400" b="1">
                <a:solidFill>
                  <a:srgbClr val="FF0066"/>
                </a:solidFill>
              </a:rPr>
              <a:t>Están variables trabajan juntas, de modo que cuando una de ellas cambia, las otras se pueden ver afectadas.</a:t>
            </a:r>
            <a:endParaRPr lang="es-CL" altLang="es-CL" sz="2400" b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35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285750"/>
            <a:ext cx="7772400" cy="1143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Los gases difunden en el aire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42950" y="1714500"/>
            <a:ext cx="2990850" cy="4114800"/>
          </a:xfrm>
        </p:spPr>
        <p:txBody>
          <a:bodyPr/>
          <a:lstStyle/>
          <a:p>
            <a:pPr algn="just" eaLnBrk="1" hangingPunct="1"/>
            <a:r>
              <a:rPr lang="es-ES" altLang="es-CL" sz="2000" b="1">
                <a:solidFill>
                  <a:srgbClr val="660066"/>
                </a:solidFill>
                <a:latin typeface="Arial" panose="020B0604020202020204" pitchFamily="34" charset="0"/>
              </a:rPr>
              <a:t>Un gas difunde en el aire, debido a que no hay fuerza de atracción entre sus partículas, se mueven a través de otro gas, por ejemplo el aroma del desodorante ambiental que sentimos, se debe a esta propiedad.</a:t>
            </a:r>
          </a:p>
        </p:txBody>
      </p:sp>
      <p:pic>
        <p:nvPicPr>
          <p:cNvPr id="15368" name="Picture 8" descr="difus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139" y="1285875"/>
            <a:ext cx="4429125" cy="2643188"/>
          </a:xfrm>
        </p:spPr>
      </p:pic>
      <p:pic>
        <p:nvPicPr>
          <p:cNvPr id="18437" name="Picture 6" descr="http://capa-de-ozono.blogspot.es/img/im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4143375"/>
            <a:ext cx="450056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28700" y="500063"/>
            <a:ext cx="7772400" cy="28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E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Los gases se pueden mover  fácilmente  a través de otro gas ( difusión)</a:t>
            </a:r>
          </a:p>
          <a:p>
            <a:pPr algn="just" fontAlgn="auto">
              <a:spcAft>
                <a:spcPts val="0"/>
              </a:spcAft>
              <a:defRPr/>
            </a:pPr>
            <a:endParaRPr lang="es-ES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DIFUSIÓN: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</a:t>
            </a:r>
            <a:r>
              <a:rPr lang="es-ES" sz="2800" dirty="0">
                <a:latin typeface="Arial" charset="0"/>
              </a:rPr>
              <a:t>ezcla gradual de un gas con otro</a:t>
            </a:r>
            <a:endParaRPr lang="es-ES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500314"/>
            <a:ext cx="5734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3"/>
          <p:cNvSpPr txBox="1">
            <a:spLocks noChangeArrowheads="1"/>
          </p:cNvSpPr>
          <p:nvPr/>
        </p:nvSpPr>
        <p:spPr bwMode="auto">
          <a:xfrm>
            <a:off x="1143000" y="785814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 sz="2000" b="1">
                <a:solidFill>
                  <a:srgbClr val="0000FF"/>
                </a:solidFill>
              </a:rPr>
              <a:t>Las partículas de los gases se mueven ocupando todo el espacio y </a:t>
            </a:r>
            <a:r>
              <a:rPr lang="es-MX" altLang="es-CL" sz="2000" b="1">
                <a:solidFill>
                  <a:srgbClr val="FF6699"/>
                </a:solidFill>
              </a:rPr>
              <a:t>DIFUNDEN</a:t>
            </a:r>
            <a:endParaRPr lang="es-ES" altLang="es-CL">
              <a:solidFill>
                <a:srgbClr val="FF6699"/>
              </a:solidFill>
            </a:endParaRPr>
          </a:p>
        </p:txBody>
      </p:sp>
      <p:graphicFrame>
        <p:nvGraphicFramePr>
          <p:cNvPr id="20483" name="Object 10"/>
          <p:cNvGraphicFramePr>
            <a:graphicFrameLocks noChangeAspect="1"/>
          </p:cNvGraphicFramePr>
          <p:nvPr/>
        </p:nvGraphicFramePr>
        <p:xfrm>
          <a:off x="814388" y="1785939"/>
          <a:ext cx="3810000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n de mapa de bits" r:id="rId3" imgW="1714739" imgH="1295238" progId="Paint.Picture">
                  <p:embed/>
                </p:oleObj>
              </mc:Choice>
              <mc:Fallback>
                <p:oleObj name="Imagen de mapa de bits" r:id="rId3" imgW="1714739" imgH="1295238" progId="Paint.Picture">
                  <p:embed/>
                  <p:pic>
                    <p:nvPicPr>
                      <p:cNvPr id="2048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785939"/>
                        <a:ext cx="3810000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2"/>
          <p:cNvGraphicFramePr>
            <a:graphicFrameLocks noChangeAspect="1"/>
          </p:cNvGraphicFramePr>
          <p:nvPr/>
        </p:nvGraphicFramePr>
        <p:xfrm>
          <a:off x="5529263" y="2214563"/>
          <a:ext cx="2743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n de mapa de bits" r:id="rId5" imgW="2742857" imgH="2057143" progId="Paint.Picture">
                  <p:embed/>
                </p:oleObj>
              </mc:Choice>
              <mc:Fallback>
                <p:oleObj name="Imagen de mapa de bits" r:id="rId5" imgW="2742857" imgH="2057143" progId="Paint.Picture">
                  <p:embed/>
                  <p:pic>
                    <p:nvPicPr>
                      <p:cNvPr id="20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2214563"/>
                        <a:ext cx="2743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15"/>
          <p:cNvSpPr txBox="1">
            <a:spLocks noChangeArrowheads="1"/>
          </p:cNvSpPr>
          <p:nvPr/>
        </p:nvSpPr>
        <p:spPr bwMode="auto">
          <a:xfrm>
            <a:off x="5743575" y="5072064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CL"/>
              <a:t>Dióxido de nitrógeno </a:t>
            </a:r>
          </a:p>
        </p:txBody>
      </p:sp>
    </p:spTree>
    <p:extLst>
      <p:ext uri="{BB962C8B-B14F-4D97-AF65-F5344CB8AC3E}">
        <p14:creationId xmlns:p14="http://schemas.microsoft.com/office/powerpoint/2010/main" val="2638942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tbn0.google.com/images?q=tbn:5dHPNpK4ZijfdM:http://www.somosamigosdelatierra.org/00_imagenes/contaminacbi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28626"/>
            <a:ext cx="28194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http://tbn0.google.com/images?q=tbn:qCydtHrzKWlnAM:http://www.radioreloj.cu/images1/medioambiente_gas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4" y="260350"/>
            <a:ext cx="26431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http://tbn0.google.com/images?q=tbn:Tc8oz0JsyKfuyM:http://www.accefyn.org.co/Web_GEI(actualizada)/Archivos_gei/Gase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3429000"/>
            <a:ext cx="2451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16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381000"/>
            <a:ext cx="9051925" cy="4525963"/>
          </a:xfrm>
        </p:spPr>
        <p:txBody>
          <a:bodyPr/>
          <a:lstStyle/>
          <a:p>
            <a:r>
              <a:rPr lang="es-CL" dirty="0">
                <a:solidFill>
                  <a:srgbClr val="0000CC"/>
                </a:solidFill>
              </a:rPr>
              <a:t>La fuerza de atracción entre ellas (cohesión) es mínima, casi inexistente, más bien fuerza de repulsión.</a:t>
            </a:r>
          </a:p>
          <a:p>
            <a:endParaRPr lang="es-CL" dirty="0"/>
          </a:p>
        </p:txBody>
      </p:sp>
      <p:pic>
        <p:nvPicPr>
          <p:cNvPr id="4" name="Picture 7" descr="http://www.cespro.com/Materias/PREICFES/ICFESMAR_03/Imagenes/FisicaNCMarzo2003Im8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443288" cy="45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49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381000"/>
            <a:ext cx="9051925" cy="4525963"/>
          </a:xfrm>
        </p:spPr>
        <p:txBody>
          <a:bodyPr/>
          <a:lstStyle/>
          <a:p>
            <a:r>
              <a:rPr lang="es-ES" dirty="0">
                <a:solidFill>
                  <a:srgbClr val="0000CC"/>
                </a:solidFill>
              </a:rPr>
              <a:t>El planeta Júpiter y Saturno están formados por materia en estado gaseoso. </a:t>
            </a:r>
            <a:endParaRPr lang="es-CL" dirty="0">
              <a:solidFill>
                <a:srgbClr val="0000CC"/>
              </a:solidFill>
            </a:endParaRPr>
          </a:p>
          <a:p>
            <a:endParaRPr lang="es-CL" dirty="0">
              <a:solidFill>
                <a:srgbClr val="0000CC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09800"/>
            <a:ext cx="3505200" cy="33041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561" y="2667000"/>
            <a:ext cx="5338973" cy="23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68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L" altLang="es-CL"/>
          </a:p>
        </p:txBody>
      </p:sp>
      <p:graphicFrame>
        <p:nvGraphicFramePr>
          <p:cNvPr id="7438" name="Group 270"/>
          <p:cNvGraphicFramePr>
            <a:graphicFrameLocks noGrp="1"/>
          </p:cNvGraphicFramePr>
          <p:nvPr>
            <p:ph sz="half" idx="1"/>
          </p:nvPr>
        </p:nvGraphicFramePr>
        <p:xfrm>
          <a:off x="914400" y="1600200"/>
          <a:ext cx="4038600" cy="5300772"/>
        </p:xfrm>
        <a:graphic>
          <a:graphicData uri="http://schemas.openxmlformats.org/drawingml/2006/table">
            <a:tbl>
              <a:tblPr/>
              <a:tblGrid>
                <a:gridCol w="63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Composici</a:t>
                      </a: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( % en volumen)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78,03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20,99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8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6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0,033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8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0,0015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8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0,000524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8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0,00014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8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0,000006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43" name="Group 275"/>
          <p:cNvGraphicFramePr>
            <a:graphicFrameLocks noGrp="1"/>
          </p:cNvGraphicFramePr>
          <p:nvPr>
            <p:ph sz="half" idx="2"/>
          </p:nvPr>
        </p:nvGraphicFramePr>
        <p:xfrm>
          <a:off x="2028826" y="428626"/>
          <a:ext cx="6164263" cy="5808665"/>
        </p:xfrm>
        <a:graphic>
          <a:graphicData uri="http://schemas.openxmlformats.org/drawingml/2006/table">
            <a:tbl>
              <a:tblPr/>
              <a:tblGrid>
                <a:gridCol w="96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65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Gas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Composici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 ( % en volumen)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78,03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20,99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s-ES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0,033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0,0015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3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0,000524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2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Kr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0,00014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32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0,000006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1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943660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7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33400"/>
            <a:ext cx="5334000" cy="61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0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Oval 3"/>
          <p:cNvSpPr>
            <a:spLocks noChangeArrowheads="1"/>
          </p:cNvSpPr>
          <p:nvPr/>
        </p:nvSpPr>
        <p:spPr bwMode="auto">
          <a:xfrm>
            <a:off x="5605464" y="4103688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6005513" y="3435351"/>
            <a:ext cx="201612" cy="2651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7102476" y="4103688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7261226" y="3141663"/>
            <a:ext cx="201613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8102601" y="4103688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8401051" y="3032125"/>
            <a:ext cx="201613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6203951" y="2497138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7700963" y="2497138"/>
            <a:ext cx="201612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8401051" y="2497138"/>
            <a:ext cx="201613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5605464" y="5175251"/>
            <a:ext cx="200025" cy="2651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6403976" y="4641850"/>
            <a:ext cx="201613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1355726" y="4037013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1931988" y="3429001"/>
            <a:ext cx="201612" cy="2651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2852739" y="4037013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61" name="Oval 17"/>
          <p:cNvSpPr>
            <a:spLocks noChangeArrowheads="1"/>
          </p:cNvSpPr>
          <p:nvPr/>
        </p:nvSpPr>
        <p:spPr bwMode="auto">
          <a:xfrm>
            <a:off x="3052763" y="3235325"/>
            <a:ext cx="201612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62" name="Oval 18"/>
          <p:cNvSpPr>
            <a:spLocks noChangeArrowheads="1"/>
          </p:cNvSpPr>
          <p:nvPr/>
        </p:nvSpPr>
        <p:spPr bwMode="auto">
          <a:xfrm>
            <a:off x="3852864" y="4037013"/>
            <a:ext cx="2000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63" name="Oval 19"/>
          <p:cNvSpPr>
            <a:spLocks noChangeArrowheads="1"/>
          </p:cNvSpPr>
          <p:nvPr/>
        </p:nvSpPr>
        <p:spPr bwMode="auto">
          <a:xfrm>
            <a:off x="4151313" y="2965450"/>
            <a:ext cx="201612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64" name="Oval 20"/>
          <p:cNvSpPr>
            <a:spLocks noChangeArrowheads="1"/>
          </p:cNvSpPr>
          <p:nvPr/>
        </p:nvSpPr>
        <p:spPr bwMode="auto">
          <a:xfrm>
            <a:off x="3451226" y="2430463"/>
            <a:ext cx="201613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65" name="Oval 21"/>
          <p:cNvSpPr>
            <a:spLocks noChangeArrowheads="1"/>
          </p:cNvSpPr>
          <p:nvPr/>
        </p:nvSpPr>
        <p:spPr bwMode="auto">
          <a:xfrm>
            <a:off x="4151313" y="2430463"/>
            <a:ext cx="201612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66" name="Oval 22"/>
          <p:cNvSpPr>
            <a:spLocks noChangeArrowheads="1"/>
          </p:cNvSpPr>
          <p:nvPr/>
        </p:nvSpPr>
        <p:spPr bwMode="auto">
          <a:xfrm>
            <a:off x="1355726" y="5108576"/>
            <a:ext cx="200025" cy="2651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67" name="Oval 23"/>
          <p:cNvSpPr>
            <a:spLocks noChangeArrowheads="1"/>
          </p:cNvSpPr>
          <p:nvPr/>
        </p:nvSpPr>
        <p:spPr bwMode="auto">
          <a:xfrm>
            <a:off x="2147888" y="4581525"/>
            <a:ext cx="201612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68" name="Oval 24"/>
          <p:cNvSpPr>
            <a:spLocks noChangeArrowheads="1"/>
          </p:cNvSpPr>
          <p:nvPr/>
        </p:nvSpPr>
        <p:spPr bwMode="auto">
          <a:xfrm>
            <a:off x="3254376" y="4845051"/>
            <a:ext cx="200025" cy="2651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auto">
          <a:xfrm>
            <a:off x="18134" y="2191544"/>
            <a:ext cx="1943100" cy="835025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CL">
              <a:solidFill>
                <a:srgbClr val="FFFF66"/>
              </a:solidFill>
            </a:endParaRPr>
          </a:p>
        </p:txBody>
      </p:sp>
      <p:sp>
        <p:nvSpPr>
          <p:cNvPr id="32794" name="Oval 26"/>
          <p:cNvSpPr>
            <a:spLocks noChangeArrowheads="1"/>
          </p:cNvSpPr>
          <p:nvPr/>
        </p:nvSpPr>
        <p:spPr bwMode="auto">
          <a:xfrm rot="19426954">
            <a:off x="533401" y="2322514"/>
            <a:ext cx="4537075" cy="3216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32795" name="Oval 27"/>
          <p:cNvSpPr>
            <a:spLocks noChangeArrowheads="1"/>
          </p:cNvSpPr>
          <p:nvPr/>
        </p:nvSpPr>
        <p:spPr bwMode="auto">
          <a:xfrm rot="19426954">
            <a:off x="4597401" y="2300289"/>
            <a:ext cx="4537075" cy="3216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 rot="3141563">
            <a:off x="4486276" y="2168526"/>
            <a:ext cx="504825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auto">
          <a:xfrm rot="3141563">
            <a:off x="8593138" y="2170113"/>
            <a:ext cx="504825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974" name="Oval 30"/>
          <p:cNvSpPr>
            <a:spLocks noChangeArrowheads="1"/>
          </p:cNvSpPr>
          <p:nvPr/>
        </p:nvSpPr>
        <p:spPr bwMode="auto">
          <a:xfrm rot="19426954">
            <a:off x="563564" y="2349501"/>
            <a:ext cx="4537075" cy="3216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2975" name="Oval 31"/>
          <p:cNvSpPr>
            <a:spLocks noChangeArrowheads="1"/>
          </p:cNvSpPr>
          <p:nvPr/>
        </p:nvSpPr>
        <p:spPr bwMode="auto">
          <a:xfrm rot="19426954">
            <a:off x="4595814" y="2276476"/>
            <a:ext cx="4537075" cy="3216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34" name="Marcador de contenido 2"/>
          <p:cNvSpPr txBox="1">
            <a:spLocks/>
          </p:cNvSpPr>
          <p:nvPr/>
        </p:nvSpPr>
        <p:spPr bwMode="auto">
          <a:xfrm>
            <a:off x="535854" y="231311"/>
            <a:ext cx="9051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CL" kern="0" dirty="0">
                <a:solidFill>
                  <a:srgbClr val="00B050"/>
                </a:solidFill>
              </a:rPr>
              <a:t>Las partículas se encuentran en constante movimiento y en todas las direcciones posibles. </a:t>
            </a:r>
            <a:r>
              <a:rPr lang="es-CL" kern="0" dirty="0">
                <a:solidFill>
                  <a:srgbClr val="FF0066"/>
                </a:solidFill>
              </a:rPr>
              <a:t>Presentan energía cinética</a:t>
            </a:r>
          </a:p>
        </p:txBody>
      </p:sp>
    </p:spTree>
    <p:extLst>
      <p:ext uri="{BB962C8B-B14F-4D97-AF65-F5344CB8AC3E}">
        <p14:creationId xmlns:p14="http://schemas.microsoft.com/office/powerpoint/2010/main" val="16289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3541E-6 C 0.02205 -0.01826 0.02119 -0.01757 0.05 -0.02219 C 0.05886 -0.02612 0.06754 -0.0282 0.07657 -0.03098 C 0.07934 -0.04531 0.07709 -0.03468 0.08004 -0.04647 C 0.08125 -0.05086 0.08334 -0.05987 0.08334 -0.05964 C 0.08282 -0.08299 0.08473 -0.10634 0.0816 -0.12899 C 0.08108 -0.13269 0.07605 -0.13015 0.07327 -0.13107 C 0.05678 -0.13592 0.07952 -0.13199 0.04827 -0.13546 C 0.03403 -0.13939 0.01945 -0.14101 0.00504 -0.14448 C 0.00799 -0.15719 0.00799 -0.15996 0.01823 -0.16436 C 0.01667 -0.14748 0.01476 -0.12991 0.01164 -0.11327 C 0.01233 -0.09593 0.01303 -0.0645 0.01494 -0.04438 C 0.01858 -0.00671 0.03837 0.02635 0.05504 0.05548 C 0.05782 0.06727 0.0625 0.07767 0.06667 0.08899 C 0.06928 0.09593 0.07066 0.10425 0.07327 0.11119 C 0.07761 0.12298 0.075 0.1135 0.08004 0.12228 C 0.08612 0.13315 0.08924 0.14632 0.09671 0.15557 C 0.09723 0.15788 0.09688 0.16089 0.09827 0.16227 C 0.10122 0.16505 0.10834 0.16666 0.10834 0.1669 C 0.11094 0.17753 0.1158 0.17637 0.12327 0.17337 C 0.12709 0.17175 0.13612 0.16828 0.13994 0.16458 C 0.14966 0.15488 0.154 0.13823 0.1599 0.12459 C 0.1632 0.1172 0.16997 0.1024 0.16997 0.10263 C 0.17796 0.05941 0.18577 0.01641 0.19323 -0.02659 C 0.19671 -0.046 0.19844 -0.07444 0.20504 -0.09339 C 0.21372 -0.11836 0.23264 -0.14309 0.2533 -0.14887 C 0.26511 -0.14563 0.2632 -0.1424 0.27171 -0.13107 C 0.27535 -0.12622 0.2816 -0.12783 0.28664 -0.12668 C 0.28837 -0.12529 0.29167 -0.12229 0.29167 -0.12205 " pathEditMode="relative" rAng="0" ptsTypes="ffffffffffffffffffffffffffffA">
                                      <p:cBhvr>
                                        <p:cTn id="11" dur="5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6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0023 C 0.10487 0.08842 0.19497 0.17685 0.21823 0.16018 C 0.2415 0.14352 0.16424 -0.05394 0.15487 -0.09977 C 0.14549 -0.1456 0.15348 -0.13056 0.16164 -0.11551 " pathEditMode="relative" ptsTypes="aaaA">
                                      <p:cBhvr>
                                        <p:cTn id="13" dur="5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556E-6 C -0.1276 0.03728 -0.25503 0.07478 -0.28333 0.05116 C -0.31163 0.02755 -0.20677 -0.10833 -0.17014 -0.14235 C -0.1335 -0.17638 -0.07361 -0.18981 -0.06337 -0.15346 C -0.05312 -0.11712 -0.07725 0.03056 -0.10833 0.07547 C -0.13941 0.12038 -0.22673 0.10927 -0.25 0.11552 " pathEditMode="relative" ptsTypes="aaaaaA">
                                      <p:cBhvr>
                                        <p:cTn id="15" dur="5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C 0.06424 -0.00185 0.05226 0.00555 0.08837 -0.01111 C 0.09202 -0.01829 0.09636 -0.02384 0.09983 -0.03102 C 0.10122 -0.03634 0.10487 -0.04097 0.10487 -0.04653 C 0.10591 -0.06806 0.10382 -0.09375 0.09671 -0.1132 C 0.09549 -0.12662 0.0948 -0.14005 0.09323 -0.15324 C 0.09254 -0.15787 0.09046 -0.16204 0.08976 -0.16667 C 0.08889 -0.17685 0.08941 -0.1875 0.08837 -0.19769 C 0.08768 -0.20509 0.08612 -0.2125 0.0849 -0.21991 C 0.08438 -0.22292 0.08334 -0.22894 0.08334 -0.22894 C 0.08386 -0.23704 0.08369 -0.24537 0.0849 -0.25324 C 0.08698 -0.26597 0.1132 -0.27384 0.12171 -0.27778 C 0.14115 -0.27084 0.14844 -0.26065 0.15504 -0.23542 C 0.15556 -0.22801 0.15573 -0.2206 0.1566 -0.2132 C 0.16042 -0.17986 0.19844 -0.18357 0.21494 -0.18218 C 0.26077 -0.18403 0.27014 -0.16644 0.28473 -0.20671 C 0.2875 -0.225 0.28941 -0.24722 0.28316 -0.26435 C 0.28212 -0.26783 0.27952 -0.27014 0.27813 -0.27338 C 0.27362 -0.28449 0.27136 -0.29699 0.26806 -0.3088 C 0.26945 -0.32639 0.26945 -0.33866 0.27657 -0.35324 C 0.27865 -0.36459 0.27935 -0.36134 0.275 -0.37338 C 0.27396 -0.3757 0.27171 -0.37986 0.27171 -0.37986 L 0.27657 -0.36435 " pathEditMode="relative" ptsTypes="fffffffffffffffffffffAA">
                                      <p:cBhvr>
                                        <p:cTn id="17" dur="5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C -0.04618 0.07685 -0.09218 0.1537 -0.14166 0.16435 C -0.19114 0.175 -0.27083 0.08102 -0.2967 0.06435 " pathEditMode="relative" ptsTypes="aaA">
                                      <p:cBhvr>
                                        <p:cTn id="19" dur="5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6007 -0.00417 -0.11997 -0.0081 -0.1283 0.02222 C -0.13663 0.05255 -0.06302 0.15556 -0.05 0.18218 " pathEditMode="relative" ptsTypes="aaA">
                                      <p:cBhvr>
                                        <p:cTn id="21" dur="5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6 C 0.01354 0.00232 0.02725 0.00487 0.0434 0.00232 C 0.05954 -0.00023 0.06232 -0.04189 0.0967 -0.0155 C 0.13107 0.01089 0.22447 0.13056 0.25 0.16019 " pathEditMode="relative" ptsTypes="aaaA">
                                      <p:cBhvr>
                                        <p:cTn id="23" dur="5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2 -0.01734 C -0.11927 -0.01711 -0.17796 -0.01688 -0.20035 0.00485 C -0.22275 0.02658 -0.22032 0.09662 -0.19532 0.11373 C -0.17032 0.13083 -0.07084 0.0883 -0.05035 0.10726 C -0.02987 0.12621 -0.06841 0.20712 -0.07205 0.227 " pathEditMode="relative" rAng="0" ptsTypes="aaaaA">
                                      <p:cBhvr>
                                        <p:cTn id="25" dur="5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1220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92593E-6 C -0.06285 0.02615 -0.1257 0.05254 -0.09827 0.02661 C -0.07084 0.00069 0.15243 -0.13774 0.1651 -0.15556 C 0.17743 -0.17339 0.00798 -0.09237 -0.02327 -0.0801 " pathEditMode="relative" ptsTypes="aaaA">
                                      <p:cBhvr>
                                        <p:cTn id="27" dur="5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0.00879 C 0.03959 0.08368 0.11372 0.15881 0.10556 0.13546 C 0.0974 0.11212 -0.05399 -0.10217 -0.08281 -0.1313 C -0.11163 -0.16042 -0.07013 -0.05524 -0.0677 -0.03999 " pathEditMode="relative" rAng="0" ptsTypes="aaaA">
                                      <p:cBhvr>
                                        <p:cTn id="29" dur="5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97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65 -0.00162 C -0.11718 -0.02569 -0.21059 -0.1824 -0.20486 -0.14652 C -0.19913 -0.11064 -0.09635 0.21899 -0.06527 0.21436 C -0.0342 0.20973 -0.02795 -0.09398 -0.01805 -0.175 " pathEditMode="relative" rAng="0" ptsTypes="aaaa">
                                      <p:cBhvr>
                                        <p:cTn id="31" dur="5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648 C 0.03907 -0.02477 0.0382 -0.02407 0.06702 -0.0287 C 0.07587 -0.03264 0.08455 -0.03472 0.09358 -0.0375 C 0.09636 -0.05185 0.0941 -0.0412 0.09705 -0.05301 C 0.09827 -0.0574 0.10035 -0.06643 0.10035 -0.06643 C 0.09983 -0.08935 0.10174 -0.11273 0.09862 -0.13541 C 0.09809 -0.13912 0.09306 -0.13657 0.09028 -0.1375 C 0.07379 -0.14236 0.09653 -0.13842 0.06528 -0.1419 C 0.05105 -0.14583 0.03646 -0.14745 0.02205 -0.15092 C 0.025 -0.16365 0.025 -0.16643 0.03525 -0.17083 C 0.03368 -0.15393 0.03178 -0.13634 0.02865 -0.11967 C 0.02934 -0.10231 0.03004 -0.07106 0.03195 -0.05092 C 0.03559 -0.01319 0.05539 0.01991 0.07205 0.04908 C 0.07483 0.06088 0.07952 0.0713 0.08368 0.08241 C 0.08629 0.08935 0.08768 0.09769 0.09028 0.10463 C 0.09462 0.11644 0.09202 0.10695 0.09705 0.11574 C 0.10313 0.12662 0.10625 0.13982 0.11372 0.14908 C 0.11424 0.15139 0.11389 0.1544 0.11528 0.15579 C 0.11823 0.15857 0.12535 0.16019 0.12535 0.16019 C 0.12796 0.17107 0.13282 0.16991 0.14028 0.1669 C 0.1441 0.16528 0.15313 0.16181 0.15695 0.1581 C 0.16667 0.14838 0.17101 0.13172 0.17691 0.11806 C 0.18021 0.11065 0.18698 0.09584 0.18698 0.09584 C 0.19497 0.05301 0.20278 0.00996 0.21025 -0.0331 C 0.21372 -0.05254 0.21546 -0.08102 0.22205 -0.09977 C 0.23073 -0.12477 0.24966 -0.14953 0.27032 -0.15532 C 0.28212 -0.15208 0.28021 -0.14884 0.28872 -0.1375 C 0.29237 -0.13264 0.29862 -0.13426 0.30365 -0.1331 C 0.30539 -0.13171 0.30868 -0.1287 0.30868 -0.1287 " pathEditMode="relative" ptsTypes="ffffffffffffffffffffffffffffA">
                                      <p:cBhvr>
                                        <p:cTn id="49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0023 C 0.10487 0.08842 0.19497 0.17685 0.21823 0.16018 C 0.2415 0.14352 0.16424 -0.05394 0.15487 -0.09977 C 0.14549 -0.1456 0.15348 -0.13056 0.16164 -0.11551 " pathEditMode="relative" ptsTypes="aaaA">
                                      <p:cBhvr>
                                        <p:cTn id="51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-0.00231 C -0.17101 0.03496 -0.29844 0.07246 -0.32674 0.04884 C -0.35504 0.02523 -0.25018 -0.11065 -0.21355 -0.14467 C -0.17691 -0.1787 -0.11702 -0.19213 -0.10678 -0.15579 C -0.09653 -0.11944 -0.12066 0.02824 -0.15174 0.07315 C -0.18282 0.11806 -0.27014 0.10695 -0.29341 0.1132 " pathEditMode="relative" rAng="0" ptsTypes="aaaaaA">
                                      <p:cBhvr>
                                        <p:cTn id="53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347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5208 C 0.09341 0.05023 0.08143 0.05764 0.11754 0.04097 C 0.12118 0.0338 0.12552 0.02824 0.129 0.02106 C 0.13039 0.01574 0.13403 0.01111 0.13403 0.00556 C 0.13507 -0.01597 0.13299 -0.04167 0.12587 -0.06111 C 0.12466 -0.07454 0.12396 -0.08796 0.1224 -0.10116 C 0.1217 -0.10579 0.11962 -0.10995 0.11893 -0.11458 C 0.11806 -0.12477 0.11858 -0.13542 0.11754 -0.1456 C 0.11684 -0.15301 0.11528 -0.16042 0.11407 -0.16782 C 0.11355 -0.17083 0.1125 -0.17685 0.1125 -0.17662 C 0.11302 -0.18495 0.11285 -0.19329 0.11407 -0.20116 C 0.11615 -0.21389 0.14236 -0.22176 0.15087 -0.22569 C 0.17032 -0.21875 0.17761 -0.20856 0.1842 -0.18333 C 0.18473 -0.17593 0.1849 -0.16852 0.18577 -0.16111 C 0.18959 -0.12778 0.22743 -0.13148 0.2441 -0.13009 C 0.28993 -0.13194 0.29931 -0.11435 0.31389 -0.15463 C 0.31667 -0.17292 0.31858 -0.19514 0.31233 -0.21227 C 0.31129 -0.21574 0.30868 -0.21806 0.3073 -0.2213 C 0.30278 -0.23241 0.30052 -0.24491 0.29723 -0.25671 C 0.29861 -0.27431 0.29861 -0.28657 0.30573 -0.30116 C 0.30782 -0.3125 0.30851 -0.30926 0.30417 -0.3213 C 0.30313 -0.32361 0.30087 -0.32778 0.30087 -0.32755 L 0.30573 -0.31227 " pathEditMode="relative" rAng="0" ptsTypes="fffffffffffffffffffffAA">
                                      <p:cBhvr>
                                        <p:cTn id="55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872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C -0.04618 0.07685 -0.09218 0.1537 -0.14166 0.16435 C -0.19114 0.175 -0.27083 0.08102 -0.2967 0.06435 " pathEditMode="relative" ptsTypes="aaA">
                                      <p:cBhvr>
                                        <p:cTn id="57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6007 -0.00417 -0.11997 -0.0081 -0.1283 0.02222 C -0.13663 0.05255 -0.06302 0.15556 -0.05 0.18218 " pathEditMode="relative" ptsTypes="aaA">
                                      <p:cBhvr>
                                        <p:cTn id="59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81481E-6 C -0.0776 -0.02245 -0.15503 -0.04468 -0.16996 -0.09792 C -0.18489 -0.15116 -0.10329 -0.2831 -0.08992 -0.32014 " pathEditMode="relative" ptsTypes="aaA">
                                      <p:cBhvr>
                                        <p:cTn id="61" dur="10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C -0.05885 0.00023 -0.11753 0.00046 -0.13993 0.02222 C -0.16232 0.04398 -0.15989 0.11389 -0.13489 0.13102 C -0.10989 0.14815 -0.01041 0.10555 0.01007 0.12454 C 0.03056 0.14352 -0.00798 0.22454 -0.01163 0.24444 " pathEditMode="relative" ptsTypes="aaaaA">
                                      <p:cBhvr>
                                        <p:cTn id="63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92593E-6 C -0.06285 0.02615 -0.1257 0.05254 -0.09827 0.02661 C -0.07084 0.00069 0.15243 -0.13774 0.1651 -0.15556 C 0.17743 -0.17339 0.00798 -0.09237 -0.02327 -0.0801 " pathEditMode="relative" ptsTypes="aaaA">
                                      <p:cBhvr>
                                        <p:cTn id="65" dur="1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62963E-6 C 0.07396 0.07501 0.1481 0.15001 0.13994 0.12663 C 0.13178 0.10325 -0.01961 -0.11087 -0.04843 -0.14004 C -0.07725 -0.16921 -0.03576 -0.06412 -0.03333 -0.04884 " pathEditMode="relative" ptsTypes="aaaA">
                                      <p:cBhvr>
                                        <p:cTn id="67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C -0.04826 -0.12338 -0.09306 -0.25116 -0.0934 -0.21574 C -0.09375 -0.18032 -0.0316 0.20533 -0.00243 0.2125 C 0.02674 0.21968 0.06406 -0.09305 0.0816 -0.17338 " pathEditMode="relative" rAng="0" ptsTypes="aaaa">
                                      <p:cBhvr>
                                        <p:cTn id="69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/>
      <p:bldP spid="82948" grpId="0" animBg="1"/>
      <p:bldP spid="82949" grpId="0" animBg="1"/>
      <p:bldP spid="82950" grpId="0" animBg="1"/>
      <p:bldP spid="82951" grpId="0" animBg="1"/>
      <p:bldP spid="82952" grpId="0" animBg="1"/>
      <p:bldP spid="82953" grpId="0" animBg="1"/>
      <p:bldP spid="82954" grpId="0" animBg="1"/>
      <p:bldP spid="82955" grpId="0" animBg="1"/>
      <p:bldP spid="82956" grpId="0" animBg="1"/>
      <p:bldP spid="82957" grpId="0" animBg="1"/>
      <p:bldP spid="82958" grpId="0" animBg="1"/>
      <p:bldP spid="82959" grpId="0" animBg="1"/>
      <p:bldP spid="82960" grpId="0" animBg="1"/>
      <p:bldP spid="82961" grpId="0" animBg="1"/>
      <p:bldP spid="82962" grpId="0" animBg="1"/>
      <p:bldP spid="82963" grpId="0" animBg="1"/>
      <p:bldP spid="82964" grpId="0" animBg="1"/>
      <p:bldP spid="82965" grpId="0" animBg="1"/>
      <p:bldP spid="82966" grpId="0" animBg="1"/>
      <p:bldP spid="82967" grpId="0" animBg="1"/>
      <p:bldP spid="82968" grpId="0" animBg="1"/>
      <p:bldP spid="82969" grpId="0" animBg="1"/>
      <p:bldP spid="82974" grpId="0" animBg="1"/>
      <p:bldP spid="829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movcont1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286001"/>
            <a:ext cx="5029200" cy="4024313"/>
          </a:xfrm>
        </p:spPr>
      </p:pic>
      <p:pic>
        <p:nvPicPr>
          <p:cNvPr id="24581" name="Picture 4" descr="F:\gas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4" y="4000501"/>
            <a:ext cx="23193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contenido 5"/>
          <p:cNvSpPr txBox="1">
            <a:spLocks/>
          </p:cNvSpPr>
          <p:nvPr/>
        </p:nvSpPr>
        <p:spPr bwMode="auto">
          <a:xfrm>
            <a:off x="381000" y="391552"/>
            <a:ext cx="9051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CL" kern="0" dirty="0">
                <a:solidFill>
                  <a:srgbClr val="0000CC"/>
                </a:solidFill>
              </a:rPr>
              <a:t>El desplazamiento aleatorio (</a:t>
            </a:r>
            <a:r>
              <a:rPr lang="es-CL" b="1" kern="0" dirty="0">
                <a:solidFill>
                  <a:srgbClr val="006600"/>
                </a:solidFill>
              </a:rPr>
              <a:t>al azar</a:t>
            </a:r>
            <a:r>
              <a:rPr lang="es-CL" kern="0" dirty="0">
                <a:solidFill>
                  <a:srgbClr val="0000CC"/>
                </a:solidFill>
              </a:rPr>
              <a:t>) de las partículas ocasiona choques entre ellas y contra las paredes del recipiente que las contiene.</a:t>
            </a:r>
          </a:p>
          <a:p>
            <a:pPr marL="0" indent="0" algn="just">
              <a:buFontTx/>
              <a:buNone/>
            </a:pPr>
            <a:endParaRPr lang="es-CL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3400" y="533400"/>
            <a:ext cx="9051925" cy="4525963"/>
          </a:xfrm>
        </p:spPr>
        <p:txBody>
          <a:bodyPr/>
          <a:lstStyle/>
          <a:p>
            <a:pPr algn="just"/>
            <a:r>
              <a:rPr lang="es-CL" dirty="0">
                <a:solidFill>
                  <a:srgbClr val="0000CC"/>
                </a:solidFill>
              </a:rPr>
              <a:t> A medida que aumenta la temperatura de un gas, la velocidad de movimiento de sus partículas se incrementa.</a:t>
            </a:r>
          </a:p>
          <a:p>
            <a:pPr algn="just"/>
            <a:endParaRPr lang="es-CL" dirty="0">
              <a:solidFill>
                <a:srgbClr val="0000CC"/>
              </a:solidFill>
            </a:endParaRPr>
          </a:p>
        </p:txBody>
      </p:sp>
      <p:pic>
        <p:nvPicPr>
          <p:cNvPr id="7" name="Picture 3" descr="son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3131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52488" y="549276"/>
            <a:ext cx="84248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choques contra las paredes del recipiente originan presión</a:t>
            </a:r>
          </a:p>
        </p:txBody>
      </p:sp>
      <p:pic>
        <p:nvPicPr>
          <p:cNvPr id="10252" name="Picture 12" descr="globoP1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714500"/>
            <a:ext cx="3730625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http://www.fq.uh.cu/dpto/qf/uclv/infoLab/infoquim/complementos/propiedades_materia/image02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857376"/>
            <a:ext cx="30226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http://dis.um.es/~barzana/Imagenes/gas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571876"/>
            <a:ext cx="18669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509838" y="5516563"/>
            <a:ext cx="2303462" cy="1008062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933575" y="2060576"/>
            <a:ext cx="3455988" cy="3744913"/>
          </a:xfrm>
          <a:prstGeom prst="can">
            <a:avLst>
              <a:gd name="adj" fmla="val 2709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2652714" y="4005263"/>
            <a:ext cx="73025" cy="144462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2292351" y="4508501"/>
            <a:ext cx="73025" cy="144463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3300414" y="3716338"/>
            <a:ext cx="73025" cy="144462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03" name="Oval 7"/>
          <p:cNvSpPr>
            <a:spLocks noChangeArrowheads="1"/>
          </p:cNvSpPr>
          <p:nvPr/>
        </p:nvSpPr>
        <p:spPr bwMode="auto">
          <a:xfrm>
            <a:off x="3084514" y="4724401"/>
            <a:ext cx="73025" cy="144463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04" name="Oval 8"/>
          <p:cNvSpPr>
            <a:spLocks noChangeArrowheads="1"/>
          </p:cNvSpPr>
          <p:nvPr/>
        </p:nvSpPr>
        <p:spPr bwMode="auto">
          <a:xfrm>
            <a:off x="4092576" y="3429001"/>
            <a:ext cx="73025" cy="144463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05" name="Oval 9"/>
          <p:cNvSpPr>
            <a:spLocks noChangeArrowheads="1"/>
          </p:cNvSpPr>
          <p:nvPr/>
        </p:nvSpPr>
        <p:spPr bwMode="auto">
          <a:xfrm>
            <a:off x="3805239" y="4076701"/>
            <a:ext cx="73025" cy="144463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auto">
          <a:xfrm>
            <a:off x="3444876" y="5084763"/>
            <a:ext cx="73025" cy="144462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07" name="Oval 11"/>
          <p:cNvSpPr>
            <a:spLocks noChangeArrowheads="1"/>
          </p:cNvSpPr>
          <p:nvPr/>
        </p:nvSpPr>
        <p:spPr bwMode="auto">
          <a:xfrm>
            <a:off x="4452939" y="4292601"/>
            <a:ext cx="73025" cy="144463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08" name="Oval 12"/>
          <p:cNvSpPr>
            <a:spLocks noChangeArrowheads="1"/>
          </p:cNvSpPr>
          <p:nvPr/>
        </p:nvSpPr>
        <p:spPr bwMode="auto">
          <a:xfrm>
            <a:off x="4092576" y="4868863"/>
            <a:ext cx="73025" cy="144462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09" name="Oval 13"/>
          <p:cNvSpPr>
            <a:spLocks noChangeArrowheads="1"/>
          </p:cNvSpPr>
          <p:nvPr/>
        </p:nvSpPr>
        <p:spPr bwMode="auto">
          <a:xfrm>
            <a:off x="5029201" y="4076701"/>
            <a:ext cx="73025" cy="144463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10" name="Oval 14"/>
          <p:cNvSpPr>
            <a:spLocks noChangeArrowheads="1"/>
          </p:cNvSpPr>
          <p:nvPr/>
        </p:nvSpPr>
        <p:spPr bwMode="auto">
          <a:xfrm>
            <a:off x="2365376" y="3357563"/>
            <a:ext cx="73025" cy="144462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11" name="Oval 15"/>
          <p:cNvSpPr>
            <a:spLocks noChangeArrowheads="1"/>
          </p:cNvSpPr>
          <p:nvPr/>
        </p:nvSpPr>
        <p:spPr bwMode="auto">
          <a:xfrm>
            <a:off x="4884739" y="5084763"/>
            <a:ext cx="73025" cy="144462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12" name="Oval 16"/>
          <p:cNvSpPr>
            <a:spLocks noChangeArrowheads="1"/>
          </p:cNvSpPr>
          <p:nvPr/>
        </p:nvSpPr>
        <p:spPr bwMode="auto">
          <a:xfrm>
            <a:off x="2941639" y="3284538"/>
            <a:ext cx="73025" cy="144462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13" name="Oval 17"/>
          <p:cNvSpPr>
            <a:spLocks noChangeArrowheads="1"/>
          </p:cNvSpPr>
          <p:nvPr/>
        </p:nvSpPr>
        <p:spPr bwMode="auto">
          <a:xfrm>
            <a:off x="2436814" y="5084763"/>
            <a:ext cx="73025" cy="144462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14" name="Oval 18"/>
          <p:cNvSpPr>
            <a:spLocks noChangeArrowheads="1"/>
          </p:cNvSpPr>
          <p:nvPr/>
        </p:nvSpPr>
        <p:spPr bwMode="auto">
          <a:xfrm>
            <a:off x="4741864" y="3284538"/>
            <a:ext cx="73025" cy="144462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>
            <a:off x="1933575" y="2060576"/>
            <a:ext cx="3455988" cy="3744913"/>
          </a:xfrm>
          <a:prstGeom prst="can">
            <a:avLst>
              <a:gd name="adj" fmla="val 2709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altLang="es-CL" sz="4400" b="1" i="1">
                <a:ea typeface="Arial Unicode MS" panose="020B0604020202020204" pitchFamily="34" charset="-128"/>
                <a:cs typeface="Arial Unicode MS" panose="020B0604020202020204" pitchFamily="34" charset="-128"/>
              </a:rPr>
              <a:t>ઽઽઽ</a:t>
            </a:r>
          </a:p>
          <a:p>
            <a:pPr algn="ctr" eaLnBrk="1" hangingPunct="1">
              <a:lnSpc>
                <a:spcPct val="80000"/>
              </a:lnSpc>
            </a:pPr>
            <a:r>
              <a:rPr lang="es-ES_tradnl" altLang="es-CL" sz="4400" b="1" i="1"/>
              <a:t>Gas</a:t>
            </a:r>
            <a:endParaRPr lang="es-ES" altLang="es-CL" sz="4400" b="1" i="1"/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2652713" y="1125538"/>
            <a:ext cx="2089150" cy="15113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5534025" y="2852738"/>
            <a:ext cx="86518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542088" y="1700213"/>
            <a:ext cx="25193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 sz="2200" b="1"/>
              <a:t>Las partículas de gas encerradas en el balón ejercen presión sobre las paredes</a:t>
            </a:r>
            <a:endParaRPr lang="es-ES" altLang="es-CL" sz="2200" b="1"/>
          </a:p>
        </p:txBody>
      </p:sp>
      <p:sp>
        <p:nvSpPr>
          <p:cNvPr id="80919" name="Rectangle 23"/>
          <p:cNvSpPr>
            <a:spLocks noGrp="1" noChangeArrowheads="1"/>
          </p:cNvSpPr>
          <p:nvPr>
            <p:ph type="title"/>
          </p:nvPr>
        </p:nvSpPr>
        <p:spPr>
          <a:xfrm>
            <a:off x="673101" y="188913"/>
            <a:ext cx="5940425" cy="900112"/>
          </a:xfrm>
        </p:spPr>
        <p:txBody>
          <a:bodyPr/>
          <a:lstStyle/>
          <a:p>
            <a:pPr>
              <a:defRPr/>
            </a:pPr>
            <a:r>
              <a:rPr lang="es-E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Presión de un gas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6326189" y="4005263"/>
            <a:ext cx="3240087" cy="2654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CL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Presión de un gas:</a:t>
            </a:r>
            <a:r>
              <a:rPr lang="es-ES_tradnl" altLang="es-CL" sz="2800" b="1">
                <a:latin typeface="Times New Roman" panose="02020603050405020304" pitchFamily="18" charset="0"/>
              </a:rPr>
              <a:t> </a:t>
            </a:r>
            <a:r>
              <a:rPr lang="es-ES_tradnl" altLang="es-CL" sz="2800" b="1">
                <a:solidFill>
                  <a:srgbClr val="00B050"/>
                </a:solidFill>
                <a:latin typeface="Times New Roman" panose="02020603050405020304" pitchFamily="18" charset="0"/>
              </a:rPr>
              <a:t>corresponde a la fuerza que ejercen las partículas sobre las paredes del recipiente</a:t>
            </a:r>
            <a:endParaRPr lang="es-ES" altLang="es-CL" sz="2800" b="1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7064E-6 C 0.02847 -0.00531 0.05695 -0.0104 0.04445 -0.06218 C 0.03195 -0.11396 -0.01406 -0.29889 -0.07552 -0.31068 C -0.13698 -0.32247 -0.34514 -0.1484 -0.32448 -0.13314 C -0.30382 -0.11789 -0.12743 -0.16851 0.04896 -0.21914 " pathEditMode="relative" ptsTypes="aaaaA">
                                      <p:cBhvr>
                                        <p:cTn id="13" dur="5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43319E-6 C -0.0151 0.11142 -0.03004 0.22284 -0.07552 0.19533 C -0.12101 0.16782 -0.29705 -0.16181 -0.27344 -0.16574 C -0.24983 -0.16967 0.06407 0.13846 0.06668 0.17152 C 0.06928 0.20458 -0.22309 0.10263 -0.25781 0.03259 C -0.29254 -0.03745 -0.18802 -0.21683 -0.14219 -0.2485 C -0.09635 -0.28017 -0.03941 -0.21868 0.01772 -0.15696 " pathEditMode="relative" ptsTypes="aaaaaaA">
                                      <p:cBhvr>
                                        <p:cTn id="15" dur="5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1458 C -0.04254 0.05324 -0.1 0.12107 -0.1026 0.07153 C -0.10521 0.02176 -0.05191 -0.27824 -0.00035 -0.31319 C 0.05121 -0.34815 0.23264 -0.18379 0.20712 -0.13796 C 0.1816 -0.09213 -0.07847 -0.05903 -0.15365 -0.03819 " pathEditMode="relative" rAng="0" ptsTypes="aaaaa">
                                      <p:cBhvr>
                                        <p:cTn id="17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-990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87656E-7 C -0.00139 0.16042 -0.00277 0.32108 0.01789 0.29588 C 0.03854 0.27069 0.14896 -0.08784 0.12448 -0.15095 C 0.1 -0.21406 -0.10434 -0.11373 -0.12882 -0.08276 C -0.1533 -0.05178 -0.08784 -0.00809 -0.02222 0.0356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1225 C -0.05677 -0.01826 -0.11111 -0.02404 -0.11337 0.03514 C -0.11563 0.09432 -0.05157 0.35507 -0.01563 0.34281 C 0.02031 0.33056 0.1184 0.00162 0.10208 -0.03883 C 0.08576 -0.07928 -0.10643 0.06704 -0.11337 0.1001 C -0.12032 0.13315 -0.03021 0.1461 0.05989 0.15927 " pathEditMode="relative" ptsTypes="aaaaaA">
                                      <p:cBhvr>
                                        <p:cTn id="21" dur="5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1225 C -0.07934 0.10194 -0.1618 0.21637 -0.18559 0.18886 C -0.20937 0.16135 -0.19687 -0.15279 -0.13906 -0.17799 C -0.08125 -0.20319 0.15868 0.02196 0.16094 0.03814 C 0.1632 0.05432 0.01875 -0.01294 -0.12569 -0.08021 " pathEditMode="relative" ptsTypes="aaaaA">
                                      <p:cBhvr>
                                        <p:cTn id="23" dur="5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57 -0.16389 C 0.28246 -0.17869 0.36753 -0.19348 0.32865 -0.20527 C 0.28976 -0.21706 -0.00955 -0.29704 -0.03576 -0.23486 C -0.06198 -0.17268 0.12934 0.11535 0.17083 0.16759 C 0.21233 0.21983 0.21267 0.14933 0.21319 0.07882 " pathEditMode="relative" ptsTypes="aaaaA">
                                      <p:cBhvr>
                                        <p:cTn id="25" dur="5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2.32085E-6 C 0.07153 0.00462 0.14306 0.00948 0.13126 -0.02658 C 0.11945 -0.06265 -0.05538 -0.23902 -0.071 -0.2159 C -0.08663 -0.19279 0.00782 0.13269 0.03785 0.11257 C 0.06789 0.09246 0.13716 -0.32501 0.10903 -0.33726 C 0.08091 -0.34952 -0.02517 -0.15557 -0.13107 0.0386 " pathEditMode="relative" ptsTypes="aaaaaA">
                                      <p:cBhvr>
                                        <p:cTn id="27" dur="5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4.66944E-6 C -0.17153 -0.02428 -0.34289 -0.04832 -0.33994 -0.0178 C -0.33698 0.01271 -0.0099 0.2085 0.01788 0.18331 C 0.04566 0.15811 -0.14323 -0.12876 -0.17327 -0.16875 C -0.2033 -0.20874 -0.18282 -0.13269 -0.16216 -0.05641 " pathEditMode="relative" rAng="0" ptsTypes="aaaaA">
                                      <p:cBhvr>
                                        <p:cTn id="29" dur="5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0.02173 C -0.03923 -0.0423 -0.04601 -0.10634 -0.01892 -0.09362 C 0.00816 -0.08091 0.07847 0.09685 0.12986 0.0987 C 0.18125 0.10055 0.28472 -0.01665 0.28993 -0.08183 C 0.29514 -0.14702 0.17934 -0.30028 0.16111 -0.29196 C 0.14288 -0.28364 0.16198 -0.15765 0.18108 -0.03144 " pathEditMode="relative" ptsTypes="aaaaaA">
                                      <p:cBhvr>
                                        <p:cTn id="31" dur="5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16597E-7 C 0.10365 -0.11142 0.20747 -0.22284 0.20452 -0.18631 C 0.20157 -0.14979 -0.01805 0.19418 -0.0177 0.21891 C -0.01736 0.24364 0.09462 0.10264 0.2066 -0.03837 " pathEditMode="relative" ptsTypes="aaaA">
                                      <p:cBhvr>
                                        <p:cTn id="33" dur="5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0.00995 C -0.05868 -0.02315 -0.24601 -0.14398 -0.28299 -0.08935 C -0.31997 -0.03472 -0.28906 0.27176 -0.23611 0.31852 C -0.18316 0.36528 0.03524 0.21621 0.0349 0.19144 C 0.03455 0.16667 -0.10191 0.16852 -0.23837 0.1706 " pathEditMode="relative" rAng="0" ptsTypes="aaaaa">
                                      <p:cBhvr>
                                        <p:cTn id="35" dur="5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1206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7064E-6 C -0.09271 -0.08229 -0.18542 -0.16435 -0.15764 -0.21914 C -0.12986 -0.27392 0.11857 -0.37771 0.16667 -0.32848 C 0.21476 -0.27924 0.1368 0.03398 0.13125 0.07675 C 0.12569 0.11951 0.12951 0.02404 0.13333 -0.07119 " pathEditMode="relative" ptsTypes="aaaaA">
                                      <p:cBhvr>
                                        <p:cTn id="37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485 C 0.13403 0.01063 0.26337 0.02635 0.28264 0.00116 C 0.30191 -0.02404 0.14549 -0.19325 0.12031 -0.1558 C 0.09514 -0.11835 0.16319 0.21128 0.13142 0.22607 C 0.09965 0.24087 -0.03698 -0.01872 -0.07066 -0.06704 " pathEditMode="relative" ptsTypes="aaaaA">
                                      <p:cBhvr>
                                        <p:cTn id="39" dur="5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4827 0.10231 -0.09653 0.20463 -0.13993 0.20417 C -0.18333 0.2037 -0.27049 0.06968 -0.26007 -0.00301 C -0.24965 -0.07546 -0.13663 -0.22639 -0.07778 -0.23079 C -0.01893 -0.23519 0.08594 -0.06551 0.0934 -0.02963 C 0.10087 0.00648 0.03368 -0.00417 -0.03333 -0.01482 " pathEditMode="relative" rAng="0" ptsTypes="aaaaaA">
                                      <p:cBhvr>
                                        <p:cTn id="41" dur="5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152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852 C 0.04583 -0.14537 0.09514 -0.27223 0.07431 -0.31737 C 0.05347 -0.36274 -0.12986 -0.36737 -0.12795 -0.29098 C -0.12604 -0.21436 0.03542 0.11643 0.08542 0.1412 C 0.13542 0.16597 0.15365 0.01157 0.17205 -0.14283 " pathEditMode="relative" rAng="0" ptsTypes="aaaaA">
                                      <p:cBhvr>
                                        <p:cTn id="43" dur="5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067 C -0.04357 0.14309 -0.08107 0.29311 -0.11701 0.30698 C -0.15295 0.32085 -0.26006 0.0883 -0.22152 0.07605 C -0.18298 0.0638 0.06407 0.24087 0.11407 0.23301 C 0.16407 0.22515 0.12119 0.12691 0.07848 0.02889 " pathEditMode="relative" ptsTypes="aaaaA">
                                      <p:cBhvr>
                                        <p:cTn id="45" dur="5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C 0.02309 0.15648 0.04635 0.31297 0.1 0.34607 C 0.15364 0.37917 0.30035 0.26991 0.32222 0.19815 C 0.3441 0.12616 0.28733 -0.07129 0.23108 -0.08611 C 0.17483 -0.10092 -0.00642 0.04491 -0.01563 0.10926 C -0.02483 0.17385 0.07535 0.2375 0.17552 0.30162 " pathEditMode="relative" rAng="0" ptsTypes="aaaaaA">
                                      <p:cBhvr>
                                        <p:cTn id="47" dur="5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0" grpId="1" animBg="1"/>
      <p:bldP spid="80901" grpId="0" animBg="1"/>
      <p:bldP spid="80902" grpId="0" animBg="1"/>
      <p:bldP spid="80903" grpId="0" animBg="1"/>
      <p:bldP spid="80904" grpId="0" animBg="1"/>
      <p:bldP spid="80905" grpId="0" animBg="1"/>
      <p:bldP spid="80906" grpId="0" animBg="1"/>
      <p:bldP spid="80906" grpId="1" animBg="1"/>
      <p:bldP spid="80907" grpId="0" animBg="1"/>
      <p:bldP spid="80907" grpId="1" animBg="1"/>
      <p:bldP spid="80908" grpId="0" animBg="1"/>
      <p:bldP spid="80909" grpId="0" animBg="1"/>
      <p:bldP spid="80910" grpId="0" animBg="1"/>
      <p:bldP spid="80911" grpId="0" animBg="1"/>
      <p:bldP spid="80912" grpId="0" animBg="1"/>
      <p:bldP spid="80913" grpId="0" animBg="1"/>
      <p:bldP spid="80914" grpId="0" animBg="1"/>
      <p:bldP spid="80915" grpId="0" animBg="1"/>
      <p:bldP spid="809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883</Words>
  <Application>Microsoft Office PowerPoint</Application>
  <PresentationFormat>Personalizado</PresentationFormat>
  <Paragraphs>123</Paragraphs>
  <Slides>43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1" baseType="lpstr">
      <vt:lpstr>Arial</vt:lpstr>
      <vt:lpstr>Arial Unicode MS</vt:lpstr>
      <vt:lpstr>Calibri</vt:lpstr>
      <vt:lpstr>Cooper Black</vt:lpstr>
      <vt:lpstr>Tahoma</vt:lpstr>
      <vt:lpstr>Times New Roman</vt:lpstr>
      <vt:lpstr>Default Design</vt:lpstr>
      <vt:lpstr>Imagen de mapa de bits</vt:lpstr>
      <vt:lpstr>Presentación de PowerPoint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Presión de un gas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Conociendo el estado gaseoso</vt:lpstr>
      <vt:lpstr>Presentación de PowerPoint</vt:lpstr>
      <vt:lpstr>Son fáciles de comprimir</vt:lpstr>
      <vt:lpstr>Presentación de PowerPoint</vt:lpstr>
      <vt:lpstr>Presentación de PowerPoint</vt:lpstr>
      <vt:lpstr>Son fáciles de expandir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gases difunden en el aire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Atoms Family</dc:title>
  <dc:creator>ANA ISABEL RETAMALES MARTINICH</dc:creator>
  <cp:lastModifiedBy>Ana Isabel Retamales</cp:lastModifiedBy>
  <cp:revision>257</cp:revision>
  <cp:lastPrinted>2012-11-27T11:28:32Z</cp:lastPrinted>
  <dcterms:created xsi:type="dcterms:W3CDTF">2007-02-04T19:21:32Z</dcterms:created>
  <dcterms:modified xsi:type="dcterms:W3CDTF">2017-04-02T00:13:32Z</dcterms:modified>
</cp:coreProperties>
</file>