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0099"/>
    <a:srgbClr val="006600"/>
    <a:srgbClr val="FF0066"/>
    <a:srgbClr val="FF33CC"/>
    <a:srgbClr val="00808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11/10/2015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11/10/2015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11/10/2015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11/10/2015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11/10/2015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11/10/2015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11/10/2015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11/10/2015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11/10/2015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11/10/2015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DA1-5DA8-45CB-8EA4-624A362D17AA}" type="datetimeFigureOut">
              <a:rPr lang="es-ES" smtClean="0"/>
              <a:pPr/>
              <a:t>11/10/2015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>
            <a:alpha val="1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57DA1-5DA8-45CB-8EA4-624A362D17AA}" type="datetimeFigureOut">
              <a:rPr lang="es-ES" smtClean="0"/>
              <a:pPr/>
              <a:t>11/10/2015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7D5C1-EAE9-471E-A641-018070A5DF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7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HABILIDADES DE PENSAMIENTO CIENTÍFICO</a:t>
            </a:r>
            <a:endParaRPr lang="es-ES" sz="7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ES" sz="2800" b="1" dirty="0">
                <a:solidFill>
                  <a:srgbClr val="006600"/>
                </a:solidFill>
              </a:rPr>
              <a:t>Una</a:t>
            </a:r>
            <a:r>
              <a:rPr lang="es-ES" sz="2800" b="1" dirty="0">
                <a:solidFill>
                  <a:srgbClr val="FF0066"/>
                </a:solidFill>
              </a:rPr>
              <a:t> teoría </a:t>
            </a:r>
            <a:r>
              <a:rPr lang="es-ES" sz="2800" b="1" dirty="0">
                <a:solidFill>
                  <a:srgbClr val="006600"/>
                </a:solidFill>
              </a:rPr>
              <a:t>reúne un conjunto de ideas,  tales como variables, hipótesis y leyes, que explican cómo es y/o cómo se comporta una parte de la naturaleza, junto con las pruebas que apoyan esas ideas.</a:t>
            </a:r>
            <a:endParaRPr lang="es-ES_tradnl" sz="2800" b="1" dirty="0">
              <a:solidFill>
                <a:srgbClr val="006600"/>
              </a:solidFill>
            </a:endParaRPr>
          </a:p>
          <a:p>
            <a:pPr marL="0" indent="0" algn="just">
              <a:buNone/>
            </a:pPr>
            <a:endParaRPr lang="es-ES_tradnl" sz="2800" dirty="0"/>
          </a:p>
          <a:p>
            <a:pPr algn="just"/>
            <a:r>
              <a:rPr lang="es-ES" sz="2800" b="1" dirty="0">
                <a:solidFill>
                  <a:srgbClr val="000099"/>
                </a:solidFill>
              </a:rPr>
              <a:t>La </a:t>
            </a:r>
            <a:r>
              <a:rPr lang="es-ES" sz="2800" b="1" dirty="0">
                <a:solidFill>
                  <a:srgbClr val="FF0066"/>
                </a:solidFill>
              </a:rPr>
              <a:t>teoría científica </a:t>
            </a:r>
            <a:r>
              <a:rPr lang="es-ES" sz="2800" b="1" dirty="0">
                <a:solidFill>
                  <a:srgbClr val="000099"/>
                </a:solidFill>
              </a:rPr>
              <a:t>se puede definir como una explicación, que se puede representar a través de un modelo basado en la observación, la experimentación y el razonamiento. La teoría permite predecir y explicar un fenómeno, además, las teorías pueden transformarse en leyes. Una teoría puede cambiar en el tiempo de acuerdo a los avances científico-tecnológicos. </a:t>
            </a:r>
            <a:endParaRPr lang="es-ES_tradnl" sz="2800" b="1" dirty="0">
              <a:solidFill>
                <a:srgbClr val="000099"/>
              </a:solidFill>
            </a:endParaRPr>
          </a:p>
          <a:p>
            <a:pPr algn="just"/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93569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b="1" dirty="0">
                <a:solidFill>
                  <a:srgbClr val="006699"/>
                </a:solidFill>
              </a:rPr>
              <a:t>Una </a:t>
            </a:r>
            <a:r>
              <a:rPr lang="es-ES" b="1" dirty="0">
                <a:solidFill>
                  <a:srgbClr val="FF0066"/>
                </a:solidFill>
              </a:rPr>
              <a:t>teoría</a:t>
            </a:r>
            <a:r>
              <a:rPr lang="es-ES" b="1" dirty="0">
                <a:solidFill>
                  <a:srgbClr val="006699"/>
                </a:solidFill>
              </a:rPr>
              <a:t> se refiere a un enunciado ampliamente aceptado y apoyado por una gran cantidad de observaciones y experimentos. La teoría relaciona hechos que parecen no estar relacionados, predice nuevos hechos y sugiere nuevas relaciones </a:t>
            </a:r>
            <a:endParaRPr lang="es-ES_tradnl" b="1" dirty="0">
              <a:solidFill>
                <a:srgbClr val="006699"/>
              </a:solidFill>
            </a:endParaRPr>
          </a:p>
          <a:p>
            <a:pPr marL="0" indent="0" algn="just">
              <a:buNone/>
            </a:pPr>
            <a:r>
              <a:rPr lang="es-ES_tradnl" dirty="0"/>
              <a:t> </a:t>
            </a:r>
            <a:endParaRPr lang="es-ES_tradnl" dirty="0">
              <a:solidFill>
                <a:srgbClr val="FF0066"/>
              </a:solidFill>
            </a:endParaRPr>
          </a:p>
          <a:p>
            <a:pPr algn="just"/>
            <a:r>
              <a:rPr lang="es-ES_tradnl" b="1" dirty="0">
                <a:solidFill>
                  <a:srgbClr val="FF0066"/>
                </a:solidFill>
              </a:rPr>
              <a:t>PRINCIPIO</a:t>
            </a:r>
            <a:r>
              <a:rPr lang="es-ES_tradnl" b="1" dirty="0">
                <a:solidFill>
                  <a:srgbClr val="006600"/>
                </a:solidFill>
              </a:rPr>
              <a:t>: Es una teoría que con el paso del tiempo  ha generado predicciones válidas de uniformidad invariable, y por tanto es de aceptación casi universal</a:t>
            </a:r>
            <a:endParaRPr lang="es-ES_tradnl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929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</a:t>
            </a:r>
            <a:r>
              <a:rPr lang="es-E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Habilidades de Pensamiento Científico incluyen: </a:t>
            </a:r>
            <a:r>
              <a:rPr lang="es-ES_tradnl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_tradn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006600"/>
                </a:solidFill>
              </a:rPr>
              <a:t>_Formulación de preguntas </a:t>
            </a:r>
            <a:endParaRPr lang="es-ES_tradnl" b="1" dirty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6600"/>
                </a:solidFill>
              </a:rPr>
              <a:t>_ Observación </a:t>
            </a:r>
            <a:endParaRPr lang="es-ES_tradnl" b="1" dirty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6600"/>
                </a:solidFill>
              </a:rPr>
              <a:t>_ Descripción y registro de datos </a:t>
            </a:r>
            <a:endParaRPr lang="es-ES_tradnl" b="1" dirty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6600"/>
                </a:solidFill>
              </a:rPr>
              <a:t>_ Ordenamiento e interpretación de información </a:t>
            </a:r>
            <a:endParaRPr lang="es-ES_tradnl" b="1" dirty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6600"/>
                </a:solidFill>
              </a:rPr>
              <a:t>_ Elaboración y análisis de hipótesis, procedimientos y explicaciones </a:t>
            </a:r>
            <a:endParaRPr lang="es-ES_tradnl" b="1" dirty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6600"/>
                </a:solidFill>
              </a:rPr>
              <a:t>_ Argumentación y debate en torno a controversias y problemas de interés  público </a:t>
            </a:r>
            <a:endParaRPr lang="es-ES_tradnl" b="1" dirty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6600"/>
                </a:solidFill>
              </a:rPr>
              <a:t>_ Discusión y evaluación de implicancias éticas o ambientales relacionadas con la ciencia y la tecnología </a:t>
            </a:r>
            <a:endParaRPr lang="es-ES_tradnl" b="1" dirty="0">
              <a:solidFill>
                <a:srgbClr val="006600"/>
              </a:solidFill>
            </a:endParaRPr>
          </a:p>
          <a:p>
            <a:endParaRPr lang="es-ES_tradnl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477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2720"/>
            <a:ext cx="8229600" cy="626262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b="1" dirty="0">
                <a:solidFill>
                  <a:srgbClr val="000099"/>
                </a:solidFill>
              </a:rPr>
              <a:t>Una</a:t>
            </a:r>
            <a:r>
              <a:rPr lang="es-ES" b="1" dirty="0">
                <a:solidFill>
                  <a:srgbClr val="FF0000"/>
                </a:solidFill>
              </a:rPr>
              <a:t> descripción </a:t>
            </a:r>
            <a:r>
              <a:rPr lang="es-ES" b="1" dirty="0">
                <a:solidFill>
                  <a:srgbClr val="000099"/>
                </a:solidFill>
              </a:rPr>
              <a:t>implica detallar la realidad de la forma en que es percibida, con el mayor grado de precisión y objetividad posible. </a:t>
            </a:r>
            <a:endParaRPr lang="es-ES_tradnl" b="1" dirty="0">
              <a:solidFill>
                <a:srgbClr val="000099"/>
              </a:solidFill>
            </a:endParaRPr>
          </a:p>
          <a:p>
            <a:pPr marL="0" indent="0" algn="just">
              <a:buNone/>
            </a:pPr>
            <a:r>
              <a:rPr lang="es-ES" b="1" dirty="0" smtClean="0">
                <a:solidFill>
                  <a:srgbClr val="000099"/>
                </a:solidFill>
              </a:rPr>
              <a:t> </a:t>
            </a:r>
            <a:endParaRPr lang="es-ES_tradnl" b="1" dirty="0" smtClean="0">
              <a:solidFill>
                <a:srgbClr val="000099"/>
              </a:solidFill>
            </a:endParaRPr>
          </a:p>
          <a:p>
            <a:pPr algn="just"/>
            <a:r>
              <a:rPr lang="es-ES" b="1" dirty="0" smtClean="0">
                <a:solidFill>
                  <a:srgbClr val="00B050"/>
                </a:solidFill>
              </a:rPr>
              <a:t>Un postulado se puede entender como una afirmación que se admite como cierta sin necesidad de ser demostrada y que sirve como base para otros razonamientos </a:t>
            </a:r>
            <a:endParaRPr lang="es-ES_tradnl" b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es-ES_tradnl" b="1" dirty="0" smtClean="0">
                <a:solidFill>
                  <a:srgbClr val="00B0F0"/>
                </a:solidFill>
              </a:rPr>
              <a:t> </a:t>
            </a:r>
          </a:p>
          <a:p>
            <a:pPr algn="just"/>
            <a:r>
              <a:rPr lang="es-ES" b="1" dirty="0" smtClean="0">
                <a:solidFill>
                  <a:srgbClr val="000099"/>
                </a:solidFill>
              </a:rPr>
              <a:t>Una </a:t>
            </a:r>
            <a:r>
              <a:rPr lang="es-ES" b="1" dirty="0">
                <a:solidFill>
                  <a:srgbClr val="FF0000"/>
                </a:solidFill>
              </a:rPr>
              <a:t>ley científica</a:t>
            </a:r>
            <a:r>
              <a:rPr lang="es-ES" b="1" dirty="0">
                <a:solidFill>
                  <a:srgbClr val="000099"/>
                </a:solidFill>
              </a:rPr>
              <a:t>, por otro lado, corresponde a una proposición que describe una relación constante entre dos o más variables o propiedades de la naturaleza. </a:t>
            </a:r>
            <a:endParaRPr lang="es-ES_tradnl" b="1" dirty="0">
              <a:solidFill>
                <a:srgbClr val="000099"/>
              </a:solidFill>
            </a:endParaRPr>
          </a:p>
          <a:p>
            <a:pPr marL="0" indent="0" algn="just">
              <a:buNone/>
            </a:pPr>
            <a:endParaRPr lang="es-ES_tradnl" b="1" dirty="0">
              <a:solidFill>
                <a:srgbClr val="000099"/>
              </a:solidFill>
            </a:endParaRPr>
          </a:p>
          <a:p>
            <a:pPr algn="just"/>
            <a:r>
              <a:rPr lang="es-ES" b="1" dirty="0">
                <a:solidFill>
                  <a:srgbClr val="00B050"/>
                </a:solidFill>
              </a:rPr>
              <a:t>Las </a:t>
            </a:r>
            <a:r>
              <a:rPr lang="es-ES" b="1" dirty="0">
                <a:solidFill>
                  <a:srgbClr val="FF0000"/>
                </a:solidFill>
              </a:rPr>
              <a:t>leyes </a:t>
            </a:r>
            <a:r>
              <a:rPr lang="es-ES" b="1" dirty="0">
                <a:solidFill>
                  <a:srgbClr val="00B050"/>
                </a:solidFill>
              </a:rPr>
              <a:t>pueden ser definidas como generalizaciones que se pueden expresar de manera verbal y/o a través de ecuaciones matemáticas, se apoyan en la evidencia empírica y son universalmente aceptadas</a:t>
            </a:r>
            <a:endParaRPr lang="es-ES_tradnl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27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92688"/>
          </a:xfrm>
        </p:spPr>
        <p:txBody>
          <a:bodyPr>
            <a:normAutofit fontScale="92500"/>
          </a:bodyPr>
          <a:lstStyle/>
          <a:p>
            <a:pPr algn="just"/>
            <a:r>
              <a:rPr lang="es-ES" b="1" dirty="0">
                <a:solidFill>
                  <a:srgbClr val="006699"/>
                </a:solidFill>
              </a:rPr>
              <a:t>Una </a:t>
            </a:r>
            <a:r>
              <a:rPr lang="es-ES" b="1" dirty="0">
                <a:solidFill>
                  <a:srgbClr val="C00000"/>
                </a:solidFill>
              </a:rPr>
              <a:t>ley científica </a:t>
            </a:r>
            <a:r>
              <a:rPr lang="es-ES" b="1" dirty="0">
                <a:solidFill>
                  <a:srgbClr val="006699"/>
                </a:solidFill>
              </a:rPr>
              <a:t>es un principio exacto del comportamiento de la naturaleza, sin excepciones. Es el resultado de una serie de experimentaciones y observaciones </a:t>
            </a:r>
            <a:endParaRPr lang="es-ES_tradnl" b="1" dirty="0">
              <a:solidFill>
                <a:srgbClr val="006699"/>
              </a:solidFill>
            </a:endParaRPr>
          </a:p>
          <a:p>
            <a:pPr algn="just"/>
            <a:r>
              <a:rPr lang="es-ES" b="1" dirty="0">
                <a:solidFill>
                  <a:srgbClr val="00B050"/>
                </a:solidFill>
              </a:rPr>
              <a:t>Un </a:t>
            </a:r>
            <a:r>
              <a:rPr lang="es-ES" b="1" dirty="0">
                <a:solidFill>
                  <a:srgbClr val="C00000"/>
                </a:solidFill>
              </a:rPr>
              <a:t>modelo</a:t>
            </a:r>
            <a:r>
              <a:rPr lang="es-ES" b="1" dirty="0">
                <a:solidFill>
                  <a:srgbClr val="00B050"/>
                </a:solidFill>
              </a:rPr>
              <a:t> puede entenderse como una representación idealizada de algún fenómeno o realidad física. Por lo tanto, se trata de una simplificación que intenta parecerse lo más posible a la realidad que representa, simulando incluso el comportamiento de esta. En Física, los modelos suelen incluir una formulación matemática y/o geométrica, la cual permite realizar cálculos y predecir situaciones futuras</a:t>
            </a:r>
            <a:endParaRPr lang="es-ES_tradnl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70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70" y="492178"/>
            <a:ext cx="791527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74" y="1692317"/>
            <a:ext cx="79248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74" y="3104942"/>
            <a:ext cx="79438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4005064"/>
            <a:ext cx="79152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42" y="4797152"/>
            <a:ext cx="78867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81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 CIENTÍFICO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b="1" dirty="0">
                <a:solidFill>
                  <a:srgbClr val="0070C0"/>
                </a:solidFill>
              </a:rPr>
              <a:t>Es el proceso mediante el cual una teoría científica es validada o descartada.</a:t>
            </a:r>
          </a:p>
          <a:p>
            <a:pPr marL="0" indent="0">
              <a:buNone/>
            </a:pPr>
            <a:r>
              <a:rPr lang="es-ES_tradnl" dirty="0"/>
              <a:t> </a:t>
            </a:r>
          </a:p>
          <a:p>
            <a:pPr marL="0" indent="0">
              <a:buNone/>
            </a:pPr>
            <a:r>
              <a:rPr lang="es-ES_tradnl" u="sng" dirty="0"/>
              <a:t>La secuencia de etapas es:</a:t>
            </a:r>
            <a:endParaRPr lang="es-ES_tradnl" dirty="0"/>
          </a:p>
          <a:p>
            <a:pPr marL="0" indent="0">
              <a:buNone/>
            </a:pPr>
            <a:r>
              <a:rPr lang="es-ES_tradnl" b="1" dirty="0">
                <a:solidFill>
                  <a:srgbClr val="008080"/>
                </a:solidFill>
              </a:rPr>
              <a:t>_ Observación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8080"/>
                </a:solidFill>
              </a:rPr>
              <a:t>_ Planteamiento del problema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8080"/>
                </a:solidFill>
              </a:rPr>
              <a:t>_ Hipótesis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8080"/>
                </a:solidFill>
              </a:rPr>
              <a:t>_ Experimentación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8080"/>
                </a:solidFill>
              </a:rPr>
              <a:t>_ Análisis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8080"/>
                </a:solidFill>
              </a:rPr>
              <a:t>_ Conclusión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8080"/>
                </a:solidFill>
              </a:rPr>
              <a:t>_ Publicación</a:t>
            </a:r>
          </a:p>
          <a:p>
            <a:pPr algn="just"/>
            <a:endParaRPr lang="es-E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s-ES_tradnl" b="1" dirty="0"/>
              <a:t>Observación:</a:t>
            </a:r>
            <a:r>
              <a:rPr lang="es-ES_tradnl" dirty="0"/>
              <a:t> </a:t>
            </a:r>
            <a:r>
              <a:rPr lang="es-ES" b="1" dirty="0">
                <a:solidFill>
                  <a:srgbClr val="008080"/>
                </a:solidFill>
              </a:rPr>
              <a:t>Está definida como la información que se adquiere, a través de los sentidos o de instrumentos de medición, de un hecho o fenómeno natural. </a:t>
            </a:r>
            <a:endParaRPr lang="es-ES_tradnl" b="1" dirty="0">
              <a:solidFill>
                <a:srgbClr val="008080"/>
              </a:solidFill>
            </a:endParaRPr>
          </a:p>
          <a:p>
            <a:pPr marL="0" indent="0" algn="just">
              <a:buNone/>
            </a:pPr>
            <a:endParaRPr lang="es-ES_tradnl" dirty="0"/>
          </a:p>
          <a:p>
            <a:pPr algn="just"/>
            <a:r>
              <a:rPr lang="es-ES_tradnl" b="1" dirty="0"/>
              <a:t>Planteamiento del problema:</a:t>
            </a:r>
            <a:r>
              <a:rPr lang="es-ES_tradnl" dirty="0"/>
              <a:t> </a:t>
            </a:r>
            <a:r>
              <a:rPr lang="es-ES_tradnl" b="1" dirty="0">
                <a:solidFill>
                  <a:srgbClr val="C00000"/>
                </a:solidFill>
              </a:rPr>
              <a:t>Se genera una pregunta, que se obtiene al revisar la literatura científica sobre la observación realizada, con lo cual se delimita el problema a investigar.</a:t>
            </a:r>
          </a:p>
          <a:p>
            <a:pPr algn="just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3150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HIPÓTESIS</a:t>
            </a:r>
            <a:endParaRPr lang="es-ES_tradn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b="1" dirty="0">
                <a:solidFill>
                  <a:srgbClr val="000099"/>
                </a:solidFill>
              </a:rPr>
              <a:t>Es una suposición o explicación probable que da cuenta de un problema determinado, y que puede someterse a prueba. </a:t>
            </a:r>
            <a:r>
              <a:rPr lang="es-ES_tradnl" b="1" dirty="0">
                <a:solidFill>
                  <a:srgbClr val="00B050"/>
                </a:solidFill>
              </a:rPr>
              <a:t>Posible respuesta a la pregunta realizada</a:t>
            </a:r>
            <a:r>
              <a:rPr lang="es-ES_tradnl" b="1" dirty="0">
                <a:solidFill>
                  <a:srgbClr val="000099"/>
                </a:solidFill>
              </a:rPr>
              <a:t>. El científico intenta hacer una predicción capaz de ser comprobada, admitiendo que ésta pueda ser o no verdadera. </a:t>
            </a:r>
            <a:r>
              <a:rPr lang="es-ES" b="1" dirty="0">
                <a:solidFill>
                  <a:srgbClr val="00B050"/>
                </a:solidFill>
              </a:rPr>
              <a:t>Establece relaciones entre hechos dando una posible solución a un problema, no necesariamente debe ser correcta, pues explica condiciones o hechos que no han sido comprobados empíricamente. </a:t>
            </a:r>
            <a:endParaRPr lang="es-ES_tradnl" b="1" dirty="0">
              <a:solidFill>
                <a:srgbClr val="00B050"/>
              </a:solidFill>
            </a:endParaRPr>
          </a:p>
          <a:p>
            <a:pPr algn="just"/>
            <a:endParaRPr lang="es-ES_tradnl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161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EXPERIMENTACIÓN</a:t>
            </a:r>
            <a:endParaRPr lang="es-ES_tradnl" b="1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_tradnl" b="1" dirty="0">
                <a:solidFill>
                  <a:srgbClr val="000099"/>
                </a:solidFill>
              </a:rPr>
              <a:t>Una hipótesis es comprobada o rechazada a través de una serie de experimentos en los cuales las condiciones específicas son creadas </a:t>
            </a:r>
            <a:r>
              <a:rPr lang="es-ES_tradnl" b="1" dirty="0" smtClean="0">
                <a:solidFill>
                  <a:srgbClr val="000099"/>
                </a:solidFill>
              </a:rPr>
              <a:t>deliberadamente para </a:t>
            </a:r>
            <a:r>
              <a:rPr lang="es-ES_tradnl" b="1" dirty="0">
                <a:solidFill>
                  <a:srgbClr val="000099"/>
                </a:solidFill>
              </a:rPr>
              <a:t>producir la observación en cuestión. </a:t>
            </a:r>
            <a:r>
              <a:rPr lang="es-ES_tradnl" b="1" dirty="0">
                <a:solidFill>
                  <a:srgbClr val="008080"/>
                </a:solidFill>
              </a:rPr>
              <a:t>En términos ideales, el experimento debe estar diseñado de tal manera que solamente admita una interpretación para la observación</a:t>
            </a:r>
            <a:r>
              <a:rPr lang="es-ES_tradnl" b="1" dirty="0">
                <a:solidFill>
                  <a:srgbClr val="000099"/>
                </a:solidFill>
              </a:rPr>
              <a:t>. A fin de cumplir con este objetivo los investigadores establecen dos niveles de condiciones:</a:t>
            </a:r>
          </a:p>
          <a:p>
            <a:pPr algn="just"/>
            <a:endParaRPr lang="es-ES_tradnl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77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33670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_tradnl" sz="4600" dirty="0">
                <a:solidFill>
                  <a:srgbClr val="C00000"/>
                </a:solidFill>
              </a:rPr>
              <a:t>_ </a:t>
            </a:r>
            <a:r>
              <a:rPr lang="es-ES_tradnl" sz="4600" b="1" dirty="0">
                <a:solidFill>
                  <a:srgbClr val="C00000"/>
                </a:solidFill>
              </a:rPr>
              <a:t>Grupo experimental:</a:t>
            </a:r>
            <a:r>
              <a:rPr lang="es-ES_tradnl" sz="4600" dirty="0">
                <a:solidFill>
                  <a:srgbClr val="C00000"/>
                </a:solidFill>
              </a:rPr>
              <a:t> </a:t>
            </a:r>
            <a:r>
              <a:rPr lang="es-ES_tradnl" sz="4600" b="1" dirty="0">
                <a:solidFill>
                  <a:schemeClr val="tx2">
                    <a:lumMod val="75000"/>
                  </a:schemeClr>
                </a:solidFill>
              </a:rPr>
              <a:t>en el cual la variable esta </a:t>
            </a:r>
            <a:r>
              <a:rPr lang="es-ES_tradnl" sz="4600" b="1" dirty="0" smtClean="0">
                <a:solidFill>
                  <a:schemeClr val="tx2">
                    <a:lumMod val="75000"/>
                  </a:schemeClr>
                </a:solidFill>
              </a:rPr>
              <a:t>presente</a:t>
            </a:r>
          </a:p>
          <a:p>
            <a:pPr marL="0" indent="0" algn="just">
              <a:buNone/>
            </a:pPr>
            <a:endParaRPr lang="es-ES_tradnl" sz="4600" dirty="0"/>
          </a:p>
          <a:p>
            <a:pPr marL="0" indent="0" algn="just">
              <a:buNone/>
            </a:pPr>
            <a:r>
              <a:rPr lang="es-ES_tradnl" sz="4600" dirty="0">
                <a:solidFill>
                  <a:srgbClr val="C00000"/>
                </a:solidFill>
              </a:rPr>
              <a:t>_ </a:t>
            </a:r>
            <a:r>
              <a:rPr lang="es-ES_tradnl" sz="4600" b="1" dirty="0">
                <a:solidFill>
                  <a:srgbClr val="C00000"/>
                </a:solidFill>
              </a:rPr>
              <a:t>Grupo Control:</a:t>
            </a:r>
            <a:r>
              <a:rPr lang="es-ES_tradnl" sz="4600" dirty="0">
                <a:solidFill>
                  <a:srgbClr val="C00000"/>
                </a:solidFill>
              </a:rPr>
              <a:t> </a:t>
            </a:r>
            <a:r>
              <a:rPr lang="es-ES_tradnl" sz="4600" b="1" dirty="0">
                <a:solidFill>
                  <a:srgbClr val="000099"/>
                </a:solidFill>
              </a:rPr>
              <a:t>sin la variable, pero con todas las otras condiciones idénticas  al primer grupo</a:t>
            </a:r>
          </a:p>
          <a:p>
            <a:pPr marL="0" indent="0" algn="just">
              <a:buNone/>
            </a:pPr>
            <a:endParaRPr lang="es-ES_tradnl" sz="4600" dirty="0"/>
          </a:p>
          <a:p>
            <a:pPr algn="just"/>
            <a:r>
              <a:rPr lang="es-ES" sz="4600" b="1" dirty="0">
                <a:solidFill>
                  <a:srgbClr val="006600"/>
                </a:solidFill>
              </a:rPr>
              <a:t>Un </a:t>
            </a:r>
            <a:r>
              <a:rPr lang="es-ES" sz="4600" b="1" dirty="0">
                <a:solidFill>
                  <a:srgbClr val="FF0000"/>
                </a:solidFill>
              </a:rPr>
              <a:t>experimento</a:t>
            </a:r>
            <a:r>
              <a:rPr lang="es-ES" sz="4600" b="1" dirty="0">
                <a:solidFill>
                  <a:srgbClr val="006600"/>
                </a:solidFill>
              </a:rPr>
              <a:t> es un procedimiento mediante el cual se trata de comprobar (confirmar, verificar o refutar) una o varias hipótesis relacionadas con un determinado fenómeno. Ello se logra mediante la manipulación y el estudio de correlaciones de la(s) variable(s) que presumiblemente son su causa. </a:t>
            </a:r>
            <a:endParaRPr lang="es-ES_tradnl" sz="4600" b="1" dirty="0">
              <a:solidFill>
                <a:srgbClr val="006600"/>
              </a:solidFill>
            </a:endParaRPr>
          </a:p>
          <a:p>
            <a:pPr algn="just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68764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</a:t>
            </a:r>
            <a:endParaRPr lang="es-ES_tradnl" b="1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b="1" dirty="0">
                <a:solidFill>
                  <a:srgbClr val="000099"/>
                </a:solidFill>
              </a:rPr>
              <a:t>_ Variable dependiente</a:t>
            </a:r>
            <a:r>
              <a:rPr lang="es-ES_tradnl" dirty="0">
                <a:solidFill>
                  <a:srgbClr val="000099"/>
                </a:solidFill>
              </a:rPr>
              <a:t> (lo que mido</a:t>
            </a:r>
            <a:r>
              <a:rPr lang="es-ES_tradnl" dirty="0" smtClean="0">
                <a:solidFill>
                  <a:srgbClr val="000099"/>
                </a:solidFill>
              </a:rPr>
              <a:t>).</a:t>
            </a:r>
          </a:p>
          <a:p>
            <a:pPr marL="0" indent="0" algn="just">
              <a:buNone/>
            </a:pPr>
            <a:endParaRPr lang="es-ES_tradnl" dirty="0">
              <a:solidFill>
                <a:srgbClr val="000099"/>
              </a:solidFill>
            </a:endParaRPr>
          </a:p>
          <a:p>
            <a:pPr marL="0" indent="0" algn="just">
              <a:buNone/>
            </a:pPr>
            <a:r>
              <a:rPr lang="es-ES_tradnl" b="1" dirty="0">
                <a:solidFill>
                  <a:srgbClr val="008080"/>
                </a:solidFill>
              </a:rPr>
              <a:t>_ Variable independiente o manipulada </a:t>
            </a:r>
            <a:r>
              <a:rPr lang="es-ES_tradnl" dirty="0">
                <a:solidFill>
                  <a:srgbClr val="008080"/>
                </a:solidFill>
              </a:rPr>
              <a:t> (los niveles que establezco</a:t>
            </a:r>
            <a:r>
              <a:rPr lang="es-ES_tradnl" dirty="0" smtClean="0">
                <a:solidFill>
                  <a:srgbClr val="008080"/>
                </a:solidFill>
              </a:rPr>
              <a:t>).</a:t>
            </a:r>
          </a:p>
          <a:p>
            <a:pPr marL="0" indent="0" algn="just">
              <a:buNone/>
            </a:pPr>
            <a:endParaRPr lang="es-ES_tradnl" dirty="0"/>
          </a:p>
          <a:p>
            <a:pPr marL="0" indent="0" algn="just">
              <a:buNone/>
            </a:pPr>
            <a:r>
              <a:rPr lang="es-ES_tradnl" b="1" dirty="0">
                <a:solidFill>
                  <a:srgbClr val="000099"/>
                </a:solidFill>
              </a:rPr>
              <a:t>_ Variable(s) controladas</a:t>
            </a:r>
            <a:r>
              <a:rPr lang="es-ES_tradnl" dirty="0">
                <a:solidFill>
                  <a:srgbClr val="000099"/>
                </a:solidFill>
              </a:rPr>
              <a:t> (variable controlada es aquella que se mantiene fija a lo largo de la experimentación, ya que puede afectar lo que mido).</a:t>
            </a:r>
          </a:p>
          <a:p>
            <a:pPr algn="just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9263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7185"/>
            <a:ext cx="8229600" cy="650217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_tradnl" b="1" dirty="0">
                <a:solidFill>
                  <a:srgbClr val="C00000"/>
                </a:solidFill>
              </a:rPr>
              <a:t>Análisis: </a:t>
            </a:r>
            <a:r>
              <a:rPr lang="es-ES_tradnl" b="1" dirty="0">
                <a:solidFill>
                  <a:srgbClr val="000099"/>
                </a:solidFill>
              </a:rPr>
              <a:t>Es el examen que se realiza del experimento para poder contrastar, relacionar, refutar o justificar lo medido y lo observado.</a:t>
            </a:r>
          </a:p>
          <a:p>
            <a:pPr marL="0" indent="0" algn="just">
              <a:buNone/>
            </a:pPr>
            <a:endParaRPr lang="es-ES_tradnl" b="1" dirty="0">
              <a:solidFill>
                <a:srgbClr val="00B050"/>
              </a:solidFill>
            </a:endParaRPr>
          </a:p>
          <a:p>
            <a:pPr algn="just"/>
            <a:r>
              <a:rPr lang="es-ES_tradnl" b="1" dirty="0">
                <a:solidFill>
                  <a:srgbClr val="C00000"/>
                </a:solidFill>
              </a:rPr>
              <a:t>Conclusión: </a:t>
            </a:r>
            <a:r>
              <a:rPr lang="es-ES" b="1" dirty="0">
                <a:solidFill>
                  <a:srgbClr val="00B050"/>
                </a:solidFill>
              </a:rPr>
              <a:t>Proviene del análisis de resultados y observaciones que permiten llegar a una proposición</a:t>
            </a:r>
            <a:r>
              <a:rPr lang="es-ES_tradnl" b="1" dirty="0">
                <a:solidFill>
                  <a:srgbClr val="00B050"/>
                </a:solidFill>
              </a:rPr>
              <a:t>. A partir del análisis de los resultados se puede extraer una conclusión que acepta o rechaza la hipótesis original. </a:t>
            </a:r>
            <a:r>
              <a:rPr lang="es-ES" b="1" dirty="0">
                <a:solidFill>
                  <a:srgbClr val="00B050"/>
                </a:solidFill>
              </a:rPr>
              <a:t>Se puede definir como una proposición lógica producto del análisis de un hecho, fenómeno o proceso </a:t>
            </a:r>
            <a:endParaRPr lang="es-ES_tradnl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es-ES_tradnl" b="1" dirty="0">
              <a:solidFill>
                <a:srgbClr val="000099"/>
              </a:solidFill>
            </a:endParaRPr>
          </a:p>
          <a:p>
            <a:pPr algn="just"/>
            <a:r>
              <a:rPr lang="es-ES_tradnl" b="1" dirty="0">
                <a:solidFill>
                  <a:srgbClr val="C00000"/>
                </a:solidFill>
              </a:rPr>
              <a:t>Publicación: </a:t>
            </a:r>
            <a:r>
              <a:rPr lang="es-ES_tradnl" b="1" dirty="0">
                <a:solidFill>
                  <a:srgbClr val="000099"/>
                </a:solidFill>
              </a:rPr>
              <a:t>El investigador recopila su trabajo precisando los pasos seguidos, las condiciones necesarias y suficientes, presenta los resultados ordenados en tablas y gráficos de tal forma que cualquier otro investigador sobre el tema pueda reproducir la experiencia.</a:t>
            </a:r>
          </a:p>
          <a:p>
            <a:pPr algn="just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0086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TEORÍA</a:t>
            </a:r>
            <a:endParaRPr lang="es-ES_tradnl" b="1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_tradnl" b="1" dirty="0">
                <a:solidFill>
                  <a:srgbClr val="000099"/>
                </a:solidFill>
              </a:rPr>
              <a:t>Se establece una teoría solo cuando una hipótesis ha sido sustentada por resultados consistentes de muchos experimentos y observaciones. Sirve para relacionar hechos  que parecían aislados. A medida que se relacionan hechos adicionales que se van conociendo,  la teoría crece.</a:t>
            </a:r>
          </a:p>
          <a:p>
            <a:pPr algn="just"/>
            <a:r>
              <a:rPr lang="es-ES_tradnl" b="1" dirty="0">
                <a:solidFill>
                  <a:srgbClr val="006600"/>
                </a:solidFill>
              </a:rPr>
              <a:t>Predice nuevos hechos y hace pensar en nuevas relaciones entre fenómenos. Incluso puede sugerir aplicaciones prácticas.</a:t>
            </a:r>
          </a:p>
          <a:p>
            <a:pPr algn="just"/>
            <a:r>
              <a:rPr lang="es-ES_tradnl" b="1" dirty="0">
                <a:solidFill>
                  <a:srgbClr val="000099"/>
                </a:solidFill>
              </a:rPr>
              <a:t>Al mostrar las relaciones entre clases de hechos, simplifica y aclara nuestra comprensión de los fenómenos naturales</a:t>
            </a:r>
            <a:endParaRPr lang="es-ES_tradnl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482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864</Words>
  <Application>Microsoft Office PowerPoint</Application>
  <PresentationFormat>Presentación en pantalla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HABILIDADES DE PENSAMIENTO CIENTÍFICO</vt:lpstr>
      <vt:lpstr>MÉTODO CIENTÍFICO</vt:lpstr>
      <vt:lpstr>Presentación de PowerPoint</vt:lpstr>
      <vt:lpstr>HIPÓTESIS</vt:lpstr>
      <vt:lpstr>EXPERIMENTACIÓN</vt:lpstr>
      <vt:lpstr>Presentación de PowerPoint</vt:lpstr>
      <vt:lpstr>VARIABLES</vt:lpstr>
      <vt:lpstr>Presentación de PowerPoint</vt:lpstr>
      <vt:lpstr>TEORÍA</vt:lpstr>
      <vt:lpstr>Presentación de PowerPoint</vt:lpstr>
      <vt:lpstr>Presentación de PowerPoint</vt:lpstr>
      <vt:lpstr> Las Habilidades de Pensamiento Científico incluyen: 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ISÓMEROS</dc:title>
  <dc:creator>Pc1</dc:creator>
  <cp:lastModifiedBy>WinuE</cp:lastModifiedBy>
  <cp:revision>45</cp:revision>
  <dcterms:created xsi:type="dcterms:W3CDTF">2011-11-05T16:00:49Z</dcterms:created>
  <dcterms:modified xsi:type="dcterms:W3CDTF">2015-10-11T23:55:59Z</dcterms:modified>
</cp:coreProperties>
</file>