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78" r:id="rId8"/>
    <p:sldId id="261" r:id="rId9"/>
    <p:sldId id="276" r:id="rId10"/>
    <p:sldId id="263" r:id="rId11"/>
    <p:sldId id="264" r:id="rId12"/>
    <p:sldId id="280" r:id="rId13"/>
    <p:sldId id="265" r:id="rId14"/>
    <p:sldId id="277" r:id="rId15"/>
    <p:sldId id="266" r:id="rId16"/>
    <p:sldId id="268" r:id="rId17"/>
    <p:sldId id="281" r:id="rId18"/>
    <p:sldId id="269" r:id="rId19"/>
    <p:sldId id="279" r:id="rId20"/>
    <p:sldId id="270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99FF"/>
    <a:srgbClr val="004F8A"/>
    <a:srgbClr val="FF0066"/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A9628-5BE7-4B09-9145-3DE35ADA9849}" type="datetimeFigureOut">
              <a:rPr lang="es-ES" smtClean="0"/>
              <a:pPr/>
              <a:t>22/08/2015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C7F0-9A8C-4A99-AC6C-779529B92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HIBRIDACIÓN DEL CARBONO</a:t>
            </a:r>
            <a:endParaRPr lang="es-ES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78674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>
                <a:solidFill>
                  <a:srgbClr val="004F8A"/>
                </a:solidFill>
              </a:rPr>
              <a:t>Un carbono unido a cuatro átomos siempre tendrá hibridación </a:t>
            </a:r>
            <a:r>
              <a:rPr lang="es-ES" b="1" i="1" dirty="0">
                <a:solidFill>
                  <a:srgbClr val="004F8A"/>
                </a:solidFill>
              </a:rPr>
              <a:t>sp</a:t>
            </a:r>
            <a:r>
              <a:rPr lang="es-ES" b="1" baseline="30000" dirty="0">
                <a:solidFill>
                  <a:srgbClr val="004F8A"/>
                </a:solidFill>
              </a:rPr>
              <a:t>3</a:t>
            </a:r>
            <a:r>
              <a:rPr lang="es-ES" b="1" dirty="0">
                <a:solidFill>
                  <a:srgbClr val="004F8A"/>
                </a:solidFill>
              </a:rPr>
              <a:t> </a:t>
            </a:r>
            <a:r>
              <a:rPr lang="es-ES" dirty="0">
                <a:solidFill>
                  <a:srgbClr val="004F8A"/>
                </a:solidFill>
              </a:rPr>
              <a:t>y una estructura </a:t>
            </a:r>
            <a:r>
              <a:rPr lang="es-ES" u="sng" dirty="0">
                <a:solidFill>
                  <a:srgbClr val="004F8A"/>
                </a:solidFill>
              </a:rPr>
              <a:t>tetraédrica</a:t>
            </a:r>
            <a:r>
              <a:rPr lang="es-ES" dirty="0">
                <a:solidFill>
                  <a:srgbClr val="004F8A"/>
                </a:solidFill>
              </a:rPr>
              <a:t>. </a:t>
            </a:r>
            <a:r>
              <a:rPr lang="es-ES" dirty="0">
                <a:solidFill>
                  <a:srgbClr val="006600"/>
                </a:solidFill>
              </a:rPr>
              <a:t>Así son los alcanos, haluros de alquilo, alcoholes, éteres y aminas</a:t>
            </a:r>
            <a:r>
              <a:rPr lang="es-ES" dirty="0">
                <a:solidFill>
                  <a:srgbClr val="004F8A"/>
                </a:solidFill>
              </a:rPr>
              <a:t>, entre otros. Todos estos compuestos tienen estabilidad suficiente (</a:t>
            </a:r>
            <a:r>
              <a:rPr lang="es-ES" dirty="0">
                <a:solidFill>
                  <a:srgbClr val="FF0066"/>
                </a:solidFill>
              </a:rPr>
              <a:t>El hecho de ser estable no implica necesariamente que no sea reactivo</a:t>
            </a:r>
            <a:r>
              <a:rPr lang="es-ES" dirty="0">
                <a:solidFill>
                  <a:srgbClr val="004F8A"/>
                </a:solidFill>
              </a:rPr>
              <a:t>), como para poder ser almacenados sin problemas especiales. </a:t>
            </a:r>
            <a:r>
              <a:rPr lang="es-ES" b="1" dirty="0">
                <a:solidFill>
                  <a:srgbClr val="004F8A"/>
                </a:solidFill>
              </a:rPr>
              <a:t>Recuerda que la hibridación sp</a:t>
            </a:r>
            <a:r>
              <a:rPr lang="es-ES" b="1" baseline="30000" dirty="0">
                <a:solidFill>
                  <a:srgbClr val="004F8A"/>
                </a:solidFill>
              </a:rPr>
              <a:t>3</a:t>
            </a:r>
            <a:r>
              <a:rPr lang="es-ES" b="1" dirty="0">
                <a:solidFill>
                  <a:srgbClr val="004F8A"/>
                </a:solidFill>
              </a:rPr>
              <a:t> sólo da origen a enlaces </a:t>
            </a:r>
            <a:r>
              <a:rPr lang="es-ES" b="1" dirty="0" smtClean="0">
                <a:solidFill>
                  <a:srgbClr val="004F8A"/>
                </a:solidFill>
              </a:rPr>
              <a:t>simples sigma </a:t>
            </a:r>
            <a:r>
              <a:rPr lang="es-ES" b="1" dirty="0">
                <a:solidFill>
                  <a:srgbClr val="004F8A"/>
                </a:solidFill>
              </a:rPr>
              <a:t>(</a:t>
            </a:r>
            <a:r>
              <a:rPr lang="es-ES" b="1" dirty="0">
                <a:solidFill>
                  <a:srgbClr val="004F8A"/>
                </a:solidFill>
                <a:sym typeface="Symbol"/>
              </a:rPr>
              <a:t></a:t>
            </a:r>
            <a:r>
              <a:rPr lang="es-ES" b="1" dirty="0">
                <a:solidFill>
                  <a:srgbClr val="004F8A"/>
                </a:solidFill>
              </a:rPr>
              <a:t> ).</a:t>
            </a:r>
          </a:p>
          <a:p>
            <a:pPr algn="just">
              <a:buNone/>
            </a:pPr>
            <a:endParaRPr lang="es-ES" dirty="0">
              <a:solidFill>
                <a:srgbClr val="004F8A"/>
              </a:solidFill>
            </a:endParaRPr>
          </a:p>
          <a:p>
            <a:pPr algn="just"/>
            <a:endParaRPr lang="es-ES" dirty="0">
              <a:solidFill>
                <a:srgbClr val="004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sp2anim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73238"/>
            <a:ext cx="62293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1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HIBRIDACIÓN: sp</a:t>
            </a:r>
            <a:r>
              <a:rPr lang="es-ES" b="1" baseline="30000" dirty="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Los orbitales sp</a:t>
            </a:r>
            <a:r>
              <a:rPr lang="es-CL" baseline="30000" dirty="0"/>
              <a:t>2</a:t>
            </a:r>
            <a:r>
              <a:rPr lang="es-CL" dirty="0"/>
              <a:t> se forman por combinación de </a:t>
            </a:r>
            <a:r>
              <a:rPr lang="es-CL" dirty="0">
                <a:solidFill>
                  <a:srgbClr val="004F8A"/>
                </a:solidFill>
              </a:rPr>
              <a:t>un orbital s y dos orbitales p</a:t>
            </a:r>
            <a:r>
              <a:rPr lang="es-CL" dirty="0"/>
              <a:t>, generando </a:t>
            </a:r>
            <a:r>
              <a:rPr lang="es-CL" dirty="0">
                <a:solidFill>
                  <a:srgbClr val="FF0000"/>
                </a:solidFill>
              </a:rPr>
              <a:t>3 orbitales híbridos</a:t>
            </a:r>
            <a:r>
              <a:rPr lang="es-CL" dirty="0"/>
              <a:t> </a:t>
            </a:r>
            <a:r>
              <a:rPr lang="es-ES" dirty="0"/>
              <a:t>y </a:t>
            </a:r>
            <a:r>
              <a:rPr lang="es-ES" dirty="0">
                <a:solidFill>
                  <a:srgbClr val="006600"/>
                </a:solidFill>
              </a:rPr>
              <a:t>queda un orbital p sin hibridar</a:t>
            </a:r>
            <a:r>
              <a:rPr lang="es-CL" dirty="0"/>
              <a:t> Estos orbitales se ordenan en el espacio en forma de </a:t>
            </a:r>
            <a:r>
              <a:rPr lang="es-CL" dirty="0">
                <a:solidFill>
                  <a:srgbClr val="0067B4"/>
                </a:solidFill>
              </a:rPr>
              <a:t>triángulo</a:t>
            </a:r>
            <a:r>
              <a:rPr lang="es-CL" dirty="0"/>
              <a:t> (trigonal plana</a:t>
            </a:r>
            <a:r>
              <a:rPr lang="es-CL" dirty="0" smtClean="0"/>
              <a:t>), </a:t>
            </a:r>
            <a:r>
              <a:rPr lang="es-CL" dirty="0"/>
              <a:t>los ángulos de enlace son de </a:t>
            </a:r>
            <a:r>
              <a:rPr lang="es-CL" dirty="0">
                <a:solidFill>
                  <a:srgbClr val="0067B4"/>
                </a:solidFill>
              </a:rPr>
              <a:t>120°</a:t>
            </a:r>
            <a:r>
              <a:rPr lang="es-ES" dirty="0"/>
              <a:t>. Este carbono se unirá mediante </a:t>
            </a:r>
            <a:r>
              <a:rPr lang="es-ES" dirty="0">
                <a:solidFill>
                  <a:srgbClr val="0067B4"/>
                </a:solidFill>
              </a:rPr>
              <a:t>un enlace doble </a:t>
            </a:r>
            <a:r>
              <a:rPr lang="es-ES" dirty="0" smtClean="0">
                <a:solidFill>
                  <a:srgbClr val="0067B4"/>
                </a:solidFill>
              </a:rPr>
              <a:t>y </a:t>
            </a:r>
            <a:r>
              <a:rPr lang="es-ES" dirty="0">
                <a:solidFill>
                  <a:srgbClr val="0067B4"/>
                </a:solidFill>
              </a:rPr>
              <a:t>dos enlaces </a:t>
            </a:r>
            <a:r>
              <a:rPr lang="es-ES" dirty="0" smtClean="0">
                <a:solidFill>
                  <a:srgbClr val="0067B4"/>
                </a:solidFill>
              </a:rPr>
              <a:t>simples</a:t>
            </a:r>
            <a:r>
              <a:rPr lang="es-ES" dirty="0" smtClean="0"/>
              <a:t>: </a:t>
            </a:r>
            <a:r>
              <a:rPr lang="es-ES" dirty="0"/>
              <a:t>Ejemplo es el eteno</a:t>
            </a:r>
          </a:p>
          <a:p>
            <a:pPr algn="just"/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929330"/>
            <a:ext cx="214314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6000768"/>
            <a:ext cx="171451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42" y="188640"/>
            <a:ext cx="874793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67" y="3501008"/>
            <a:ext cx="865772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3" y="6132108"/>
            <a:ext cx="8599298" cy="67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3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28156"/>
            <a:ext cx="8712969" cy="70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6336704" cy="302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25963"/>
          </a:xfrm>
        </p:spPr>
        <p:txBody>
          <a:bodyPr/>
          <a:lstStyle/>
          <a:p>
            <a:pPr algn="just"/>
            <a:r>
              <a:rPr lang="es-ES" b="1" dirty="0"/>
              <a:t>Un carbono unido a tres átomos, que mantiene un </a:t>
            </a:r>
            <a:r>
              <a:rPr lang="es-ES" b="1" dirty="0">
                <a:solidFill>
                  <a:srgbClr val="FF0066"/>
                </a:solidFill>
              </a:rPr>
              <a:t>doble enlace </a:t>
            </a:r>
            <a:r>
              <a:rPr lang="es-ES" b="1" dirty="0"/>
              <a:t>con uno de ellos, siempre tendrá </a:t>
            </a:r>
            <a:r>
              <a:rPr lang="es-ES" b="1" dirty="0">
                <a:solidFill>
                  <a:srgbClr val="FF0066"/>
                </a:solidFill>
              </a:rPr>
              <a:t>hibridación </a:t>
            </a:r>
            <a:r>
              <a:rPr lang="es-ES" b="1" i="1" dirty="0">
                <a:solidFill>
                  <a:srgbClr val="FF0066"/>
                </a:solidFill>
              </a:rPr>
              <a:t>sp</a:t>
            </a:r>
            <a:r>
              <a:rPr lang="es-ES" b="1" baseline="30000" dirty="0">
                <a:solidFill>
                  <a:srgbClr val="FF0066"/>
                </a:solidFill>
              </a:rPr>
              <a:t>2</a:t>
            </a:r>
            <a:r>
              <a:rPr lang="es-ES" b="1" dirty="0">
                <a:solidFill>
                  <a:srgbClr val="FF0066"/>
                </a:solidFill>
              </a:rPr>
              <a:t> </a:t>
            </a:r>
            <a:r>
              <a:rPr lang="es-ES" b="1" dirty="0"/>
              <a:t>y una geometría </a:t>
            </a:r>
            <a:r>
              <a:rPr lang="es-ES" b="1" dirty="0">
                <a:solidFill>
                  <a:srgbClr val="FF0066"/>
                </a:solidFill>
              </a:rPr>
              <a:t>trigonal plana</a:t>
            </a:r>
            <a:r>
              <a:rPr lang="es-ES" b="1" dirty="0"/>
              <a:t>. Así son compuestos estables  tales como </a:t>
            </a:r>
            <a:r>
              <a:rPr lang="es-ES" b="1" dirty="0">
                <a:solidFill>
                  <a:srgbClr val="006600"/>
                </a:solidFill>
              </a:rPr>
              <a:t>alquenos, hidrocarburos aromáticos, aldehídos, cetonas y ácidos </a:t>
            </a:r>
            <a:r>
              <a:rPr lang="es-ES" b="1" dirty="0" err="1">
                <a:solidFill>
                  <a:srgbClr val="006600"/>
                </a:solidFill>
              </a:rPr>
              <a:t>carboxílcos</a:t>
            </a:r>
            <a:r>
              <a:rPr lang="es-ES" b="1" dirty="0">
                <a:solidFill>
                  <a:srgbClr val="006600"/>
                </a:solidFill>
              </a:rPr>
              <a:t> </a:t>
            </a:r>
            <a:r>
              <a:rPr lang="es-ES" b="1" dirty="0"/>
              <a:t>y derivados, entre otros. </a:t>
            </a:r>
          </a:p>
          <a:p>
            <a:pPr algn="just"/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sp1anim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00213"/>
            <a:ext cx="62293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8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HIBRIDACIÓN: </a:t>
            </a:r>
            <a:r>
              <a:rPr lang="es-ES" b="1" dirty="0" err="1" smtClean="0">
                <a:solidFill>
                  <a:srgbClr val="FF0066"/>
                </a:solidFill>
              </a:rPr>
              <a:t>sp</a:t>
            </a:r>
            <a:endParaRPr lang="es-ES" b="1" baseline="30000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Los orbitales </a:t>
            </a:r>
            <a:r>
              <a:rPr lang="es-CL" dirty="0" err="1"/>
              <a:t>sp</a:t>
            </a:r>
            <a:r>
              <a:rPr lang="es-CL" dirty="0"/>
              <a:t> se forman por combinación de </a:t>
            </a:r>
            <a:r>
              <a:rPr lang="es-CL" dirty="0">
                <a:solidFill>
                  <a:srgbClr val="0067B4"/>
                </a:solidFill>
              </a:rPr>
              <a:t>un orbital s </a:t>
            </a:r>
            <a:r>
              <a:rPr lang="es-CL" dirty="0"/>
              <a:t>y </a:t>
            </a:r>
            <a:r>
              <a:rPr lang="es-CL" dirty="0">
                <a:solidFill>
                  <a:srgbClr val="0067B4"/>
                </a:solidFill>
              </a:rPr>
              <a:t>un orbital p</a:t>
            </a:r>
            <a:r>
              <a:rPr lang="es-CL" dirty="0"/>
              <a:t>, generando </a:t>
            </a:r>
            <a:r>
              <a:rPr lang="es-CL" dirty="0">
                <a:solidFill>
                  <a:srgbClr val="FF0000"/>
                </a:solidFill>
              </a:rPr>
              <a:t>2 orbitales híbridos</a:t>
            </a:r>
            <a:r>
              <a:rPr lang="es-CL" dirty="0">
                <a:solidFill>
                  <a:srgbClr val="0067B4"/>
                </a:solidFill>
              </a:rPr>
              <a:t> </a:t>
            </a:r>
            <a:r>
              <a:rPr lang="es-ES" dirty="0"/>
              <a:t>y </a:t>
            </a:r>
            <a:r>
              <a:rPr lang="es-ES" dirty="0">
                <a:solidFill>
                  <a:srgbClr val="006600"/>
                </a:solidFill>
              </a:rPr>
              <a:t>quedan 2 orbitales p sin hibridar</a:t>
            </a:r>
            <a:r>
              <a:rPr lang="es-CL" dirty="0"/>
              <a:t>. Estos orbitales se ordenan en el espacio adoptando geometría </a:t>
            </a:r>
            <a:r>
              <a:rPr lang="es-CL" dirty="0" smtClean="0">
                <a:solidFill>
                  <a:srgbClr val="0067B4"/>
                </a:solidFill>
              </a:rPr>
              <a:t>lineal</a:t>
            </a:r>
            <a:r>
              <a:rPr lang="es-CL" dirty="0" smtClean="0"/>
              <a:t>, </a:t>
            </a:r>
            <a:r>
              <a:rPr lang="es-ES" dirty="0"/>
              <a:t>formando un ángulo de </a:t>
            </a:r>
            <a:r>
              <a:rPr lang="es-ES" dirty="0" smtClean="0">
                <a:solidFill>
                  <a:srgbClr val="0067B4"/>
                </a:solidFill>
              </a:rPr>
              <a:t>180º</a:t>
            </a:r>
            <a:r>
              <a:rPr lang="es-ES" dirty="0" smtClean="0"/>
              <a:t>. </a:t>
            </a:r>
            <a:r>
              <a:rPr lang="es-ES" dirty="0"/>
              <a:t>Este carbono se unirá mediante un </a:t>
            </a:r>
            <a:r>
              <a:rPr lang="es-ES" dirty="0">
                <a:solidFill>
                  <a:srgbClr val="006600"/>
                </a:solidFill>
              </a:rPr>
              <a:t>enlace covalente triple </a:t>
            </a:r>
            <a:r>
              <a:rPr lang="es-ES" dirty="0" smtClean="0">
                <a:solidFill>
                  <a:srgbClr val="006600"/>
                </a:solidFill>
              </a:rPr>
              <a:t>y </a:t>
            </a:r>
            <a:r>
              <a:rPr lang="es-ES" dirty="0">
                <a:solidFill>
                  <a:srgbClr val="006600"/>
                </a:solidFill>
              </a:rPr>
              <a:t>uno </a:t>
            </a:r>
            <a:r>
              <a:rPr lang="es-ES" dirty="0" smtClean="0">
                <a:solidFill>
                  <a:srgbClr val="006600"/>
                </a:solidFill>
              </a:rPr>
              <a:t>simple</a:t>
            </a:r>
            <a:r>
              <a:rPr lang="es-ES" dirty="0" smtClean="0"/>
              <a:t>. </a:t>
            </a:r>
            <a:r>
              <a:rPr lang="es-ES" dirty="0"/>
              <a:t>Uno de los compuestos es el etino o acetileno</a:t>
            </a:r>
          </a:p>
          <a:p>
            <a:pPr algn="just"/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5517232"/>
            <a:ext cx="2508880" cy="10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3501008"/>
            <a:ext cx="800105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0708"/>
            <a:ext cx="882015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8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¿CÓMO SE ENLAZA EL CARBONO?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El carbono se localiza en el grupo 14 del sistema periódico, su Z es igual a 6 y su configuración electrónica en el estado basal es: 1s</a:t>
            </a:r>
            <a:r>
              <a:rPr lang="es-ES" baseline="30000" dirty="0"/>
              <a:t>2 </a:t>
            </a:r>
            <a:r>
              <a:rPr lang="es-ES" dirty="0"/>
              <a:t>2s</a:t>
            </a:r>
            <a:r>
              <a:rPr lang="es-ES" baseline="30000" dirty="0"/>
              <a:t>2</a:t>
            </a:r>
            <a:r>
              <a:rPr lang="es-ES" dirty="0"/>
              <a:t> 2p</a:t>
            </a:r>
            <a:r>
              <a:rPr lang="es-ES" baseline="-25000" dirty="0"/>
              <a:t>x</a:t>
            </a:r>
            <a:r>
              <a:rPr lang="es-ES" baseline="30000" dirty="0"/>
              <a:t>1</a:t>
            </a:r>
            <a:r>
              <a:rPr lang="es-ES" dirty="0"/>
              <a:t> 2p</a:t>
            </a:r>
            <a:r>
              <a:rPr lang="es-ES" baseline="-25000" dirty="0"/>
              <a:t>y</a:t>
            </a:r>
            <a:r>
              <a:rPr lang="es-ES" baseline="30000" dirty="0"/>
              <a:t>1</a:t>
            </a:r>
            <a:r>
              <a:rPr lang="es-ES" dirty="0"/>
              <a:t> 2p</a:t>
            </a:r>
            <a:r>
              <a:rPr lang="es-ES" baseline="-25000" dirty="0"/>
              <a:t>z</a:t>
            </a:r>
            <a:r>
              <a:rPr lang="es-ES" baseline="30000" dirty="0"/>
              <a:t>0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>
                <a:solidFill>
                  <a:srgbClr val="004F8A"/>
                </a:solidFill>
              </a:rPr>
              <a:t>Si el carbono mantuviera esta configuración, sólo formaría compuestos divalentes, puesto que participarían sólo  los electrones de los orbitales </a:t>
            </a:r>
            <a:r>
              <a:rPr lang="es-ES" b="1" dirty="0">
                <a:solidFill>
                  <a:srgbClr val="004F8A"/>
                </a:solidFill>
              </a:rPr>
              <a:t>2p</a:t>
            </a:r>
            <a:r>
              <a:rPr lang="es-ES" b="1" baseline="-25000" dirty="0">
                <a:solidFill>
                  <a:srgbClr val="004F8A"/>
                </a:solidFill>
              </a:rPr>
              <a:t>x</a:t>
            </a:r>
            <a:r>
              <a:rPr lang="es-ES" b="1" baseline="30000" dirty="0">
                <a:solidFill>
                  <a:srgbClr val="004F8A"/>
                </a:solidFill>
              </a:rPr>
              <a:t>1</a:t>
            </a:r>
            <a:r>
              <a:rPr lang="es-ES" b="1" dirty="0">
                <a:solidFill>
                  <a:srgbClr val="004F8A"/>
                </a:solidFill>
              </a:rPr>
              <a:t> 2p</a:t>
            </a:r>
            <a:r>
              <a:rPr lang="es-ES" b="1" baseline="-25000" dirty="0">
                <a:solidFill>
                  <a:srgbClr val="004F8A"/>
                </a:solidFill>
              </a:rPr>
              <a:t>y</a:t>
            </a:r>
            <a:r>
              <a:rPr lang="es-ES" b="1" baseline="30000" dirty="0">
                <a:solidFill>
                  <a:srgbClr val="004F8A"/>
                </a:solidFill>
              </a:rPr>
              <a:t>1</a:t>
            </a:r>
            <a:r>
              <a:rPr lang="es-ES" b="1" dirty="0">
                <a:solidFill>
                  <a:srgbClr val="004F8A"/>
                </a:solidFill>
              </a:rPr>
              <a:t>  </a:t>
            </a:r>
            <a:r>
              <a:rPr lang="es-ES" dirty="0">
                <a:solidFill>
                  <a:srgbClr val="004F8A"/>
                </a:solidFill>
              </a:rPr>
              <a:t>y no se explicaría  la formación de la mayoría de los compuestos orgánicos donde el C es tetravalente, es decir, forma 4 enlaces covalentes. El CH</a:t>
            </a:r>
            <a:r>
              <a:rPr lang="es-ES" baseline="-25000" dirty="0">
                <a:solidFill>
                  <a:srgbClr val="004F8A"/>
                </a:solidFill>
              </a:rPr>
              <a:t>4 </a:t>
            </a:r>
            <a:r>
              <a:rPr lang="es-ES" dirty="0">
                <a:solidFill>
                  <a:srgbClr val="004F8A"/>
                </a:solidFill>
              </a:rPr>
              <a:t>( metano</a:t>
            </a:r>
            <a:r>
              <a:rPr lang="es-ES" dirty="0" smtClean="0">
                <a:solidFill>
                  <a:srgbClr val="004F8A"/>
                </a:solidFill>
              </a:rPr>
              <a:t>) es </a:t>
            </a:r>
            <a:r>
              <a:rPr lang="es-ES" dirty="0">
                <a:solidFill>
                  <a:srgbClr val="004F8A"/>
                </a:solidFill>
              </a:rPr>
              <a:t>un ejemplo sencillo de la </a:t>
            </a:r>
            <a:r>
              <a:rPr lang="es-ES" dirty="0" err="1">
                <a:solidFill>
                  <a:srgbClr val="004F8A"/>
                </a:solidFill>
              </a:rPr>
              <a:t>tetravalencia</a:t>
            </a:r>
            <a:r>
              <a:rPr lang="es-ES" dirty="0">
                <a:solidFill>
                  <a:srgbClr val="004F8A"/>
                </a:solidFill>
              </a:rPr>
              <a:t> del Carbono.</a:t>
            </a:r>
          </a:p>
          <a:p>
            <a:pPr algn="just" hangingPunct="0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39302"/>
            <a:ext cx="8424936" cy="155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66" y="362717"/>
            <a:ext cx="6660477" cy="383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just"/>
            <a:r>
              <a:rPr lang="es-ES" b="1" dirty="0"/>
              <a:t>Electronegatividad del carbono en función de su </a:t>
            </a:r>
            <a:r>
              <a:rPr lang="es-ES" b="1" dirty="0" smtClean="0"/>
              <a:t>hibridación. </a:t>
            </a:r>
            <a:r>
              <a:rPr lang="es-ES" dirty="0" smtClean="0">
                <a:solidFill>
                  <a:srgbClr val="FF0066"/>
                </a:solidFill>
              </a:rPr>
              <a:t>El </a:t>
            </a:r>
            <a:r>
              <a:rPr lang="es-ES" dirty="0">
                <a:solidFill>
                  <a:srgbClr val="FF0066"/>
                </a:solidFill>
              </a:rPr>
              <a:t>carbono tiene mayor electronegatividad a medida que aumenta el carácter </a:t>
            </a:r>
            <a:r>
              <a:rPr lang="es-ES" i="1" dirty="0">
                <a:solidFill>
                  <a:srgbClr val="FF0066"/>
                </a:solidFill>
              </a:rPr>
              <a:t>s</a:t>
            </a:r>
            <a:r>
              <a:rPr lang="es-ES" dirty="0">
                <a:solidFill>
                  <a:srgbClr val="FF0066"/>
                </a:solidFill>
              </a:rPr>
              <a:t> de la hibridación</a:t>
            </a:r>
            <a:r>
              <a:rPr lang="es-ES" dirty="0"/>
              <a:t>. Por tanto los </a:t>
            </a:r>
            <a:r>
              <a:rPr lang="es-ES" b="1" dirty="0">
                <a:solidFill>
                  <a:srgbClr val="006600"/>
                </a:solidFill>
              </a:rPr>
              <a:t>carbonos</a:t>
            </a:r>
            <a:r>
              <a:rPr lang="es-ES" dirty="0"/>
              <a:t> del etano </a:t>
            </a:r>
            <a:r>
              <a:rPr lang="es-ES" b="1" dirty="0">
                <a:solidFill>
                  <a:srgbClr val="006600"/>
                </a:solidFill>
              </a:rPr>
              <a:t>(</a:t>
            </a:r>
            <a:r>
              <a:rPr lang="es-ES" b="1" i="1" dirty="0">
                <a:solidFill>
                  <a:srgbClr val="006600"/>
                </a:solidFill>
              </a:rPr>
              <a:t>sp</a:t>
            </a:r>
            <a:r>
              <a:rPr lang="es-ES" b="1" baseline="30000" dirty="0">
                <a:solidFill>
                  <a:srgbClr val="006600"/>
                </a:solidFill>
              </a:rPr>
              <a:t>3</a:t>
            </a:r>
            <a:r>
              <a:rPr lang="es-ES" b="1" dirty="0">
                <a:solidFill>
                  <a:srgbClr val="006600"/>
                </a:solidFill>
              </a:rPr>
              <a:t>) son menos electronegativos</a:t>
            </a:r>
            <a:r>
              <a:rPr lang="es-ES" dirty="0"/>
              <a:t> que los del </a:t>
            </a:r>
            <a:r>
              <a:rPr lang="es-ES" dirty="0" err="1"/>
              <a:t>eteno</a:t>
            </a:r>
            <a:r>
              <a:rPr lang="es-ES" dirty="0"/>
              <a:t> (</a:t>
            </a:r>
            <a:r>
              <a:rPr lang="es-ES" i="1" dirty="0"/>
              <a:t>sp</a:t>
            </a:r>
            <a:r>
              <a:rPr lang="es-ES" baseline="30000" dirty="0"/>
              <a:t>2</a:t>
            </a:r>
            <a:r>
              <a:rPr lang="es-ES" dirty="0"/>
              <a:t>) y éstos a su vez menos electronegativos que los del etino (</a:t>
            </a:r>
            <a:r>
              <a:rPr lang="es-ES" i="1" dirty="0" err="1"/>
              <a:t>sp</a:t>
            </a:r>
            <a:r>
              <a:rPr lang="es-ES" dirty="0"/>
              <a:t>). 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RESUMEN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1537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3326"/>
            <a:ext cx="877871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424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sz="1800" b="1"/>
              <a:t>¿CÓMO SE LLENAN LOS GRUPOS DE ORBITALES DE IGUAL ENERGÍA?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827088" y="1341438"/>
            <a:ext cx="7705725" cy="13287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sz="1800" b="1" u="sng"/>
              <a:t>Regla de la máxima multiplicidad de Hund:</a:t>
            </a:r>
          </a:p>
          <a:p>
            <a:pPr algn="l" eaLnBrk="1" hangingPunct="1">
              <a:spcBef>
                <a:spcPct val="50000"/>
              </a:spcBef>
            </a:pPr>
            <a:r>
              <a:rPr lang="es-ES" sz="1800"/>
              <a:t>Cuando una serie de orbitales de igual energía (p, d , f) se están llenando con electrones, éstos permanecerán desapareados mientras sea posible, manteniendo los espines paralelos</a:t>
            </a:r>
          </a:p>
        </p:txBody>
      </p:sp>
      <p:pic>
        <p:nvPicPr>
          <p:cNvPr id="14339" name="Picture 6" descr="configuracion carbo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57563"/>
            <a:ext cx="74866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55010"/>
            <a:ext cx="73628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66"/>
                </a:solidFill>
              </a:rPr>
              <a:t>EXPLICACIÓN A LA TETRAVALENCIA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algn="just">
              <a:buNone/>
            </a:pPr>
            <a:r>
              <a:rPr lang="es-ES" b="1" dirty="0">
                <a:solidFill>
                  <a:srgbClr val="006600"/>
                </a:solidFill>
              </a:rPr>
              <a:t>1_ Promoción de electrones apareados ( orbital 2s) a orbitales vacíos</a:t>
            </a:r>
          </a:p>
          <a:p>
            <a:pPr algn="just">
              <a:buNone/>
            </a:pPr>
            <a:endParaRPr lang="es-ES" b="1" dirty="0" smtClean="0">
              <a:solidFill>
                <a:srgbClr val="006600"/>
              </a:solidFill>
            </a:endParaRPr>
          </a:p>
          <a:p>
            <a:pPr algn="just">
              <a:buNone/>
            </a:pPr>
            <a:r>
              <a:rPr lang="es-ES" b="1" dirty="0" smtClean="0">
                <a:solidFill>
                  <a:srgbClr val="006600"/>
                </a:solidFill>
              </a:rPr>
              <a:t>2</a:t>
            </a:r>
            <a:r>
              <a:rPr lang="es-ES" b="1" dirty="0">
                <a:solidFill>
                  <a:srgbClr val="006600"/>
                </a:solidFill>
              </a:rPr>
              <a:t>_ Hibridación de orbitales</a:t>
            </a:r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b="1" dirty="0">
                <a:solidFill>
                  <a:srgbClr val="004F8A"/>
                </a:solidFill>
              </a:rPr>
              <a:t>Hibridación:</a:t>
            </a:r>
            <a:r>
              <a:rPr lang="es-ES" dirty="0">
                <a:solidFill>
                  <a:srgbClr val="004F8A"/>
                </a:solidFill>
              </a:rPr>
              <a:t> </a:t>
            </a:r>
            <a:r>
              <a:rPr lang="es-ES" b="1" dirty="0"/>
              <a:t>Es la combinación de diferentes orbitales atómicos resultando orbitales híbridos, iguales en forma y energía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HIBRIDACIÓN Y ENLACE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b="1" dirty="0">
                <a:solidFill>
                  <a:srgbClr val="9999FF"/>
                </a:solidFill>
              </a:rPr>
              <a:t>Uno de los electrones del orbital 2s se promueve al orbital vacio 2p</a:t>
            </a:r>
            <a:r>
              <a:rPr lang="es-ES" b="1" baseline="-25000" dirty="0">
                <a:solidFill>
                  <a:srgbClr val="9999FF"/>
                </a:solidFill>
              </a:rPr>
              <a:t>z</a:t>
            </a:r>
            <a:r>
              <a:rPr lang="es-ES" b="1" dirty="0">
                <a:solidFill>
                  <a:srgbClr val="9999FF"/>
                </a:solidFill>
              </a:rPr>
              <a:t> mediante la aplicación de cierta energía interna, resultando: 1s</a:t>
            </a:r>
            <a:r>
              <a:rPr lang="es-ES" b="1" baseline="30000" dirty="0">
                <a:solidFill>
                  <a:srgbClr val="9999FF"/>
                </a:solidFill>
              </a:rPr>
              <a:t>2 </a:t>
            </a:r>
            <a:r>
              <a:rPr lang="es-ES" b="1" dirty="0">
                <a:solidFill>
                  <a:srgbClr val="9999FF"/>
                </a:solidFill>
              </a:rPr>
              <a:t>2s</a:t>
            </a:r>
            <a:r>
              <a:rPr lang="es-ES" b="1" baseline="30000" dirty="0">
                <a:solidFill>
                  <a:srgbClr val="9999FF"/>
                </a:solidFill>
              </a:rPr>
              <a:t>1</a:t>
            </a:r>
            <a:r>
              <a:rPr lang="es-ES" b="1" dirty="0">
                <a:solidFill>
                  <a:srgbClr val="9999FF"/>
                </a:solidFill>
              </a:rPr>
              <a:t> 2p</a:t>
            </a:r>
            <a:r>
              <a:rPr lang="es-ES" b="1" baseline="-25000" dirty="0">
                <a:solidFill>
                  <a:srgbClr val="9999FF"/>
                </a:solidFill>
              </a:rPr>
              <a:t>x</a:t>
            </a:r>
            <a:r>
              <a:rPr lang="es-ES" b="1" baseline="30000" dirty="0">
                <a:solidFill>
                  <a:srgbClr val="9999FF"/>
                </a:solidFill>
              </a:rPr>
              <a:t>1</a:t>
            </a:r>
            <a:r>
              <a:rPr lang="es-ES" b="1" dirty="0">
                <a:solidFill>
                  <a:srgbClr val="9999FF"/>
                </a:solidFill>
              </a:rPr>
              <a:t> 2p</a:t>
            </a:r>
            <a:r>
              <a:rPr lang="es-ES" b="1" baseline="-25000" dirty="0">
                <a:solidFill>
                  <a:srgbClr val="9999FF"/>
                </a:solidFill>
              </a:rPr>
              <a:t>y</a:t>
            </a:r>
            <a:r>
              <a:rPr lang="es-ES" b="1" baseline="30000" dirty="0">
                <a:solidFill>
                  <a:srgbClr val="9999FF"/>
                </a:solidFill>
              </a:rPr>
              <a:t>1</a:t>
            </a:r>
            <a:r>
              <a:rPr lang="es-ES" b="1" dirty="0">
                <a:solidFill>
                  <a:srgbClr val="9999FF"/>
                </a:solidFill>
              </a:rPr>
              <a:t> 2p</a:t>
            </a:r>
            <a:r>
              <a:rPr lang="es-ES" b="1" baseline="-25000" dirty="0">
                <a:solidFill>
                  <a:srgbClr val="9999FF"/>
                </a:solidFill>
              </a:rPr>
              <a:t>z</a:t>
            </a:r>
            <a:r>
              <a:rPr lang="es-ES" b="1" baseline="30000" dirty="0">
                <a:solidFill>
                  <a:srgbClr val="9999FF"/>
                </a:solidFill>
              </a:rPr>
              <a:t>1</a:t>
            </a:r>
            <a:r>
              <a:rPr lang="es-ES" b="1" dirty="0">
                <a:solidFill>
                  <a:srgbClr val="9999FF"/>
                </a:solidFill>
              </a:rPr>
              <a:t>.</a:t>
            </a:r>
          </a:p>
          <a:p>
            <a:pPr algn="just">
              <a:buNone/>
            </a:pPr>
            <a:endParaRPr lang="es-ES" b="1" dirty="0"/>
          </a:p>
          <a:p>
            <a:pPr algn="just"/>
            <a:r>
              <a:rPr lang="es-ES" b="1" dirty="0">
                <a:solidFill>
                  <a:srgbClr val="92D050"/>
                </a:solidFill>
              </a:rPr>
              <a:t>Ahora el carbono tiene 4 electrones de valencia, desapareados, pero </a:t>
            </a:r>
            <a:r>
              <a:rPr lang="es-ES" b="1" dirty="0">
                <a:solidFill>
                  <a:srgbClr val="C00000"/>
                </a:solidFill>
              </a:rPr>
              <a:t>no todos sus orbitales son equivalentes</a:t>
            </a:r>
            <a:r>
              <a:rPr lang="es-ES" b="1" dirty="0">
                <a:solidFill>
                  <a:srgbClr val="92D050"/>
                </a:solidFill>
              </a:rPr>
              <a:t>; es necesario que ocurra además una hibridación de esos orbitales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sp3anim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813392" cy="273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2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HIBRIDACIÓN: sp</a:t>
            </a:r>
            <a:r>
              <a:rPr lang="es-ES" b="1" baseline="30000" dirty="0" smtClean="0">
                <a:solidFill>
                  <a:srgbClr val="FF0066"/>
                </a:solidFill>
              </a:rPr>
              <a:t>3</a:t>
            </a:r>
            <a:endParaRPr lang="es-ES" b="1" baseline="30000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>
                <a:solidFill>
                  <a:srgbClr val="006600"/>
                </a:solidFill>
              </a:rPr>
              <a:t>Resulta de la combinación del </a:t>
            </a:r>
            <a:r>
              <a:rPr lang="es-ES" b="1" dirty="0">
                <a:solidFill>
                  <a:srgbClr val="006600"/>
                </a:solidFill>
              </a:rPr>
              <a:t>orbital s </a:t>
            </a:r>
            <a:r>
              <a:rPr lang="es-ES" dirty="0">
                <a:solidFill>
                  <a:srgbClr val="006600"/>
                </a:solidFill>
              </a:rPr>
              <a:t>con los </a:t>
            </a:r>
            <a:r>
              <a:rPr lang="es-ES" b="1" dirty="0">
                <a:solidFill>
                  <a:srgbClr val="006600"/>
                </a:solidFill>
              </a:rPr>
              <a:t>3 orbitales p</a:t>
            </a:r>
            <a:r>
              <a:rPr lang="es-ES" dirty="0">
                <a:solidFill>
                  <a:srgbClr val="006600"/>
                </a:solidFill>
              </a:rPr>
              <a:t>, de ahí la denominación sp</a:t>
            </a:r>
            <a:r>
              <a:rPr lang="es-ES" baseline="30000" dirty="0">
                <a:solidFill>
                  <a:srgbClr val="006600"/>
                </a:solidFill>
              </a:rPr>
              <a:t>3</a:t>
            </a:r>
            <a:r>
              <a:rPr lang="es-ES" dirty="0" smtClean="0">
                <a:solidFill>
                  <a:srgbClr val="006600"/>
                </a:solidFill>
              </a:rPr>
              <a:t>.</a:t>
            </a:r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dirty="0"/>
              <a:t>S</a:t>
            </a:r>
            <a:r>
              <a:rPr lang="es-CL" dirty="0"/>
              <a:t>e </a:t>
            </a:r>
            <a:r>
              <a:rPr lang="es-CL" dirty="0" smtClean="0"/>
              <a:t>forman  </a:t>
            </a:r>
            <a:r>
              <a:rPr lang="es-CL" b="1" dirty="0">
                <a:solidFill>
                  <a:srgbClr val="004F8A"/>
                </a:solidFill>
              </a:rPr>
              <a:t>4 orbitales híbridos</a:t>
            </a:r>
            <a:r>
              <a:rPr lang="es-CL" dirty="0"/>
              <a:t>. </a:t>
            </a:r>
            <a:r>
              <a:rPr lang="es-ES" dirty="0"/>
              <a:t>Cuando el Carbono presenta esta hibridación, los 4 orbitales sp</a:t>
            </a:r>
            <a:r>
              <a:rPr lang="es-ES" baseline="30000" dirty="0"/>
              <a:t>3</a:t>
            </a:r>
            <a:r>
              <a:rPr lang="es-ES" dirty="0"/>
              <a:t> son equivalentes entre sí, es decir, tienen igual forma y energía</a:t>
            </a:r>
            <a:r>
              <a:rPr lang="es-CL" dirty="0"/>
              <a:t>. </a:t>
            </a:r>
            <a:r>
              <a:rPr lang="es-CL" dirty="0">
                <a:solidFill>
                  <a:srgbClr val="006600"/>
                </a:solidFill>
              </a:rPr>
              <a:t>Cada uno de ellos puede contener un máximo de dos </a:t>
            </a:r>
            <a:r>
              <a:rPr lang="es-CL" dirty="0" smtClean="0">
                <a:solidFill>
                  <a:srgbClr val="006600"/>
                </a:solidFill>
              </a:rPr>
              <a:t>electrones</a:t>
            </a:r>
            <a:r>
              <a:rPr lang="es-CL" dirty="0" smtClean="0"/>
              <a:t>. Los orbitales </a:t>
            </a:r>
            <a:r>
              <a:rPr lang="es-CL" dirty="0"/>
              <a:t>se ordenan adoptando la geometría de un </a:t>
            </a:r>
            <a:r>
              <a:rPr lang="es-CL" b="1" dirty="0"/>
              <a:t>tetraedro</a:t>
            </a:r>
            <a:r>
              <a:rPr lang="es-CL" dirty="0"/>
              <a:t> </a:t>
            </a:r>
            <a:r>
              <a:rPr lang="es-CL" dirty="0" smtClean="0"/>
              <a:t>los </a:t>
            </a:r>
            <a:r>
              <a:rPr lang="es-CL" dirty="0"/>
              <a:t>ángulos de enlace en estas moléculas son de </a:t>
            </a:r>
            <a:r>
              <a:rPr lang="es-CL" b="1" dirty="0"/>
              <a:t>109,5°</a:t>
            </a:r>
            <a:r>
              <a:rPr lang="es-ES" dirty="0"/>
              <a:t>. </a:t>
            </a:r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carbono se enlace mediante </a:t>
            </a:r>
            <a:r>
              <a:rPr lang="es-ES" b="1" dirty="0"/>
              <a:t>enlaces covalentes simples </a:t>
            </a:r>
            <a:r>
              <a:rPr lang="es-ES" dirty="0"/>
              <a:t>( alcanos y </a:t>
            </a:r>
            <a:r>
              <a:rPr lang="es-ES" dirty="0" err="1"/>
              <a:t>cicloalcanos</a:t>
            </a:r>
            <a:r>
              <a:rPr lang="es-ES" dirty="0"/>
              <a:t>). 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5" y="3789040"/>
            <a:ext cx="8472767" cy="270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8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690</Words>
  <Application>Microsoft Office PowerPoint</Application>
  <PresentationFormat>Presentación en pantalla (4:3)</PresentationFormat>
  <Paragraphs>31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HIBRIDACIÓN DEL CARBONO</vt:lpstr>
      <vt:lpstr>¿CÓMO SE ENLAZA EL CARBONO?</vt:lpstr>
      <vt:lpstr>Presentación de PowerPoint</vt:lpstr>
      <vt:lpstr>Presentación de PowerPoint</vt:lpstr>
      <vt:lpstr>EXPLICACIÓN A LA TETRAVALENCIA</vt:lpstr>
      <vt:lpstr>HIBRIDACIÓN Y ENLACE</vt:lpstr>
      <vt:lpstr>Presentación de PowerPoint</vt:lpstr>
      <vt:lpstr>HIBRIDACIÓN: sp3</vt:lpstr>
      <vt:lpstr>Presentación de PowerPoint</vt:lpstr>
      <vt:lpstr>Presentación de PowerPoint</vt:lpstr>
      <vt:lpstr>Presentación de PowerPoint</vt:lpstr>
      <vt:lpstr>Presentación de PowerPoint</vt:lpstr>
      <vt:lpstr>HIBRIDACIÓN: sp2</vt:lpstr>
      <vt:lpstr>Presentación de PowerPoint</vt:lpstr>
      <vt:lpstr>Presentación de PowerPoint</vt:lpstr>
      <vt:lpstr>Presentación de PowerPoint</vt:lpstr>
      <vt:lpstr>Presentación de PowerPoint</vt:lpstr>
      <vt:lpstr>HIBRIDACIÓN: sp</vt:lpstr>
      <vt:lpstr>Presentación de PowerPoint</vt:lpstr>
      <vt:lpstr>Presentación de PowerPoint</vt:lpstr>
      <vt:lpstr>Presentación de PowerPoint</vt:lpstr>
      <vt:lpstr>RESUMEN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HIBRIDACIÓN DEL CARBONO</dc:title>
  <dc:creator>ANA ISABEL RETAMALES MARTINICH</dc:creator>
  <cp:lastModifiedBy>WinuE</cp:lastModifiedBy>
  <cp:revision>29</cp:revision>
  <dcterms:created xsi:type="dcterms:W3CDTF">2011-07-30T23:02:13Z</dcterms:created>
  <dcterms:modified xsi:type="dcterms:W3CDTF">2015-08-23T01:18:30Z</dcterms:modified>
</cp:coreProperties>
</file>