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F0066"/>
    <a:srgbClr val="0033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>
            <a:alpha val="3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5015E-4D41-4D22-8C5A-6E9C9CC17ECE}" type="datetimeFigureOut">
              <a:rPr lang="es-CL" smtClean="0"/>
              <a:t>16-06-2013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A461-D61C-4495-B6A1-C73E252C0357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66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PETRÓLEO</a:t>
            </a:r>
            <a:endParaRPr lang="es-CL" sz="66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CRACKING CATALÍTICO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rgbClr val="002060"/>
                </a:solidFill>
              </a:rPr>
              <a:t>_ </a:t>
            </a:r>
            <a:r>
              <a:rPr lang="es-ES" dirty="0" smtClean="0">
                <a:solidFill>
                  <a:srgbClr val="002060"/>
                </a:solidFill>
              </a:rPr>
              <a:t>Se utiliza para mejorar el </a:t>
            </a:r>
            <a:r>
              <a:rPr lang="es-ES" dirty="0">
                <a:solidFill>
                  <a:srgbClr val="002060"/>
                </a:solidFill>
              </a:rPr>
              <a:t>rendimiento de productos útiles provenientes de la destilación  fraccionada. </a:t>
            </a:r>
            <a:endParaRPr lang="es-ES" dirty="0" smtClean="0">
              <a:solidFill>
                <a:srgbClr val="002060"/>
              </a:solidFill>
            </a:endParaRPr>
          </a:p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just"/>
            <a:r>
              <a:rPr lang="es-ES" dirty="0" smtClean="0">
                <a:solidFill>
                  <a:srgbClr val="002060"/>
                </a:solidFill>
              </a:rPr>
              <a:t>Las </a:t>
            </a:r>
            <a:r>
              <a:rPr lang="es-ES" u="sng" dirty="0">
                <a:solidFill>
                  <a:srgbClr val="00B050"/>
                </a:solidFill>
              </a:rPr>
              <a:t>moléculas de mayor masa molecular </a:t>
            </a:r>
            <a:r>
              <a:rPr lang="es-ES" b="1" dirty="0">
                <a:solidFill>
                  <a:srgbClr val="002060"/>
                </a:solidFill>
              </a:rPr>
              <a:t>se rompen</a:t>
            </a:r>
            <a:r>
              <a:rPr lang="es-ES" dirty="0">
                <a:solidFill>
                  <a:srgbClr val="002060"/>
                </a:solidFill>
              </a:rPr>
              <a:t> originando </a:t>
            </a:r>
            <a:r>
              <a:rPr lang="es-ES" u="sng" dirty="0">
                <a:solidFill>
                  <a:srgbClr val="00B050"/>
                </a:solidFill>
              </a:rPr>
              <a:t>moléculas más pequeñas.</a:t>
            </a:r>
            <a:endParaRPr lang="es-CL" u="sng" dirty="0">
              <a:solidFill>
                <a:srgbClr val="00B05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OCTANAJE EN LAS GASOLINAS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>
                <a:solidFill>
                  <a:srgbClr val="002060"/>
                </a:solidFill>
              </a:rPr>
              <a:t>Para clasificar las bencinas según su eficiencia y capacidad de detonación, en 1927 se estableció un “estándar de desempeño” llamado </a:t>
            </a:r>
            <a:r>
              <a:rPr lang="es-ES" b="1" dirty="0">
                <a:solidFill>
                  <a:srgbClr val="002060"/>
                </a:solidFill>
              </a:rPr>
              <a:t>octanaje</a:t>
            </a:r>
            <a:r>
              <a:rPr lang="es-ES" dirty="0">
                <a:solidFill>
                  <a:srgbClr val="002060"/>
                </a:solidFill>
              </a:rPr>
              <a:t>. </a:t>
            </a:r>
            <a:endParaRPr lang="es-CL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es-CL" dirty="0">
              <a:solidFill>
                <a:srgbClr val="002060"/>
              </a:solidFill>
            </a:endParaRPr>
          </a:p>
          <a:p>
            <a:pPr algn="just"/>
            <a:r>
              <a:rPr lang="es-ES" dirty="0">
                <a:solidFill>
                  <a:srgbClr val="002060"/>
                </a:solidFill>
              </a:rPr>
              <a:t>El octanaje es una manera de medir la </a:t>
            </a:r>
            <a:r>
              <a:rPr lang="es-ES" b="1" dirty="0">
                <a:solidFill>
                  <a:srgbClr val="002060"/>
                </a:solidFill>
              </a:rPr>
              <a:t>calidad de la gasolina</a:t>
            </a:r>
            <a:r>
              <a:rPr lang="es-ES" dirty="0">
                <a:solidFill>
                  <a:srgbClr val="002060"/>
                </a:solidFill>
              </a:rPr>
              <a:t> según su capacidad “</a:t>
            </a:r>
            <a:r>
              <a:rPr lang="es-ES" b="1" dirty="0">
                <a:solidFill>
                  <a:srgbClr val="002060"/>
                </a:solidFill>
              </a:rPr>
              <a:t>anti-detonante</a:t>
            </a:r>
            <a:r>
              <a:rPr lang="es-ES" dirty="0">
                <a:solidFill>
                  <a:srgbClr val="002060"/>
                </a:solidFill>
              </a:rPr>
              <a:t>”, es decir que </a:t>
            </a:r>
            <a:r>
              <a:rPr lang="es-ES" b="1" dirty="0">
                <a:solidFill>
                  <a:srgbClr val="002060"/>
                </a:solidFill>
              </a:rPr>
              <a:t>producen una combustión más controlada y suave generando un menor daño a los motores de combustión interna</a:t>
            </a:r>
            <a:r>
              <a:rPr lang="es-ES" dirty="0">
                <a:solidFill>
                  <a:srgbClr val="002060"/>
                </a:solidFill>
              </a:rPr>
              <a:t>. De esta manera las gasolinas con un índice de octano alto generan una combustión más suave y eficiente. </a:t>
            </a:r>
            <a:endParaRPr lang="es-CL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DE OCTANAJE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Para estandarizar este índice de octanaje se le asignó al </a:t>
            </a:r>
            <a:endParaRPr lang="es-ES" dirty="0" smtClean="0"/>
          </a:p>
          <a:p>
            <a:pPr>
              <a:buNone/>
            </a:pPr>
            <a:r>
              <a:rPr lang="es-ES" b="1" dirty="0" smtClean="0">
                <a:solidFill>
                  <a:srgbClr val="0033CC"/>
                </a:solidFill>
              </a:rPr>
              <a:t>_ </a:t>
            </a:r>
            <a:r>
              <a:rPr lang="es-ES" b="1" dirty="0" err="1" smtClean="0">
                <a:solidFill>
                  <a:srgbClr val="0033CC"/>
                </a:solidFill>
              </a:rPr>
              <a:t>is</a:t>
            </a:r>
            <a:r>
              <a:rPr lang="es-ES" b="1" u="sng" dirty="0" err="1" smtClean="0">
                <a:solidFill>
                  <a:srgbClr val="0033CC"/>
                </a:solidFill>
              </a:rPr>
              <a:t>oo</a:t>
            </a:r>
            <a:r>
              <a:rPr lang="es-ES" b="1" dirty="0" err="1" smtClean="0">
                <a:solidFill>
                  <a:srgbClr val="0033CC"/>
                </a:solidFill>
              </a:rPr>
              <a:t>ctano</a:t>
            </a:r>
            <a:r>
              <a:rPr lang="es-ES" b="1" dirty="0" smtClean="0">
                <a:solidFill>
                  <a:srgbClr val="0033CC"/>
                </a:solidFill>
              </a:rPr>
              <a:t>  un </a:t>
            </a:r>
            <a:r>
              <a:rPr lang="es-ES" b="1" dirty="0">
                <a:solidFill>
                  <a:srgbClr val="0033CC"/>
                </a:solidFill>
              </a:rPr>
              <a:t>índice de </a:t>
            </a:r>
            <a:r>
              <a:rPr lang="es-ES" b="1" dirty="0" smtClean="0">
                <a:solidFill>
                  <a:srgbClr val="0033CC"/>
                </a:solidFill>
              </a:rPr>
              <a:t>1</a:t>
            </a:r>
            <a:r>
              <a:rPr lang="es-ES" b="1" u="sng" dirty="0" smtClean="0">
                <a:solidFill>
                  <a:srgbClr val="0033CC"/>
                </a:solidFill>
              </a:rPr>
              <a:t>00</a:t>
            </a:r>
            <a:r>
              <a:rPr lang="es-ES" b="1" dirty="0" smtClean="0">
                <a:solidFill>
                  <a:srgbClr val="0033CC"/>
                </a:solidFill>
              </a:rPr>
              <a:t>    (Ramificado)</a:t>
            </a:r>
            <a:endParaRPr lang="es-ES" b="1" u="sng" dirty="0">
              <a:solidFill>
                <a:srgbClr val="0033CC"/>
              </a:solidFill>
            </a:endParaRPr>
          </a:p>
          <a:p>
            <a:pPr>
              <a:buNone/>
            </a:pPr>
            <a:r>
              <a:rPr lang="es-ES" b="1" u="sng" dirty="0" smtClean="0">
                <a:solidFill>
                  <a:srgbClr val="FF0000"/>
                </a:solidFill>
              </a:rPr>
              <a:t>_ </a:t>
            </a:r>
            <a:r>
              <a:rPr lang="es-ES" b="1" dirty="0" smtClean="0">
                <a:solidFill>
                  <a:srgbClr val="FF0000"/>
                </a:solidFill>
              </a:rPr>
              <a:t>heptano el </a:t>
            </a:r>
            <a:r>
              <a:rPr lang="es-ES" b="1" dirty="0">
                <a:solidFill>
                  <a:srgbClr val="FF0000"/>
                </a:solidFill>
              </a:rPr>
              <a:t>índice </a:t>
            </a:r>
            <a:r>
              <a:rPr lang="es-ES" b="1" dirty="0" smtClean="0">
                <a:solidFill>
                  <a:srgbClr val="FF0000"/>
                </a:solidFill>
              </a:rPr>
              <a:t>0    (Lineal)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/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14818"/>
            <a:ext cx="821537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4525963"/>
          </a:xfrm>
        </p:spPr>
        <p:txBody>
          <a:bodyPr/>
          <a:lstStyle/>
          <a:p>
            <a:pPr algn="just"/>
            <a:r>
              <a:rPr lang="es-ES" dirty="0">
                <a:solidFill>
                  <a:srgbClr val="0070C0"/>
                </a:solidFill>
              </a:rPr>
              <a:t>Si no se dispone de </a:t>
            </a:r>
            <a:r>
              <a:rPr lang="es-ES" dirty="0" err="1">
                <a:solidFill>
                  <a:srgbClr val="0070C0"/>
                </a:solidFill>
              </a:rPr>
              <a:t>isooctano</a:t>
            </a:r>
            <a:r>
              <a:rPr lang="es-ES" dirty="0">
                <a:solidFill>
                  <a:srgbClr val="0070C0"/>
                </a:solidFill>
              </a:rPr>
              <a:t>, se puede utilizar 3,4,5-trimetiloctano que es un hidrocarburo adecuado para obtener una gasolina de eficiencia </a:t>
            </a:r>
            <a:r>
              <a:rPr lang="es-ES" dirty="0" smtClean="0">
                <a:solidFill>
                  <a:srgbClr val="0070C0"/>
                </a:solidFill>
              </a:rPr>
              <a:t>similar</a:t>
            </a:r>
          </a:p>
          <a:p>
            <a:pPr algn="just"/>
            <a:endParaRPr lang="es-ES" dirty="0">
              <a:solidFill>
                <a:srgbClr val="0070C0"/>
              </a:solidFill>
            </a:endParaRPr>
          </a:p>
          <a:p>
            <a:pPr algn="just"/>
            <a:endParaRPr lang="es-C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INDICE DE OCTANO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La eficiencia de una gasolina es proporcional a su índice de octano</a:t>
            </a:r>
            <a:endParaRPr lang="es-CL" dirty="0" smtClean="0">
              <a:solidFill>
                <a:srgbClr val="002060"/>
              </a:solidFill>
            </a:endParaRPr>
          </a:p>
          <a:p>
            <a:endParaRPr lang="es-CL" dirty="0" smtClean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La </a:t>
            </a:r>
            <a:r>
              <a:rPr lang="es-ES" b="1" dirty="0">
                <a:solidFill>
                  <a:srgbClr val="002060"/>
                </a:solidFill>
              </a:rPr>
              <a:t>gasolina de 97 octanos</a:t>
            </a:r>
            <a:r>
              <a:rPr lang="es-ES" dirty="0">
                <a:solidFill>
                  <a:srgbClr val="002060"/>
                </a:solidFill>
              </a:rPr>
              <a:t> equivale a una mezcla de:97% de </a:t>
            </a:r>
            <a:r>
              <a:rPr lang="es-ES" dirty="0" err="1">
                <a:solidFill>
                  <a:srgbClr val="002060"/>
                </a:solidFill>
              </a:rPr>
              <a:t>isooctano</a:t>
            </a:r>
            <a:r>
              <a:rPr lang="es-ES" dirty="0">
                <a:solidFill>
                  <a:srgbClr val="002060"/>
                </a:solidFill>
              </a:rPr>
              <a:t> y 3% de heptano.</a:t>
            </a:r>
            <a:endParaRPr lang="es-CL" dirty="0">
              <a:solidFill>
                <a:srgbClr val="002060"/>
              </a:solidFill>
            </a:endParaRPr>
          </a:p>
          <a:p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ISOMERIZACIÓN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rgbClr val="0070C0"/>
                </a:solidFill>
              </a:rPr>
              <a:t>_ El índice de octano de las gasolinas puede mejorarse, transformando </a:t>
            </a:r>
            <a:r>
              <a:rPr lang="es-ES" dirty="0">
                <a:solidFill>
                  <a:srgbClr val="008000"/>
                </a:solidFill>
              </a:rPr>
              <a:t>hidrocarburos lineales en ramificados</a:t>
            </a:r>
            <a:r>
              <a:rPr lang="es-ES" dirty="0">
                <a:solidFill>
                  <a:srgbClr val="0070C0"/>
                </a:solidFill>
              </a:rPr>
              <a:t>, por tratamiento con ácido sulfúrico H</a:t>
            </a:r>
            <a:r>
              <a:rPr lang="es-ES" baseline="-25000" dirty="0">
                <a:solidFill>
                  <a:srgbClr val="0070C0"/>
                </a:solidFill>
              </a:rPr>
              <a:t>2</a:t>
            </a:r>
            <a:r>
              <a:rPr lang="es-ES" dirty="0">
                <a:solidFill>
                  <a:srgbClr val="0070C0"/>
                </a:solidFill>
              </a:rPr>
              <a:t>SO</a:t>
            </a:r>
            <a:r>
              <a:rPr lang="es-ES" baseline="-25000" dirty="0">
                <a:solidFill>
                  <a:srgbClr val="0070C0"/>
                </a:solidFill>
              </a:rPr>
              <a:t>4</a:t>
            </a:r>
            <a:r>
              <a:rPr lang="es-ES" dirty="0">
                <a:solidFill>
                  <a:srgbClr val="0070C0"/>
                </a:solidFill>
              </a:rPr>
              <a:t> o cloruro de aluminio AlCl</a:t>
            </a:r>
            <a:r>
              <a:rPr lang="es-ES" baseline="-25000" dirty="0">
                <a:solidFill>
                  <a:srgbClr val="0070C0"/>
                </a:solidFill>
              </a:rPr>
              <a:t>3</a:t>
            </a:r>
            <a:r>
              <a:rPr lang="es-ES" dirty="0">
                <a:solidFill>
                  <a:srgbClr val="0070C0"/>
                </a:solidFill>
              </a:rPr>
              <a:t>. Por ejemplo,</a:t>
            </a:r>
            <a:endParaRPr lang="es-CL" dirty="0">
              <a:solidFill>
                <a:srgbClr val="0070C0"/>
              </a:solidFill>
            </a:endParaRPr>
          </a:p>
          <a:p>
            <a:pPr algn="just">
              <a:buNone/>
            </a:pP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143380"/>
            <a:ext cx="828680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 NATURAL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>
                <a:solidFill>
                  <a:srgbClr val="0033CC"/>
                </a:solidFill>
              </a:rPr>
              <a:t>El </a:t>
            </a:r>
            <a:r>
              <a:rPr lang="es-ES" b="1" dirty="0">
                <a:solidFill>
                  <a:srgbClr val="0033CC"/>
                </a:solidFill>
              </a:rPr>
              <a:t>gas natural</a:t>
            </a:r>
            <a:r>
              <a:rPr lang="es-ES" dirty="0">
                <a:solidFill>
                  <a:srgbClr val="0033CC"/>
                </a:solidFill>
              </a:rPr>
              <a:t> es un combustible fósil </a:t>
            </a:r>
            <a:endParaRPr lang="es-ES" dirty="0" smtClean="0">
              <a:solidFill>
                <a:srgbClr val="0033CC"/>
              </a:solidFill>
            </a:endParaRPr>
          </a:p>
          <a:p>
            <a:pPr algn="just">
              <a:buNone/>
            </a:pPr>
            <a:endParaRPr lang="es-ES" dirty="0" smtClean="0">
              <a:solidFill>
                <a:srgbClr val="0033CC"/>
              </a:solidFill>
            </a:endParaRPr>
          </a:p>
          <a:p>
            <a:pPr algn="just"/>
            <a:r>
              <a:rPr lang="es-ES" dirty="0">
                <a:solidFill>
                  <a:srgbClr val="008000"/>
                </a:solidFill>
              </a:rPr>
              <a:t>Los depósitos de petróleo casi siempre están asociados a gas </a:t>
            </a:r>
            <a:r>
              <a:rPr lang="es-ES" dirty="0" smtClean="0">
                <a:solidFill>
                  <a:srgbClr val="008000"/>
                </a:solidFill>
              </a:rPr>
              <a:t>natural.</a:t>
            </a:r>
            <a:endParaRPr lang="es-CL" dirty="0">
              <a:solidFill>
                <a:srgbClr val="008000"/>
              </a:solidFill>
            </a:endParaRPr>
          </a:p>
          <a:p>
            <a:pPr algn="just"/>
            <a:endParaRPr lang="es-CL" dirty="0" smtClean="0">
              <a:solidFill>
                <a:srgbClr val="0033CC"/>
              </a:solidFill>
            </a:endParaRPr>
          </a:p>
          <a:p>
            <a:pPr algn="just"/>
            <a:r>
              <a:rPr lang="es-ES" dirty="0" smtClean="0">
                <a:solidFill>
                  <a:srgbClr val="0033CC"/>
                </a:solidFill>
              </a:rPr>
              <a:t>El </a:t>
            </a:r>
            <a:r>
              <a:rPr lang="es-ES" dirty="0">
                <a:solidFill>
                  <a:srgbClr val="0033CC"/>
                </a:solidFill>
              </a:rPr>
              <a:t>componente principal del gas natural es el metano.</a:t>
            </a:r>
            <a:endParaRPr lang="es-CL" dirty="0">
              <a:solidFill>
                <a:srgbClr val="0033CC"/>
              </a:solidFill>
            </a:endParaRPr>
          </a:p>
          <a:p>
            <a:pPr algn="just"/>
            <a:endParaRPr lang="es-CL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CONVERTIDOR CATALÍTICO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70C0"/>
                </a:solidFill>
              </a:rPr>
              <a:t>La </a:t>
            </a:r>
            <a:r>
              <a:rPr lang="es-ES" dirty="0">
                <a:solidFill>
                  <a:srgbClr val="0070C0"/>
                </a:solidFill>
              </a:rPr>
              <a:t>función principal del convertidor catalítico en los automóviles </a:t>
            </a:r>
            <a:r>
              <a:rPr lang="es-ES" dirty="0" smtClean="0">
                <a:solidFill>
                  <a:srgbClr val="0070C0"/>
                </a:solidFill>
              </a:rPr>
              <a:t>es   transformar </a:t>
            </a:r>
            <a:r>
              <a:rPr lang="es-ES" dirty="0">
                <a:solidFill>
                  <a:srgbClr val="0070C0"/>
                </a:solidFill>
              </a:rPr>
              <a:t>los óxidos </a:t>
            </a:r>
            <a:r>
              <a:rPr lang="es-ES" dirty="0">
                <a:solidFill>
                  <a:srgbClr val="008000"/>
                </a:solidFill>
              </a:rPr>
              <a:t>CO, NO y NO</a:t>
            </a:r>
            <a:r>
              <a:rPr lang="es-ES" baseline="-25000" dirty="0">
                <a:solidFill>
                  <a:srgbClr val="008000"/>
                </a:solidFill>
              </a:rPr>
              <a:t>2</a:t>
            </a:r>
            <a:r>
              <a:rPr lang="es-ES" dirty="0">
                <a:solidFill>
                  <a:srgbClr val="008000"/>
                </a:solidFill>
              </a:rPr>
              <a:t> </a:t>
            </a:r>
            <a:r>
              <a:rPr lang="es-ES" dirty="0">
                <a:solidFill>
                  <a:srgbClr val="0070C0"/>
                </a:solidFill>
              </a:rPr>
              <a:t>en </a:t>
            </a:r>
            <a:r>
              <a:rPr lang="es-ES" dirty="0">
                <a:solidFill>
                  <a:srgbClr val="FF0000"/>
                </a:solidFill>
              </a:rPr>
              <a:t>CO</a:t>
            </a:r>
            <a:r>
              <a:rPr lang="es-ES" baseline="-25000" dirty="0">
                <a:solidFill>
                  <a:srgbClr val="FF0000"/>
                </a:solidFill>
              </a:rPr>
              <a:t>2</a:t>
            </a:r>
            <a:r>
              <a:rPr lang="es-ES" dirty="0">
                <a:solidFill>
                  <a:srgbClr val="FF0000"/>
                </a:solidFill>
              </a:rPr>
              <a:t>, N</a:t>
            </a:r>
            <a:r>
              <a:rPr lang="es-ES" baseline="-25000" dirty="0">
                <a:solidFill>
                  <a:srgbClr val="FF0000"/>
                </a:solidFill>
              </a:rPr>
              <a:t>2</a:t>
            </a:r>
            <a:r>
              <a:rPr lang="es-ES" dirty="0">
                <a:solidFill>
                  <a:srgbClr val="FF0000"/>
                </a:solidFill>
              </a:rPr>
              <a:t> y O</a:t>
            </a:r>
            <a:r>
              <a:rPr lang="es-ES" baseline="-25000" dirty="0">
                <a:solidFill>
                  <a:srgbClr val="FF0000"/>
                </a:solidFill>
              </a:rPr>
              <a:t>2</a:t>
            </a:r>
            <a:r>
              <a:rPr lang="es-ES" dirty="0">
                <a:solidFill>
                  <a:srgbClr val="FF0000"/>
                </a:solidFill>
              </a:rPr>
              <a:t>.</a:t>
            </a:r>
            <a:endParaRPr lang="es-CL" dirty="0">
              <a:solidFill>
                <a:srgbClr val="FF0000"/>
              </a:solidFill>
            </a:endParaRPr>
          </a:p>
          <a:p>
            <a:endParaRPr lang="es-CL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PETRÓLEO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r>
              <a:rPr lang="es-MX" dirty="0">
                <a:solidFill>
                  <a:srgbClr val="0033CC"/>
                </a:solidFill>
              </a:rPr>
              <a:t>Es una mezcla de hidrocarburos. </a:t>
            </a:r>
            <a:endParaRPr lang="es-MX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8000"/>
                </a:solidFill>
              </a:rPr>
              <a:t>Es </a:t>
            </a:r>
            <a:r>
              <a:rPr lang="es-MX" dirty="0">
                <a:solidFill>
                  <a:srgbClr val="008000"/>
                </a:solidFill>
              </a:rPr>
              <a:t>una fuente de hidrocarburos. </a:t>
            </a:r>
            <a:endParaRPr lang="es-MX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33CC"/>
                </a:solidFill>
              </a:rPr>
              <a:t>Es </a:t>
            </a:r>
            <a:r>
              <a:rPr lang="es-MX" dirty="0">
                <a:solidFill>
                  <a:srgbClr val="0033CC"/>
                </a:solidFill>
              </a:rPr>
              <a:t>un recurso energético </a:t>
            </a:r>
            <a:r>
              <a:rPr lang="es-MX" b="1" dirty="0">
                <a:solidFill>
                  <a:srgbClr val="0033CC"/>
                </a:solidFill>
              </a:rPr>
              <a:t>no renovable</a:t>
            </a:r>
            <a:r>
              <a:rPr lang="es-MX" dirty="0">
                <a:solidFill>
                  <a:srgbClr val="0033CC"/>
                </a:solidFill>
              </a:rPr>
              <a:t>. </a:t>
            </a:r>
            <a:endParaRPr lang="es-MX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8000"/>
                </a:solidFill>
              </a:rPr>
              <a:t>Se </a:t>
            </a:r>
            <a:r>
              <a:rPr lang="es-MX" dirty="0">
                <a:solidFill>
                  <a:srgbClr val="008000"/>
                </a:solidFill>
              </a:rPr>
              <a:t>destila para obtener diferentes fracciones de hidrocarburos. </a:t>
            </a:r>
            <a:endParaRPr lang="es-MX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33CC"/>
                </a:solidFill>
              </a:rPr>
              <a:t>Al </a:t>
            </a:r>
            <a:r>
              <a:rPr lang="es-MX" dirty="0">
                <a:solidFill>
                  <a:srgbClr val="0033CC"/>
                </a:solidFill>
              </a:rPr>
              <a:t>destilarlo se obtienen productos gaseosos, líquidos y sólidos.  </a:t>
            </a:r>
            <a:r>
              <a:rPr lang="es-MX" dirty="0" smtClean="0">
                <a:solidFill>
                  <a:srgbClr val="0033CC"/>
                </a:solidFill>
              </a:rPr>
              <a:t> </a:t>
            </a:r>
            <a:endParaRPr lang="es-CL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rgbClr val="0033CC"/>
                </a:solidFill>
              </a:rPr>
              <a:t>Es </a:t>
            </a:r>
            <a:r>
              <a:rPr lang="es-MX" dirty="0">
                <a:solidFill>
                  <a:srgbClr val="0033CC"/>
                </a:solidFill>
              </a:rPr>
              <a:t>un líquido insoluble en agua. </a:t>
            </a:r>
            <a:endParaRPr lang="es-MX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8000"/>
                </a:solidFill>
              </a:rPr>
              <a:t>Es </a:t>
            </a:r>
            <a:r>
              <a:rPr lang="es-MX" dirty="0">
                <a:solidFill>
                  <a:srgbClr val="008000"/>
                </a:solidFill>
              </a:rPr>
              <a:t>menos denso que el agua. </a:t>
            </a:r>
            <a:endParaRPr lang="es-MX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33CC"/>
                </a:solidFill>
              </a:rPr>
              <a:t>Contamina </a:t>
            </a:r>
            <a:r>
              <a:rPr lang="es-MX" dirty="0">
                <a:solidFill>
                  <a:srgbClr val="0033CC"/>
                </a:solidFill>
              </a:rPr>
              <a:t>produciendo daño ecológico. </a:t>
            </a:r>
            <a:endParaRPr lang="es-MX" dirty="0" smtClean="0">
              <a:solidFill>
                <a:srgbClr val="0033CC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8000"/>
                </a:solidFill>
              </a:rPr>
              <a:t>No </a:t>
            </a:r>
            <a:r>
              <a:rPr lang="es-MX" dirty="0">
                <a:solidFill>
                  <a:srgbClr val="008000"/>
                </a:solidFill>
              </a:rPr>
              <a:t>conduce la corriente eléctrica. </a:t>
            </a:r>
            <a:endParaRPr lang="es-MX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MX" dirty="0" smtClean="0">
                <a:solidFill>
                  <a:srgbClr val="0033CC"/>
                </a:solidFill>
              </a:rPr>
              <a:t>Es </a:t>
            </a:r>
            <a:r>
              <a:rPr lang="es-MX" dirty="0">
                <a:solidFill>
                  <a:srgbClr val="0033CC"/>
                </a:solidFill>
              </a:rPr>
              <a:t>insoluble en solventes polares. </a:t>
            </a:r>
            <a:endParaRPr lang="es-CL" dirty="0" smtClean="0">
              <a:solidFill>
                <a:srgbClr val="0033CC"/>
              </a:solidFill>
            </a:endParaRPr>
          </a:p>
          <a:p>
            <a:endParaRPr lang="es-CL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>
                <a:solidFill>
                  <a:srgbClr val="0033CC"/>
                </a:solidFill>
              </a:rPr>
              <a:t>Es </a:t>
            </a:r>
            <a:r>
              <a:rPr lang="es-MX" dirty="0">
                <a:solidFill>
                  <a:srgbClr val="0033CC"/>
                </a:solidFill>
              </a:rPr>
              <a:t>un recurso natural no renovable</a:t>
            </a:r>
            <a:r>
              <a:rPr lang="es-MX" dirty="0" smtClean="0">
                <a:solidFill>
                  <a:srgbClr val="0033CC"/>
                </a:solidFill>
              </a:rPr>
              <a:t>.</a:t>
            </a:r>
          </a:p>
          <a:p>
            <a:pPr>
              <a:buNone/>
            </a:pPr>
            <a:endParaRPr lang="es-MX" dirty="0" smtClean="0">
              <a:solidFill>
                <a:srgbClr val="0033CC"/>
              </a:solidFill>
            </a:endParaRPr>
          </a:p>
          <a:p>
            <a:r>
              <a:rPr lang="es-ES" dirty="0" smtClean="0">
                <a:solidFill>
                  <a:srgbClr val="008000"/>
                </a:solidFill>
              </a:rPr>
              <a:t>El </a:t>
            </a:r>
            <a:r>
              <a:rPr lang="es-ES" dirty="0">
                <a:solidFill>
                  <a:srgbClr val="008000"/>
                </a:solidFill>
              </a:rPr>
              <a:t>petróleo crudo es oleoso al tacto. </a:t>
            </a:r>
            <a:endParaRPr lang="es-ES" dirty="0" smtClean="0">
              <a:solidFill>
                <a:srgbClr val="008000"/>
              </a:solidFill>
            </a:endParaRPr>
          </a:p>
          <a:p>
            <a:pPr>
              <a:buNone/>
            </a:pPr>
            <a:endParaRPr lang="es-ES" dirty="0" smtClean="0">
              <a:solidFill>
                <a:srgbClr val="0033CC"/>
              </a:solidFill>
            </a:endParaRPr>
          </a:p>
          <a:p>
            <a:r>
              <a:rPr lang="es-ES" dirty="0" smtClean="0">
                <a:solidFill>
                  <a:srgbClr val="0033CC"/>
                </a:solidFill>
              </a:rPr>
              <a:t>En </a:t>
            </a:r>
            <a:r>
              <a:rPr lang="es-ES" dirty="0">
                <a:solidFill>
                  <a:srgbClr val="0033CC"/>
                </a:solidFill>
              </a:rPr>
              <a:t>el petróleo, el elemento químico de mayor porcentaje en masa es el </a:t>
            </a:r>
            <a:r>
              <a:rPr lang="es-ES" dirty="0" smtClean="0">
                <a:solidFill>
                  <a:srgbClr val="0033CC"/>
                </a:solidFill>
              </a:rPr>
              <a:t>carbono</a:t>
            </a:r>
          </a:p>
          <a:p>
            <a:endParaRPr lang="es-ES" dirty="0">
              <a:solidFill>
                <a:srgbClr val="0033CC"/>
              </a:solidFill>
            </a:endParaRPr>
          </a:p>
          <a:p>
            <a:r>
              <a:rPr lang="es-ES" dirty="0" smtClean="0">
                <a:solidFill>
                  <a:srgbClr val="008000"/>
                </a:solidFill>
              </a:rPr>
              <a:t>Los </a:t>
            </a:r>
            <a:r>
              <a:rPr lang="es-ES" b="1" dirty="0">
                <a:solidFill>
                  <a:srgbClr val="008000"/>
                </a:solidFill>
              </a:rPr>
              <a:t>hidrocarburos</a:t>
            </a:r>
            <a:r>
              <a:rPr lang="es-ES" dirty="0">
                <a:solidFill>
                  <a:srgbClr val="008000"/>
                </a:solidFill>
              </a:rPr>
              <a:t> se caracterizan porque son combustibles insolubles en agua.</a:t>
            </a:r>
            <a:endParaRPr lang="es-CL" dirty="0">
              <a:solidFill>
                <a:srgbClr val="008000"/>
              </a:solidFill>
            </a:endParaRPr>
          </a:p>
          <a:p>
            <a:endParaRPr lang="es-CL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DESTILACIÓN FRACCIONADA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002060"/>
                </a:solidFill>
              </a:rPr>
              <a:t>Las </a:t>
            </a:r>
            <a:r>
              <a:rPr lang="es-ES" dirty="0">
                <a:solidFill>
                  <a:srgbClr val="002060"/>
                </a:solidFill>
              </a:rPr>
              <a:t>diferentes sustancias que se encuentran en el petróleo crudo se separan y recuperan por destilación fraccionada. </a:t>
            </a:r>
            <a:endParaRPr lang="es-ES" dirty="0" smtClean="0">
              <a:solidFill>
                <a:srgbClr val="002060"/>
              </a:solidFill>
            </a:endParaRPr>
          </a:p>
          <a:p>
            <a:pPr algn="just"/>
            <a:endParaRPr lang="es-ES" dirty="0">
              <a:solidFill>
                <a:srgbClr val="002060"/>
              </a:solidFill>
            </a:endParaRPr>
          </a:p>
          <a:p>
            <a:pPr algn="just"/>
            <a:r>
              <a:rPr lang="es-ES" dirty="0" smtClean="0">
                <a:solidFill>
                  <a:srgbClr val="002060"/>
                </a:solidFill>
              </a:rPr>
              <a:t>Esto </a:t>
            </a:r>
            <a:r>
              <a:rPr lang="es-ES" dirty="0">
                <a:solidFill>
                  <a:srgbClr val="002060"/>
                </a:solidFill>
              </a:rPr>
              <a:t>es posible de realizar por sus diferencias en el punto de ebullición.</a:t>
            </a:r>
            <a:endParaRPr lang="es-CL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8072494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857232"/>
            <a:ext cx="8229600" cy="4525963"/>
          </a:xfrm>
        </p:spPr>
        <p:txBody>
          <a:bodyPr/>
          <a:lstStyle/>
          <a:p>
            <a:pPr algn="just"/>
            <a:r>
              <a:rPr lang="es-MX" dirty="0" smtClean="0">
                <a:solidFill>
                  <a:srgbClr val="002060"/>
                </a:solidFill>
              </a:rPr>
              <a:t>En </a:t>
            </a:r>
            <a:r>
              <a:rPr lang="es-MX" dirty="0">
                <a:solidFill>
                  <a:srgbClr val="002060"/>
                </a:solidFill>
              </a:rPr>
              <a:t>la </a:t>
            </a:r>
            <a:r>
              <a:rPr lang="es-MX" b="1" dirty="0">
                <a:solidFill>
                  <a:srgbClr val="002060"/>
                </a:solidFill>
              </a:rPr>
              <a:t>destilación fraccionada</a:t>
            </a:r>
            <a:r>
              <a:rPr lang="es-MX" dirty="0">
                <a:solidFill>
                  <a:srgbClr val="002060"/>
                </a:solidFill>
              </a:rPr>
              <a:t> del petróleo, la primera fracción que se separa corresponde a hidrocarburos gaseosos</a:t>
            </a:r>
            <a:r>
              <a:rPr lang="es-MX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buNone/>
            </a:pPr>
            <a:endParaRPr lang="es-CL" dirty="0">
              <a:solidFill>
                <a:srgbClr val="002060"/>
              </a:solidFill>
            </a:endParaRPr>
          </a:p>
          <a:p>
            <a:pPr algn="just"/>
            <a:r>
              <a:rPr lang="es-MX" dirty="0" smtClean="0">
                <a:solidFill>
                  <a:srgbClr val="008000"/>
                </a:solidFill>
              </a:rPr>
              <a:t>Las </a:t>
            </a:r>
            <a:r>
              <a:rPr lang="es-MX" dirty="0">
                <a:solidFill>
                  <a:srgbClr val="008000"/>
                </a:solidFill>
              </a:rPr>
              <a:t>moléculas de hidrocarburos de menor masa molar salen por la parte superior de la columna de fraccionamiento</a:t>
            </a:r>
            <a:endParaRPr lang="es-CL" dirty="0">
              <a:solidFill>
                <a:srgbClr val="00800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DERIVADOS DEL PETRÓLEO</a:t>
            </a:r>
            <a:endParaRPr lang="es-C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>
                <a:solidFill>
                  <a:srgbClr val="002060"/>
                </a:solidFill>
              </a:rPr>
              <a:t>El </a:t>
            </a:r>
            <a:r>
              <a:rPr lang="es-ES" b="1" dirty="0">
                <a:solidFill>
                  <a:srgbClr val="002060"/>
                </a:solidFill>
              </a:rPr>
              <a:t>asfalto</a:t>
            </a:r>
            <a:r>
              <a:rPr lang="es-ES" dirty="0">
                <a:solidFill>
                  <a:srgbClr val="002060"/>
                </a:solidFill>
              </a:rPr>
              <a:t> que se utiliza en la pavimentación de las calles se obtiene </a:t>
            </a:r>
            <a:r>
              <a:rPr lang="es-ES" dirty="0" smtClean="0">
                <a:solidFill>
                  <a:srgbClr val="002060"/>
                </a:solidFill>
              </a:rPr>
              <a:t>normalmente   del </a:t>
            </a:r>
            <a:r>
              <a:rPr lang="es-ES" dirty="0">
                <a:solidFill>
                  <a:srgbClr val="002060"/>
                </a:solidFill>
              </a:rPr>
              <a:t>petróleo</a:t>
            </a:r>
            <a:r>
              <a:rPr lang="es-ES" dirty="0" smtClean="0">
                <a:solidFill>
                  <a:srgbClr val="002060"/>
                </a:solidFill>
              </a:rPr>
              <a:t>.  Se </a:t>
            </a:r>
            <a:r>
              <a:rPr lang="es-ES" dirty="0">
                <a:solidFill>
                  <a:srgbClr val="002060"/>
                </a:solidFill>
              </a:rPr>
              <a:t>obtiene de la fracción sólida en la destilación del  petróleo</a:t>
            </a:r>
            <a:endParaRPr lang="es-CL" dirty="0">
              <a:solidFill>
                <a:srgbClr val="002060"/>
              </a:solidFill>
            </a:endParaRPr>
          </a:p>
          <a:p>
            <a:pPr algn="just">
              <a:buNone/>
            </a:pPr>
            <a:endParaRPr lang="es-CL" dirty="0">
              <a:solidFill>
                <a:srgbClr val="002060"/>
              </a:solidFill>
            </a:endParaRPr>
          </a:p>
          <a:p>
            <a:pPr algn="just"/>
            <a:r>
              <a:rPr lang="es-ES" dirty="0" smtClean="0">
                <a:solidFill>
                  <a:srgbClr val="002060"/>
                </a:solidFill>
              </a:rPr>
              <a:t>Los </a:t>
            </a:r>
            <a:r>
              <a:rPr lang="es-ES" b="1" dirty="0">
                <a:solidFill>
                  <a:srgbClr val="002060"/>
                </a:solidFill>
              </a:rPr>
              <a:t>plásticos y diluyentes </a:t>
            </a:r>
            <a:r>
              <a:rPr lang="es-ES" dirty="0">
                <a:solidFill>
                  <a:srgbClr val="002060"/>
                </a:solidFill>
              </a:rPr>
              <a:t>de uso cotidiano se obtienen a partir de materias primas derivadas del petróleo.</a:t>
            </a:r>
            <a:endParaRPr lang="es-CL" dirty="0">
              <a:solidFill>
                <a:srgbClr val="002060"/>
              </a:solidFill>
            </a:endParaRPr>
          </a:p>
          <a:p>
            <a:pPr algn="just"/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2060"/>
                </a:solidFill>
              </a:rPr>
              <a:t>_</a:t>
            </a:r>
            <a:r>
              <a:rPr lang="es-ES" dirty="0" smtClean="0">
                <a:solidFill>
                  <a:srgbClr val="002060"/>
                </a:solidFill>
              </a:rPr>
              <a:t>El</a:t>
            </a:r>
            <a:r>
              <a:rPr lang="es-ES" dirty="0" smtClean="0">
                <a:solidFill>
                  <a:srgbClr val="FF0066"/>
                </a:solidFill>
              </a:rPr>
              <a:t> </a:t>
            </a:r>
            <a:r>
              <a:rPr lang="es-ES" b="1" dirty="0">
                <a:solidFill>
                  <a:srgbClr val="FF0066"/>
                </a:solidFill>
              </a:rPr>
              <a:t>octano</a:t>
            </a:r>
            <a:r>
              <a:rPr lang="es-ES" dirty="0">
                <a:solidFill>
                  <a:srgbClr val="FF0066"/>
                </a:solidFill>
              </a:rPr>
              <a:t> </a:t>
            </a:r>
            <a:r>
              <a:rPr lang="es-ES" dirty="0">
                <a:solidFill>
                  <a:srgbClr val="002060"/>
                </a:solidFill>
              </a:rPr>
              <a:t>es un componente de las </a:t>
            </a:r>
            <a:r>
              <a:rPr lang="es-ES" dirty="0" smtClean="0">
                <a:solidFill>
                  <a:srgbClr val="002060"/>
                </a:solidFill>
              </a:rPr>
              <a:t>bencinas.</a:t>
            </a:r>
          </a:p>
          <a:p>
            <a:endParaRPr lang="es-ES" dirty="0">
              <a:solidFill>
                <a:srgbClr val="002060"/>
              </a:solidFill>
            </a:endParaRPr>
          </a:p>
          <a:p>
            <a:r>
              <a:rPr lang="es-ES" dirty="0" smtClean="0">
                <a:solidFill>
                  <a:srgbClr val="002060"/>
                </a:solidFill>
              </a:rPr>
              <a:t> El </a:t>
            </a:r>
            <a:r>
              <a:rPr lang="es-ES" b="1" dirty="0">
                <a:solidFill>
                  <a:srgbClr val="FF0066"/>
                </a:solidFill>
              </a:rPr>
              <a:t>polietileno</a:t>
            </a:r>
            <a:r>
              <a:rPr lang="es-ES" dirty="0">
                <a:solidFill>
                  <a:srgbClr val="002060"/>
                </a:solidFill>
              </a:rPr>
              <a:t> se obtiene a partir de derivados del petróleo</a:t>
            </a:r>
            <a:endParaRPr lang="es-CL" dirty="0">
              <a:solidFill>
                <a:srgbClr val="002060"/>
              </a:solidFill>
            </a:endParaRPr>
          </a:p>
          <a:p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549</Words>
  <Application>Microsoft Office PowerPoint</Application>
  <PresentationFormat>Presentación en pantalla (4:3)</PresentationFormat>
  <Paragraphs>68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PETRÓLEO</vt:lpstr>
      <vt:lpstr>PETRÓLEO</vt:lpstr>
      <vt:lpstr>Diapositiva 3</vt:lpstr>
      <vt:lpstr>Diapositiva 4</vt:lpstr>
      <vt:lpstr>DESTILACIÓN FRACCIONADA</vt:lpstr>
      <vt:lpstr>Diapositiva 6</vt:lpstr>
      <vt:lpstr>Diapositiva 7</vt:lpstr>
      <vt:lpstr>DERIVADOS DEL PETRÓLEO</vt:lpstr>
      <vt:lpstr>Diapositiva 9</vt:lpstr>
      <vt:lpstr>CRACKING CATALÍTICO</vt:lpstr>
      <vt:lpstr>OCTANAJE EN LAS GASOLINAS</vt:lpstr>
      <vt:lpstr>INDICE DE OCTANAJE</vt:lpstr>
      <vt:lpstr>Diapositiva 13</vt:lpstr>
      <vt:lpstr>INDICE DE OCTANO</vt:lpstr>
      <vt:lpstr>ISOMERIZACIÓN</vt:lpstr>
      <vt:lpstr>GAS NATURAL</vt:lpstr>
      <vt:lpstr>CONVERTIDOR CATALÍTICO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PETRÓLEO</dc:title>
  <dc:creator>Pc</dc:creator>
  <cp:lastModifiedBy>Pc</cp:lastModifiedBy>
  <cp:revision>5</cp:revision>
  <dcterms:created xsi:type="dcterms:W3CDTF">2013-06-16T08:37:30Z</dcterms:created>
  <dcterms:modified xsi:type="dcterms:W3CDTF">2013-06-16T09:18:28Z</dcterms:modified>
</cp:coreProperties>
</file>