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58" r:id="rId4"/>
    <p:sldId id="269" r:id="rId5"/>
    <p:sldId id="267" r:id="rId6"/>
    <p:sldId id="268" r:id="rId7"/>
    <p:sldId id="272" r:id="rId8"/>
    <p:sldId id="274" r:id="rId9"/>
    <p:sldId id="270" r:id="rId10"/>
    <p:sldId id="271" r:id="rId11"/>
    <p:sldId id="260" r:id="rId12"/>
    <p:sldId id="263" r:id="rId13"/>
    <p:sldId id="264" r:id="rId14"/>
    <p:sldId id="265" r:id="rId15"/>
    <p:sldId id="275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00"/>
    <a:srgbClr val="006600"/>
    <a:srgbClr val="660066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-10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A7712-E299-405A-AE99-51568DD20B90}" type="datetimeFigureOut">
              <a:rPr lang="es-ES" smtClean="0"/>
              <a:t>30/07/2011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FE2BA-E6E1-4085-8ACB-671A7DC5972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FE2BA-E6E1-4085-8ACB-671A7DC5972F}" type="slidenum">
              <a:rPr lang="es-ES" smtClean="0"/>
              <a:t>15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7FAB-4527-431B-8F46-9384AB1A1FBB}" type="datetimeFigureOut">
              <a:rPr lang="es-ES" smtClean="0"/>
              <a:pPr/>
              <a:t>30/07/2011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F0E4-59D5-4E3D-8772-1EB4B9D46E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7FAB-4527-431B-8F46-9384AB1A1FBB}" type="datetimeFigureOut">
              <a:rPr lang="es-ES" smtClean="0"/>
              <a:pPr/>
              <a:t>30/07/2011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F0E4-59D5-4E3D-8772-1EB4B9D46E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7FAB-4527-431B-8F46-9384AB1A1FBB}" type="datetimeFigureOut">
              <a:rPr lang="es-ES" smtClean="0"/>
              <a:pPr/>
              <a:t>30/07/2011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F0E4-59D5-4E3D-8772-1EB4B9D46E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7FAB-4527-431B-8F46-9384AB1A1FBB}" type="datetimeFigureOut">
              <a:rPr lang="es-ES" smtClean="0"/>
              <a:pPr/>
              <a:t>30/07/2011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F0E4-59D5-4E3D-8772-1EB4B9D46E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7FAB-4527-431B-8F46-9384AB1A1FBB}" type="datetimeFigureOut">
              <a:rPr lang="es-ES" smtClean="0"/>
              <a:pPr/>
              <a:t>30/07/2011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F0E4-59D5-4E3D-8772-1EB4B9D46E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7FAB-4527-431B-8F46-9384AB1A1FBB}" type="datetimeFigureOut">
              <a:rPr lang="es-ES" smtClean="0"/>
              <a:pPr/>
              <a:t>30/07/2011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F0E4-59D5-4E3D-8772-1EB4B9D46E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7FAB-4527-431B-8F46-9384AB1A1FBB}" type="datetimeFigureOut">
              <a:rPr lang="es-ES" smtClean="0"/>
              <a:pPr/>
              <a:t>30/07/2011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F0E4-59D5-4E3D-8772-1EB4B9D46E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7FAB-4527-431B-8F46-9384AB1A1FBB}" type="datetimeFigureOut">
              <a:rPr lang="es-ES" smtClean="0"/>
              <a:pPr/>
              <a:t>30/07/2011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F0E4-59D5-4E3D-8772-1EB4B9D46E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7FAB-4527-431B-8F46-9384AB1A1FBB}" type="datetimeFigureOut">
              <a:rPr lang="es-ES" smtClean="0"/>
              <a:pPr/>
              <a:t>30/07/2011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F0E4-59D5-4E3D-8772-1EB4B9D46E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7FAB-4527-431B-8F46-9384AB1A1FBB}" type="datetimeFigureOut">
              <a:rPr lang="es-ES" smtClean="0"/>
              <a:pPr/>
              <a:t>30/07/2011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F0E4-59D5-4E3D-8772-1EB4B9D46E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7FAB-4527-431B-8F46-9384AB1A1FBB}" type="datetimeFigureOut">
              <a:rPr lang="es-ES" smtClean="0"/>
              <a:pPr/>
              <a:t>30/07/2011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F0E4-59D5-4E3D-8772-1EB4B9D46E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E7FAB-4527-431B-8F46-9384AB1A1FBB}" type="datetimeFigureOut">
              <a:rPr lang="es-ES" smtClean="0"/>
              <a:pPr/>
              <a:t>30/07/2011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5F0E4-59D5-4E3D-8772-1EB4B9D46E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7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POLARIDAD</a:t>
            </a:r>
            <a:endParaRPr lang="es-ES" sz="7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00105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14620"/>
            <a:ext cx="785818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643446"/>
            <a:ext cx="785818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53" name="Rectangle 9"/>
          <p:cNvSpPr>
            <a:spLocks noChangeArrowheads="1"/>
          </p:cNvSpPr>
          <p:nvPr/>
        </p:nvSpPr>
        <p:spPr bwMode="auto">
          <a:xfrm>
            <a:off x="3276600" y="4267200"/>
            <a:ext cx="2414123" cy="920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      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6" name="Line 10"/>
          <p:cNvSpPr>
            <a:spLocks noChangeShapeType="1"/>
          </p:cNvSpPr>
          <p:nvPr/>
        </p:nvSpPr>
        <p:spPr bwMode="auto">
          <a:xfrm>
            <a:off x="3871913" y="47244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0727" name="Line 11"/>
          <p:cNvSpPr>
            <a:spLocks noChangeShapeType="1"/>
          </p:cNvSpPr>
          <p:nvPr/>
        </p:nvSpPr>
        <p:spPr bwMode="auto">
          <a:xfrm flipH="1">
            <a:off x="2703513" y="5005388"/>
            <a:ext cx="635000" cy="431800"/>
          </a:xfrm>
          <a:prstGeom prst="line">
            <a:avLst/>
          </a:prstGeom>
          <a:noFill/>
          <a:ln w="50800">
            <a:solidFill>
              <a:srgbClr val="CF0E3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28" name="Line 12"/>
          <p:cNvSpPr>
            <a:spLocks noChangeShapeType="1"/>
          </p:cNvSpPr>
          <p:nvPr/>
        </p:nvSpPr>
        <p:spPr bwMode="auto">
          <a:xfrm>
            <a:off x="5562600" y="5105400"/>
            <a:ext cx="442913" cy="401638"/>
          </a:xfrm>
          <a:prstGeom prst="line">
            <a:avLst/>
          </a:prstGeom>
          <a:noFill/>
          <a:ln w="50800">
            <a:solidFill>
              <a:srgbClr val="CF0E3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29" name="Rectangle 13"/>
          <p:cNvSpPr>
            <a:spLocks noChangeArrowheads="1"/>
          </p:cNvSpPr>
          <p:nvPr/>
        </p:nvSpPr>
        <p:spPr bwMode="auto">
          <a:xfrm>
            <a:off x="1176338" y="5499100"/>
            <a:ext cx="2971800" cy="72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115000"/>
              </a:lnSpc>
              <a:buClr>
                <a:schemeClr val="accent1"/>
              </a:buClr>
              <a:buSzPct val="125000"/>
            </a:pPr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Carga postiva pequeña</a:t>
            </a:r>
          </a:p>
          <a:p>
            <a:pPr algn="ctr" eaLnBrk="0" hangingPunct="0">
              <a:lnSpc>
                <a:spcPct val="115000"/>
              </a:lnSpc>
              <a:buClr>
                <a:schemeClr val="accent1"/>
              </a:buClr>
              <a:buSzPct val="125000"/>
            </a:pPr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Menor electronegatividad</a:t>
            </a:r>
          </a:p>
        </p:txBody>
      </p:sp>
      <p:sp>
        <p:nvSpPr>
          <p:cNvPr id="30730" name="Rectangle 15"/>
          <p:cNvSpPr>
            <a:spLocks noChangeArrowheads="1"/>
          </p:cNvSpPr>
          <p:nvPr/>
        </p:nvSpPr>
        <p:spPr bwMode="auto">
          <a:xfrm>
            <a:off x="4875213" y="5534025"/>
            <a:ext cx="2978150" cy="72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115000"/>
              </a:lnSpc>
              <a:buClr>
                <a:schemeClr val="accent1"/>
              </a:buClr>
              <a:buSzPct val="125000"/>
            </a:pPr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Carga negativa pequeña</a:t>
            </a:r>
          </a:p>
          <a:p>
            <a:pPr algn="ctr" eaLnBrk="0" hangingPunct="0">
              <a:lnSpc>
                <a:spcPct val="115000"/>
              </a:lnSpc>
              <a:buClr>
                <a:schemeClr val="accent1"/>
              </a:buClr>
              <a:buSzPct val="125000"/>
            </a:pPr>
            <a:r>
              <a:rPr lang="en-US" sz="1800" b="1">
                <a:solidFill>
                  <a:schemeClr val="tx1"/>
                </a:solidFill>
                <a:latin typeface="Comic Sans MS" pitchFamily="66" charset="0"/>
              </a:rPr>
              <a:t>Mayor electronegatividad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525333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FG09_11a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1071546"/>
            <a:ext cx="8229600" cy="3279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FG09_12a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62" y="642918"/>
            <a:ext cx="6818313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13763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5582"/>
            <a:ext cx="8643998" cy="629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6600"/>
                </a:solidFill>
              </a:rPr>
              <a:t>POLARIDAD DEPENDE DE:</a:t>
            </a:r>
            <a:endParaRPr lang="es-ES" b="1" dirty="0">
              <a:solidFill>
                <a:srgbClr val="0066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 smtClean="0"/>
              <a:t>La </a:t>
            </a:r>
            <a:r>
              <a:rPr lang="es-CL" dirty="0" smtClean="0"/>
              <a:t>diferencia de electronegatividad de los átomos </a:t>
            </a:r>
            <a:r>
              <a:rPr lang="es-CL" dirty="0" smtClean="0"/>
              <a:t>enlazados</a:t>
            </a:r>
          </a:p>
          <a:p>
            <a:pPr algn="just">
              <a:buNone/>
            </a:pPr>
            <a:endParaRPr lang="es-CL" dirty="0" smtClean="0"/>
          </a:p>
          <a:p>
            <a:pPr algn="just"/>
            <a:r>
              <a:rPr lang="es-CL" dirty="0" smtClean="0"/>
              <a:t>Y de </a:t>
            </a:r>
            <a:r>
              <a:rPr lang="es-CL" dirty="0" smtClean="0"/>
              <a:t>su distribución espacial. </a:t>
            </a:r>
            <a:endParaRPr lang="es-CL" dirty="0" smtClean="0"/>
          </a:p>
          <a:p>
            <a:pPr algn="just"/>
            <a:endParaRPr lang="es-CL" b="1" dirty="0" smtClean="0">
              <a:solidFill>
                <a:srgbClr val="002060"/>
              </a:solidFill>
            </a:endParaRPr>
          </a:p>
          <a:p>
            <a:pPr indent="12700" algn="just">
              <a:buNone/>
            </a:pPr>
            <a:r>
              <a:rPr lang="es-CL" b="1" dirty="0" smtClean="0">
                <a:solidFill>
                  <a:srgbClr val="FF0066"/>
                </a:solidFill>
              </a:rPr>
              <a:t>Una </a:t>
            </a:r>
            <a:r>
              <a:rPr lang="es-CL" b="1" dirty="0" smtClean="0">
                <a:solidFill>
                  <a:srgbClr val="FF0066"/>
                </a:solidFill>
              </a:rPr>
              <a:t>molécula puede ser </a:t>
            </a:r>
            <a:r>
              <a:rPr lang="es-CL" b="1" dirty="0" err="1" smtClean="0">
                <a:solidFill>
                  <a:srgbClr val="002060"/>
                </a:solidFill>
              </a:rPr>
              <a:t>apolar</a:t>
            </a:r>
            <a:r>
              <a:rPr lang="es-CL" b="1" dirty="0" smtClean="0">
                <a:solidFill>
                  <a:srgbClr val="FF0066"/>
                </a:solidFill>
              </a:rPr>
              <a:t> </a:t>
            </a:r>
            <a:r>
              <a:rPr lang="es-CL" b="1" u="sng" dirty="0" smtClean="0">
                <a:solidFill>
                  <a:srgbClr val="FF0066"/>
                </a:solidFill>
              </a:rPr>
              <a:t>aún</a:t>
            </a:r>
            <a:r>
              <a:rPr lang="es-CL" b="1" dirty="0" smtClean="0">
                <a:solidFill>
                  <a:srgbClr val="FF0066"/>
                </a:solidFill>
              </a:rPr>
              <a:t> teniendo todos sus enlaces </a:t>
            </a:r>
            <a:r>
              <a:rPr lang="es-CL" b="1" dirty="0" smtClean="0">
                <a:solidFill>
                  <a:srgbClr val="002060"/>
                </a:solidFill>
              </a:rPr>
              <a:t>covalentes polares </a:t>
            </a:r>
            <a:endParaRPr lang="es-E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Momento dipolar (</a:t>
            </a:r>
            <a:r>
              <a:rPr lang="es-ES_tradnl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)</a:t>
            </a:r>
            <a:endParaRPr lang="es-ES_tradnl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571612"/>
            <a:ext cx="7924800" cy="4114800"/>
          </a:xfrm>
        </p:spPr>
        <p:txBody>
          <a:bodyPr>
            <a:normAutofit fontScale="92500"/>
          </a:bodyPr>
          <a:lstStyle/>
          <a:p>
            <a:pPr algn="just"/>
            <a:r>
              <a:rPr lang="es-ES_tradnl" sz="2800" dirty="0">
                <a:solidFill>
                  <a:srgbClr val="002060"/>
                </a:solidFill>
              </a:rPr>
              <a:t>Es un vector que depende de la diferencia de electronegatividad de los átomos. </a:t>
            </a:r>
          </a:p>
          <a:p>
            <a:pPr algn="just"/>
            <a:r>
              <a:rPr lang="es-ES_tradnl" sz="2800" dirty="0">
                <a:solidFill>
                  <a:srgbClr val="006600"/>
                </a:solidFill>
              </a:rPr>
              <a:t>La punta de flecha se dirige hacia el átomo con “</a:t>
            </a:r>
            <a:r>
              <a:rPr lang="es-ES_tradnl" sz="2800" b="1" dirty="0">
                <a:solidFill>
                  <a:srgbClr val="006600"/>
                </a:solidFill>
                <a:sym typeface="Symbol" pitchFamily="18" charset="2"/>
              </a:rPr>
              <a:t></a:t>
            </a:r>
            <a:r>
              <a:rPr lang="es-ES_tradnl" sz="2800" b="1" baseline="30000" dirty="0">
                <a:solidFill>
                  <a:srgbClr val="006600"/>
                </a:solidFill>
              </a:rPr>
              <a:t>–</a:t>
            </a:r>
            <a:r>
              <a:rPr lang="es-ES_tradnl" sz="2800" dirty="0">
                <a:solidFill>
                  <a:srgbClr val="006600"/>
                </a:solidFill>
              </a:rPr>
              <a:t>”.</a:t>
            </a:r>
          </a:p>
          <a:p>
            <a:pPr algn="just"/>
            <a:r>
              <a:rPr lang="es-ES_tradnl" sz="2800" dirty="0">
                <a:solidFill>
                  <a:srgbClr val="002060"/>
                </a:solidFill>
              </a:rPr>
              <a:t>Cada enlace polar tiene un </a:t>
            </a:r>
            <a:r>
              <a:rPr lang="es-ES_tradnl" sz="2800" dirty="0">
                <a:solidFill>
                  <a:srgbClr val="002060"/>
                </a:solidFill>
                <a:sym typeface="Symbol" pitchFamily="18" charset="2"/>
              </a:rPr>
              <a:t>, pero la molécula será polar  sólo si la suma de los momentos dipolares no se anula.</a:t>
            </a:r>
          </a:p>
          <a:p>
            <a:pPr algn="just"/>
            <a:r>
              <a:rPr lang="es-ES_tradnl" sz="2800" dirty="0">
                <a:solidFill>
                  <a:srgbClr val="006600"/>
                </a:solidFill>
                <a:sym typeface="Symbol" pitchFamily="18" charset="2"/>
              </a:rPr>
              <a:t>Así el H</a:t>
            </a:r>
            <a:r>
              <a:rPr lang="es-ES_tradnl" sz="2800" baseline="-25000" dirty="0">
                <a:solidFill>
                  <a:srgbClr val="006600"/>
                </a:solidFill>
                <a:sym typeface="Symbol" pitchFamily="18" charset="2"/>
              </a:rPr>
              <a:t>2</a:t>
            </a:r>
            <a:r>
              <a:rPr lang="es-ES_tradnl" sz="2800" dirty="0">
                <a:solidFill>
                  <a:srgbClr val="006600"/>
                </a:solidFill>
                <a:sym typeface="Symbol" pitchFamily="18" charset="2"/>
              </a:rPr>
              <a:t>O y el NH</a:t>
            </a:r>
            <a:r>
              <a:rPr lang="es-ES_tradnl" sz="2800" baseline="-25000" dirty="0">
                <a:solidFill>
                  <a:srgbClr val="006600"/>
                </a:solidFill>
                <a:sym typeface="Symbol" pitchFamily="18" charset="2"/>
              </a:rPr>
              <a:t>3</a:t>
            </a:r>
            <a:r>
              <a:rPr lang="es-ES_tradnl" sz="2800" dirty="0">
                <a:solidFill>
                  <a:srgbClr val="006600"/>
                </a:solidFill>
                <a:sym typeface="Symbol" pitchFamily="18" charset="2"/>
              </a:rPr>
              <a:t> tienen </a:t>
            </a:r>
            <a:r>
              <a:rPr lang="es-ES_tradnl" sz="2800" b="1" dirty="0">
                <a:solidFill>
                  <a:srgbClr val="006600"/>
                </a:solidFill>
                <a:sym typeface="Symbol" pitchFamily="18" charset="2"/>
              </a:rPr>
              <a:t></a:t>
            </a:r>
            <a:r>
              <a:rPr lang="es-ES_tradnl" sz="2800" dirty="0">
                <a:solidFill>
                  <a:srgbClr val="006600"/>
                </a:solidFill>
                <a:sym typeface="Symbol" pitchFamily="18" charset="2"/>
              </a:rPr>
              <a:t> neto  0, mientras que moléculas como el CO</a:t>
            </a:r>
            <a:r>
              <a:rPr lang="es-ES_tradnl" sz="2800" baseline="-25000" dirty="0">
                <a:solidFill>
                  <a:srgbClr val="006600"/>
                </a:solidFill>
                <a:sym typeface="Symbol" pitchFamily="18" charset="2"/>
              </a:rPr>
              <a:t>2 </a:t>
            </a:r>
            <a:r>
              <a:rPr lang="es-ES_tradnl" sz="2800" dirty="0">
                <a:solidFill>
                  <a:srgbClr val="006600"/>
                </a:solidFill>
                <a:sym typeface="Symbol" pitchFamily="18" charset="2"/>
              </a:rPr>
              <a:t>o el CH</a:t>
            </a:r>
            <a:r>
              <a:rPr lang="es-ES_tradnl" sz="2800" baseline="-25000" dirty="0">
                <a:solidFill>
                  <a:srgbClr val="006600"/>
                </a:solidFill>
                <a:sym typeface="Symbol" pitchFamily="18" charset="2"/>
              </a:rPr>
              <a:t>4 </a:t>
            </a:r>
            <a:r>
              <a:rPr lang="es-ES_tradnl" sz="2800" dirty="0">
                <a:solidFill>
                  <a:srgbClr val="006600"/>
                </a:solidFill>
                <a:sym typeface="Symbol" pitchFamily="18" charset="2"/>
              </a:rPr>
              <a:t>tienen</a:t>
            </a:r>
            <a:br>
              <a:rPr lang="es-ES_tradnl" sz="2800" dirty="0">
                <a:solidFill>
                  <a:srgbClr val="006600"/>
                </a:solidFill>
                <a:sym typeface="Symbol" pitchFamily="18" charset="2"/>
              </a:rPr>
            </a:br>
            <a:r>
              <a:rPr lang="es-ES_tradnl" sz="2800" b="1" dirty="0">
                <a:solidFill>
                  <a:srgbClr val="006600"/>
                </a:solidFill>
                <a:sym typeface="Symbol" pitchFamily="18" charset="2"/>
              </a:rPr>
              <a:t></a:t>
            </a:r>
            <a:r>
              <a:rPr lang="es-ES_tradnl" sz="2800" dirty="0">
                <a:solidFill>
                  <a:srgbClr val="006600"/>
                </a:solidFill>
                <a:sym typeface="Symbol" pitchFamily="18" charset="2"/>
              </a:rPr>
              <a:t> neto = 0 y son </a:t>
            </a:r>
            <a:r>
              <a:rPr lang="es-ES_tradnl" sz="2800" dirty="0" err="1">
                <a:solidFill>
                  <a:srgbClr val="006600"/>
                </a:solidFill>
                <a:sym typeface="Symbol" pitchFamily="18" charset="2"/>
              </a:rPr>
              <a:t>apolares</a:t>
            </a:r>
            <a:r>
              <a:rPr lang="es-ES_tradnl" sz="2800" dirty="0">
                <a:solidFill>
                  <a:srgbClr val="006600"/>
                </a:solidFill>
                <a:sym typeface="Symbol" pitchFamily="18" charset="2"/>
              </a:rPr>
              <a:t>.</a:t>
            </a:r>
            <a:r>
              <a:rPr lang="es-ES_tradnl" dirty="0">
                <a:solidFill>
                  <a:srgbClr val="006600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4857752" y="4286256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1071538" y="5143512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500826" y="64291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428596" y="1295400"/>
            <a:ext cx="8358246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Comic Sans MS" pitchFamily="66" charset="0"/>
              </a:rPr>
              <a:t>Los enlaces covalentes y las moléculas unidas por ellos pueden ser:</a:t>
            </a:r>
          </a:p>
          <a:p>
            <a:pPr algn="just"/>
            <a:endParaRPr lang="es-ES" dirty="0">
              <a:solidFill>
                <a:srgbClr val="CC0000"/>
              </a:solidFill>
              <a:latin typeface="Comic Sans MS" pitchFamily="66" charset="0"/>
            </a:endParaRPr>
          </a:p>
          <a:p>
            <a:pPr algn="just"/>
            <a:r>
              <a:rPr lang="es-ES" dirty="0">
                <a:solidFill>
                  <a:srgbClr val="CC0000"/>
                </a:solidFill>
                <a:latin typeface="Comic Sans MS" pitchFamily="66" charset="0"/>
              </a:rPr>
              <a:t>Polares:</a:t>
            </a:r>
            <a:r>
              <a:rPr lang="es-ES" dirty="0">
                <a:latin typeface="Comic Sans MS" pitchFamily="66" charset="0"/>
              </a:rPr>
              <a:t> Existe una distribución asimétrica de los electrones, el enlace o la molécula posee un polo </a:t>
            </a:r>
            <a:r>
              <a:rPr lang="es-ES" dirty="0">
                <a:solidFill>
                  <a:srgbClr val="CC0000"/>
                </a:solidFill>
                <a:latin typeface="Comic Sans MS" pitchFamily="66" charset="0"/>
              </a:rPr>
              <a:t>+</a:t>
            </a:r>
            <a:r>
              <a:rPr lang="es-ES" dirty="0">
                <a:latin typeface="Comic Sans MS" pitchFamily="66" charset="0"/>
              </a:rPr>
              <a:t> y uno </a:t>
            </a:r>
            <a:r>
              <a:rPr lang="es-ES" dirty="0">
                <a:solidFill>
                  <a:srgbClr val="CC0000"/>
                </a:solidFill>
                <a:latin typeface="Comic Sans MS" pitchFamily="66" charset="0"/>
              </a:rPr>
              <a:t>-</a:t>
            </a:r>
            <a:r>
              <a:rPr lang="es-ES" dirty="0">
                <a:latin typeface="Comic Sans MS" pitchFamily="66" charset="0"/>
              </a:rPr>
              <a:t>, o un </a:t>
            </a:r>
            <a:r>
              <a:rPr lang="es-ES" i="1" u="sng" dirty="0">
                <a:latin typeface="Comic Sans MS" pitchFamily="66" charset="0"/>
              </a:rPr>
              <a:t>dipolo</a:t>
            </a:r>
          </a:p>
          <a:p>
            <a:pPr algn="just"/>
            <a:endParaRPr lang="es-ES" dirty="0">
              <a:solidFill>
                <a:srgbClr val="CC0000"/>
              </a:solidFill>
              <a:latin typeface="Comic Sans MS" pitchFamily="66" charset="0"/>
            </a:endParaRPr>
          </a:p>
          <a:p>
            <a:pPr algn="just"/>
            <a:r>
              <a:rPr lang="es-ES" dirty="0" err="1" smtClean="0">
                <a:solidFill>
                  <a:srgbClr val="CC0000"/>
                </a:solidFill>
                <a:latin typeface="Comic Sans MS" pitchFamily="66" charset="0"/>
              </a:rPr>
              <a:t>A</a:t>
            </a:r>
            <a:r>
              <a:rPr lang="es-ES" dirty="0" err="1" smtClean="0">
                <a:solidFill>
                  <a:srgbClr val="CC0000"/>
                </a:solidFill>
                <a:latin typeface="Comic Sans MS" pitchFamily="66" charset="0"/>
              </a:rPr>
              <a:t>polares</a:t>
            </a:r>
            <a:r>
              <a:rPr lang="es-ES" dirty="0">
                <a:solidFill>
                  <a:srgbClr val="CC0000"/>
                </a:solidFill>
                <a:latin typeface="Comic Sans MS" pitchFamily="66" charset="0"/>
              </a:rPr>
              <a:t>: </a:t>
            </a:r>
            <a:r>
              <a:rPr lang="es-ES" dirty="0">
                <a:solidFill>
                  <a:schemeClr val="tx2"/>
                </a:solidFill>
                <a:latin typeface="Comic Sans MS" pitchFamily="66" charset="0"/>
              </a:rPr>
              <a:t>Existe una distribución simétrica de los </a:t>
            </a:r>
            <a:r>
              <a:rPr lang="es-ES" dirty="0" smtClean="0">
                <a:solidFill>
                  <a:schemeClr val="tx2"/>
                </a:solidFill>
                <a:latin typeface="Comic Sans MS" pitchFamily="66" charset="0"/>
              </a:rPr>
              <a:t>electrones, </a:t>
            </a:r>
            <a:r>
              <a:rPr lang="es-ES" dirty="0">
                <a:solidFill>
                  <a:schemeClr val="tx2"/>
                </a:solidFill>
                <a:latin typeface="Comic Sans MS" pitchFamily="66" charset="0"/>
              </a:rPr>
              <a:t>produciendo un enlace o molécula sin dipolo. 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28662" y="3857628"/>
            <a:ext cx="7129463" cy="1706562"/>
            <a:chOff x="576" y="2169"/>
            <a:chExt cx="4491" cy="1075"/>
          </a:xfrm>
        </p:grpSpPr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576" y="2169"/>
              <a:ext cx="19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800" u="sng">
                  <a:solidFill>
                    <a:schemeClr val="tx1"/>
                  </a:solidFill>
                  <a:latin typeface="Comic Sans MS" pitchFamily="66" charset="0"/>
                </a:rPr>
                <a:t>Enlaces covalentes polares </a:t>
              </a:r>
            </a:p>
          </p:txBody>
        </p:sp>
        <p:graphicFrame>
          <p:nvGraphicFramePr>
            <p:cNvPr id="10242" name="Object 0"/>
            <p:cNvGraphicFramePr>
              <a:graphicFrameLocks noChangeAspect="1"/>
            </p:cNvGraphicFramePr>
            <p:nvPr/>
          </p:nvGraphicFramePr>
          <p:xfrm>
            <a:off x="619" y="2496"/>
            <a:ext cx="1973" cy="558"/>
          </p:xfrm>
          <a:graphic>
            <a:graphicData uri="http://schemas.openxmlformats.org/presentationml/2006/ole">
              <p:oleObj spid="_x0000_s17410" name="ISIS/Draw Sketch" r:id="rId3" imgW="1531440" imgH="434160" progId="">
                <p:embed/>
              </p:oleObj>
            </a:graphicData>
          </a:graphic>
        </p:graphicFrame>
        <p:sp>
          <p:nvSpPr>
            <p:cNvPr id="10249" name="Text Box 10"/>
            <p:cNvSpPr txBox="1">
              <a:spLocks noChangeArrowheads="1"/>
            </p:cNvSpPr>
            <p:nvPr/>
          </p:nvSpPr>
          <p:spPr bwMode="auto">
            <a:xfrm>
              <a:off x="2997" y="2169"/>
              <a:ext cx="207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800" u="sng" dirty="0">
                  <a:solidFill>
                    <a:schemeClr val="tx1"/>
                  </a:solidFill>
                  <a:latin typeface="Comic Sans MS" pitchFamily="66" charset="0"/>
                </a:rPr>
                <a:t>Enlaces covalentes </a:t>
              </a:r>
              <a:r>
                <a:rPr lang="es-ES" u="sng" dirty="0" smtClean="0">
                  <a:latin typeface="Comic Sans MS" pitchFamily="66" charset="0"/>
                </a:rPr>
                <a:t> </a:t>
              </a:r>
              <a:r>
                <a:rPr lang="es-ES" u="sng" dirty="0" err="1" smtClean="0">
                  <a:latin typeface="Comic Sans MS" pitchFamily="66" charset="0"/>
                </a:rPr>
                <a:t>a</a:t>
              </a:r>
              <a:r>
                <a:rPr lang="es-ES" sz="1800" u="sng" dirty="0" err="1" smtClean="0">
                  <a:solidFill>
                    <a:schemeClr val="tx1"/>
                  </a:solidFill>
                  <a:latin typeface="Comic Sans MS" pitchFamily="66" charset="0"/>
                </a:rPr>
                <a:t>polares</a:t>
              </a:r>
              <a:r>
                <a:rPr lang="es-ES" sz="1800" u="sng" dirty="0" smtClean="0">
                  <a:solidFill>
                    <a:schemeClr val="tx1"/>
                  </a:solidFill>
                  <a:latin typeface="Comic Sans MS" pitchFamily="66" charset="0"/>
                </a:rPr>
                <a:t> </a:t>
              </a:r>
              <a:endParaRPr lang="es-ES" sz="1800" u="sng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10250" name="Text Box 11"/>
            <p:cNvSpPr txBox="1">
              <a:spLocks noChangeArrowheads="1"/>
            </p:cNvSpPr>
            <p:nvPr/>
          </p:nvSpPr>
          <p:spPr bwMode="auto">
            <a:xfrm>
              <a:off x="3738" y="2496"/>
              <a:ext cx="45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400"/>
                <a:t>H-H</a:t>
              </a:r>
            </a:p>
            <a:p>
              <a:endParaRPr lang="es-ES" sz="2400"/>
            </a:p>
            <a:p>
              <a:r>
                <a:rPr lang="es-ES" sz="2400" baseline="-25000"/>
                <a:t> </a:t>
              </a:r>
              <a:r>
                <a:rPr lang="es-ES" sz="2400"/>
                <a:t>F-F</a:t>
              </a:r>
            </a:p>
          </p:txBody>
        </p:sp>
      </p:grpSp>
      <p:sp>
        <p:nvSpPr>
          <p:cNvPr id="309260" name="Text Box 12"/>
          <p:cNvSpPr txBox="1">
            <a:spLocks noChangeArrowheads="1"/>
          </p:cNvSpPr>
          <p:nvPr/>
        </p:nvSpPr>
        <p:spPr bwMode="auto">
          <a:xfrm>
            <a:off x="1142976" y="5857892"/>
            <a:ext cx="67818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" sz="1800" dirty="0">
                <a:solidFill>
                  <a:srgbClr val="009900"/>
                </a:solidFill>
                <a:latin typeface="Comic Sans MS" pitchFamily="66" charset="0"/>
              </a:rPr>
              <a:t>El grado de polaridad de un enlace covalente está relacionado con la diferencia de electronegatividad de los átomos unidos.</a:t>
            </a:r>
          </a:p>
        </p:txBody>
      </p:sp>
      <p:sp>
        <p:nvSpPr>
          <p:cNvPr id="309261" name="Rectangle 13"/>
          <p:cNvSpPr>
            <a:spLocks noChangeArrowheads="1"/>
          </p:cNvSpPr>
          <p:nvPr/>
        </p:nvSpPr>
        <p:spPr bwMode="auto">
          <a:xfrm>
            <a:off x="2857488" y="0"/>
            <a:ext cx="3799438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s-ES" sz="4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POLARIDAD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6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dirty="0" smtClean="0">
                <a:solidFill>
                  <a:srgbClr val="002060"/>
                </a:solidFill>
              </a:rPr>
              <a:t>C</a:t>
            </a:r>
            <a:r>
              <a:rPr lang="es-ES" dirty="0" err="1" smtClean="0">
                <a:solidFill>
                  <a:srgbClr val="002060"/>
                </a:solidFill>
              </a:rPr>
              <a:t>uando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b="1" dirty="0" smtClean="0">
                <a:solidFill>
                  <a:srgbClr val="002060"/>
                </a:solidFill>
              </a:rPr>
              <a:t>un enlace covalente está formado por átomos distintos</a:t>
            </a:r>
            <a:r>
              <a:rPr lang="es-ES" dirty="0" smtClean="0">
                <a:solidFill>
                  <a:srgbClr val="002060"/>
                </a:solidFill>
              </a:rPr>
              <a:t>, los electrones </a:t>
            </a:r>
            <a:r>
              <a:rPr lang="es-ES" b="1" dirty="0" smtClean="0">
                <a:solidFill>
                  <a:srgbClr val="002060"/>
                </a:solidFill>
              </a:rPr>
              <a:t>no se comparten por igual </a:t>
            </a:r>
            <a:r>
              <a:rPr lang="es-ES" dirty="0" smtClean="0">
                <a:solidFill>
                  <a:srgbClr val="002060"/>
                </a:solidFill>
              </a:rPr>
              <a:t>entre los dos átomos que forman el enlace. </a:t>
            </a:r>
            <a:endParaRPr lang="es-ES" dirty="0" smtClean="0">
              <a:solidFill>
                <a:srgbClr val="002060"/>
              </a:solidFill>
            </a:endParaRPr>
          </a:p>
          <a:p>
            <a:pPr algn="just"/>
            <a:endParaRPr lang="es-ES" dirty="0" smtClean="0">
              <a:solidFill>
                <a:srgbClr val="002060"/>
              </a:solidFill>
            </a:endParaRPr>
          </a:p>
          <a:p>
            <a:pPr algn="just"/>
            <a:r>
              <a:rPr lang="es-ES" dirty="0" smtClean="0">
                <a:solidFill>
                  <a:srgbClr val="002060"/>
                </a:solidFill>
              </a:rPr>
              <a:t>Cuando </a:t>
            </a:r>
            <a:r>
              <a:rPr lang="es-ES" dirty="0" smtClean="0">
                <a:solidFill>
                  <a:srgbClr val="002060"/>
                </a:solidFill>
              </a:rPr>
              <a:t>esto ocurre, hay un </a:t>
            </a:r>
            <a:r>
              <a:rPr lang="es-ES" b="1" dirty="0" smtClean="0">
                <a:solidFill>
                  <a:srgbClr val="002060"/>
                </a:solidFill>
              </a:rPr>
              <a:t>desplazamiento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b="1" dirty="0" smtClean="0">
                <a:solidFill>
                  <a:srgbClr val="002060"/>
                </a:solidFill>
              </a:rPr>
              <a:t>de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b="1" dirty="0" smtClean="0">
                <a:solidFill>
                  <a:srgbClr val="002060"/>
                </a:solidFill>
              </a:rPr>
              <a:t>los electrones </a:t>
            </a:r>
            <a:r>
              <a:rPr lang="es-ES" dirty="0" smtClean="0">
                <a:solidFill>
                  <a:srgbClr val="002060"/>
                </a:solidFill>
              </a:rPr>
              <a:t>del enlace </a:t>
            </a:r>
            <a:r>
              <a:rPr lang="es-ES" b="1" dirty="0" smtClean="0">
                <a:solidFill>
                  <a:srgbClr val="002060"/>
                </a:solidFill>
              </a:rPr>
              <a:t>hacia el elemento más electronegativo</a:t>
            </a:r>
            <a:r>
              <a:rPr lang="es-ES" dirty="0" smtClean="0">
                <a:solidFill>
                  <a:srgbClr val="002060"/>
                </a:solidFill>
              </a:rPr>
              <a:t> originando una polaridad de enlace. Esto se puede representar con una flecha (vector), la que va desde el elemento menos electronegativo hacia el más electronegativo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786322"/>
            <a:ext cx="4929222" cy="17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/>
          <a:lstStyle/>
          <a:p>
            <a:pPr algn="just"/>
            <a:r>
              <a:rPr lang="es-CL" dirty="0" smtClean="0"/>
              <a:t>En </a:t>
            </a:r>
            <a:r>
              <a:rPr lang="es-CL" dirty="0" smtClean="0"/>
              <a:t>moléculas con más de dos átomos, la polaridad de ésta última está determinada por la disposición espacial de los átomos alrededor del átomo central. </a:t>
            </a:r>
            <a:endParaRPr lang="es-CL" dirty="0" smtClean="0"/>
          </a:p>
          <a:p>
            <a:pPr algn="just"/>
            <a:endParaRPr lang="es-CL" dirty="0" smtClean="0"/>
          </a:p>
          <a:p>
            <a:pPr algn="just"/>
            <a:r>
              <a:rPr lang="es-CL" dirty="0" smtClean="0">
                <a:solidFill>
                  <a:srgbClr val="002060"/>
                </a:solidFill>
              </a:rPr>
              <a:t>Es </a:t>
            </a:r>
            <a:r>
              <a:rPr lang="es-CL" dirty="0" smtClean="0">
                <a:solidFill>
                  <a:srgbClr val="002060"/>
                </a:solidFill>
              </a:rPr>
              <a:t>importante diferenciar un </a:t>
            </a:r>
            <a:r>
              <a:rPr lang="es-CL" b="1" dirty="0" smtClean="0">
                <a:solidFill>
                  <a:srgbClr val="002060"/>
                </a:solidFill>
              </a:rPr>
              <a:t>enlace covalente polar</a:t>
            </a:r>
            <a:r>
              <a:rPr lang="es-CL" dirty="0" smtClean="0">
                <a:solidFill>
                  <a:srgbClr val="002060"/>
                </a:solidFill>
              </a:rPr>
              <a:t> de una </a:t>
            </a:r>
            <a:r>
              <a:rPr lang="es-CL" b="1" dirty="0" smtClean="0">
                <a:solidFill>
                  <a:srgbClr val="002060"/>
                </a:solidFill>
              </a:rPr>
              <a:t>molécula polar</a:t>
            </a:r>
            <a:r>
              <a:rPr lang="es-CL" dirty="0" smtClean="0">
                <a:solidFill>
                  <a:srgbClr val="002060"/>
                </a:solidFill>
              </a:rPr>
              <a:t>. </a:t>
            </a:r>
            <a:endParaRPr lang="es-ES" dirty="0" smtClean="0">
              <a:solidFill>
                <a:srgbClr val="002060"/>
              </a:solidFill>
            </a:endParaRPr>
          </a:p>
          <a:p>
            <a:pPr algn="just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571472" y="357166"/>
            <a:ext cx="8473795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ES" sz="1800" b="1" dirty="0">
                <a:latin typeface="Comic Sans MS" pitchFamily="66" charset="0"/>
              </a:rPr>
              <a:t>Para determinar si una molécula es polar, necesitamos conocer dos cosas:</a:t>
            </a:r>
          </a:p>
          <a:p>
            <a:pPr>
              <a:lnSpc>
                <a:spcPct val="120000"/>
              </a:lnSpc>
            </a:pPr>
            <a:r>
              <a:rPr lang="es-ES" sz="1800" b="1" dirty="0">
                <a:latin typeface="Comic Sans MS" pitchFamily="66" charset="0"/>
              </a:rPr>
              <a:t>	</a:t>
            </a:r>
            <a:r>
              <a:rPr lang="es-ES" sz="1800" b="1" dirty="0">
                <a:solidFill>
                  <a:srgbClr val="0070C0"/>
                </a:solidFill>
                <a:latin typeface="Comic Sans MS" pitchFamily="66" charset="0"/>
              </a:rPr>
              <a:t>1- La polaridad de los enlaces de la molécula.</a:t>
            </a:r>
          </a:p>
          <a:p>
            <a:pPr>
              <a:lnSpc>
                <a:spcPct val="120000"/>
              </a:lnSpc>
            </a:pPr>
            <a:r>
              <a:rPr lang="es-ES" sz="1800" b="1" dirty="0">
                <a:solidFill>
                  <a:srgbClr val="0070C0"/>
                </a:solidFill>
                <a:latin typeface="Comic Sans MS" pitchFamily="66" charset="0"/>
              </a:rPr>
              <a:t>	2- La geometría molecular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7858179" cy="394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2052"/>
          <p:cNvSpPr txBox="1">
            <a:spLocks noChangeArrowheads="1"/>
          </p:cNvSpPr>
          <p:nvPr/>
        </p:nvSpPr>
        <p:spPr bwMode="auto">
          <a:xfrm>
            <a:off x="428596" y="357166"/>
            <a:ext cx="84296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400" b="1" i="1" dirty="0" smtClean="0">
                <a:latin typeface="Comic Sans MS" pitchFamily="66" charset="0"/>
              </a:rPr>
              <a:t>Si hay pares de electrones no </a:t>
            </a:r>
            <a:r>
              <a:rPr lang="es-ES" sz="2400" b="1" i="1" dirty="0" err="1" smtClean="0">
                <a:latin typeface="Comic Sans MS" pitchFamily="66" charset="0"/>
              </a:rPr>
              <a:t>enlazantes</a:t>
            </a:r>
            <a:r>
              <a:rPr lang="es-ES" sz="2400" b="1" i="1" dirty="0" smtClean="0">
                <a:latin typeface="Comic Sans MS" pitchFamily="66" charset="0"/>
              </a:rPr>
              <a:t>, en el átomo central</a:t>
            </a:r>
            <a:r>
              <a:rPr lang="es-ES" sz="2400" b="1" i="1" dirty="0" smtClean="0">
                <a:latin typeface="Comic Sans MS" pitchFamily="66" charset="0"/>
              </a:rPr>
              <a:t>, o</a:t>
            </a:r>
            <a:r>
              <a:rPr lang="es-ES" sz="2400" b="1" i="1" dirty="0" smtClean="0">
                <a:latin typeface="Comic Sans MS" pitchFamily="66" charset="0"/>
              </a:rPr>
              <a:t> </a:t>
            </a:r>
            <a:r>
              <a:rPr lang="es-ES" sz="2400" b="1" i="1" dirty="0" smtClean="0">
                <a:latin typeface="Comic Sans MS" pitchFamily="66" charset="0"/>
              </a:rPr>
              <a:t>los pares electrónicos de los </a:t>
            </a:r>
            <a:r>
              <a:rPr lang="es-ES" sz="2400" b="1" i="1" dirty="0" err="1" smtClean="0">
                <a:latin typeface="Comic Sans MS" pitchFamily="66" charset="0"/>
              </a:rPr>
              <a:t>ligandos</a:t>
            </a:r>
            <a:r>
              <a:rPr lang="es-ES" sz="2400" b="1" i="1" dirty="0" smtClean="0">
                <a:latin typeface="Comic Sans MS" pitchFamily="66" charset="0"/>
              </a:rPr>
              <a:t> </a:t>
            </a:r>
            <a:r>
              <a:rPr lang="es-ES" sz="2400" b="1" i="1" dirty="0" smtClean="0">
                <a:solidFill>
                  <a:srgbClr val="00B0F0"/>
                </a:solidFill>
                <a:latin typeface="Comic Sans MS" pitchFamily="66" charset="0"/>
              </a:rPr>
              <a:t>no</a:t>
            </a:r>
            <a:r>
              <a:rPr lang="es-ES" sz="2400" b="1" i="1" dirty="0" smtClean="0">
                <a:latin typeface="Comic Sans MS" pitchFamily="66" charset="0"/>
              </a:rPr>
              <a:t> están </a:t>
            </a:r>
            <a:r>
              <a:rPr lang="es-ES" sz="2400" b="1" i="1" dirty="0" smtClean="0">
                <a:latin typeface="Comic Sans MS" pitchFamily="66" charset="0"/>
              </a:rPr>
              <a:t>distribuidos simétricamente, la </a:t>
            </a:r>
            <a:r>
              <a:rPr lang="es-ES" sz="2400" b="1" i="1" dirty="0" smtClean="0">
                <a:solidFill>
                  <a:srgbClr val="C00000"/>
                </a:solidFill>
                <a:latin typeface="Comic Sans MS" pitchFamily="66" charset="0"/>
              </a:rPr>
              <a:t>molécula</a:t>
            </a:r>
            <a:r>
              <a:rPr lang="es-ES" sz="2400" b="1" i="1" dirty="0" smtClean="0">
                <a:latin typeface="Comic Sans MS" pitchFamily="66" charset="0"/>
              </a:rPr>
              <a:t> es </a:t>
            </a:r>
            <a:r>
              <a:rPr lang="es-ES" sz="2400" b="1" i="1" dirty="0" smtClean="0">
                <a:solidFill>
                  <a:srgbClr val="C00000"/>
                </a:solidFill>
                <a:latin typeface="Comic Sans MS" pitchFamily="66" charset="0"/>
              </a:rPr>
              <a:t>polar</a:t>
            </a:r>
            <a:r>
              <a:rPr lang="es-ES" sz="2400" b="1" i="1" dirty="0" smtClean="0">
                <a:latin typeface="Comic Sans MS" pitchFamily="66" charset="0"/>
              </a:rPr>
              <a:t>.  </a:t>
            </a:r>
          </a:p>
          <a:p>
            <a:pPr algn="just"/>
            <a:endParaRPr lang="es-ES" sz="2400" b="1" i="1" dirty="0" smtClean="0">
              <a:latin typeface="Comic Sans MS" pitchFamily="66" charset="0"/>
            </a:endParaRPr>
          </a:p>
          <a:p>
            <a:endParaRPr lang="es-ES" sz="2400" b="1" i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32773" name="Text Box 2053"/>
          <p:cNvSpPr txBox="1">
            <a:spLocks noChangeArrowheads="1"/>
          </p:cNvSpPr>
          <p:nvPr/>
        </p:nvSpPr>
        <p:spPr bwMode="auto">
          <a:xfrm>
            <a:off x="357126" y="3571876"/>
            <a:ext cx="87868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400" b="1" i="1" dirty="0" smtClean="0">
                <a:latin typeface="Comic Sans MS" pitchFamily="66" charset="0"/>
              </a:rPr>
              <a:t>Si todos los pares de electrones son </a:t>
            </a:r>
            <a:r>
              <a:rPr lang="es-ES" sz="2400" b="1" i="1" dirty="0" err="1" smtClean="0">
                <a:latin typeface="Comic Sans MS" pitchFamily="66" charset="0"/>
              </a:rPr>
              <a:t>enlazantes</a:t>
            </a:r>
            <a:r>
              <a:rPr lang="es-ES" sz="2400" b="1" i="1" dirty="0" smtClean="0">
                <a:latin typeface="Comic Sans MS" pitchFamily="66" charset="0"/>
              </a:rPr>
              <a:t>, en el átomo central y  </a:t>
            </a:r>
            <a:r>
              <a:rPr lang="es-ES" sz="2400" b="1" i="1" dirty="0" smtClean="0">
                <a:latin typeface="Comic Sans MS" pitchFamily="66" charset="0"/>
              </a:rPr>
              <a:t>los pares </a:t>
            </a:r>
            <a:r>
              <a:rPr lang="es-ES" sz="2400" b="1" i="1" dirty="0" smtClean="0">
                <a:latin typeface="Comic Sans MS" pitchFamily="66" charset="0"/>
              </a:rPr>
              <a:t>electrónicos de los </a:t>
            </a:r>
            <a:r>
              <a:rPr lang="es-ES" sz="2400" b="1" i="1" dirty="0" err="1" smtClean="0">
                <a:latin typeface="Comic Sans MS" pitchFamily="66" charset="0"/>
              </a:rPr>
              <a:t>ligandos</a:t>
            </a:r>
            <a:r>
              <a:rPr lang="es-ES" sz="2400" b="1" i="1" dirty="0" smtClean="0">
                <a:latin typeface="Comic Sans MS" pitchFamily="66" charset="0"/>
              </a:rPr>
              <a:t> están </a:t>
            </a:r>
            <a:r>
              <a:rPr lang="es-ES" sz="2400" b="1" i="1" dirty="0" smtClean="0">
                <a:latin typeface="Comic Sans MS" pitchFamily="66" charset="0"/>
              </a:rPr>
              <a:t>distribuidos </a:t>
            </a:r>
            <a:r>
              <a:rPr lang="es-ES" sz="2400" b="1" i="1" dirty="0" smtClean="0">
                <a:latin typeface="Comic Sans MS" pitchFamily="66" charset="0"/>
              </a:rPr>
              <a:t>simétricamente, </a:t>
            </a:r>
            <a:r>
              <a:rPr lang="es-ES" sz="2400" b="1" i="1" dirty="0" smtClean="0">
                <a:latin typeface="Comic Sans MS" pitchFamily="66" charset="0"/>
              </a:rPr>
              <a:t>la </a:t>
            </a:r>
            <a:r>
              <a:rPr lang="es-ES" sz="2400" b="1" i="1" dirty="0" smtClean="0">
                <a:solidFill>
                  <a:srgbClr val="C00000"/>
                </a:solidFill>
                <a:latin typeface="Comic Sans MS" pitchFamily="66" charset="0"/>
              </a:rPr>
              <a:t>molécula</a:t>
            </a:r>
            <a:r>
              <a:rPr lang="es-ES" sz="2400" b="1" i="1" dirty="0" smtClean="0">
                <a:latin typeface="Comic Sans MS" pitchFamily="66" charset="0"/>
              </a:rPr>
              <a:t> es </a:t>
            </a:r>
            <a:r>
              <a:rPr lang="es-ES" sz="2400" b="1" i="1" dirty="0" err="1" smtClean="0">
                <a:solidFill>
                  <a:srgbClr val="C00000"/>
                </a:solidFill>
                <a:latin typeface="Comic Sans MS" pitchFamily="66" charset="0"/>
              </a:rPr>
              <a:t>a</a:t>
            </a:r>
            <a:r>
              <a:rPr lang="es-ES" sz="2400" b="1" i="1" dirty="0" err="1" smtClean="0">
                <a:solidFill>
                  <a:srgbClr val="C00000"/>
                </a:solidFill>
                <a:latin typeface="Comic Sans MS" pitchFamily="66" charset="0"/>
              </a:rPr>
              <a:t>polar</a:t>
            </a:r>
            <a:r>
              <a:rPr lang="es-ES" sz="2400" b="1" i="1" dirty="0">
                <a:latin typeface="Comic Sans MS" pitchFamily="66" charset="0"/>
              </a:rPr>
              <a:t>. </a:t>
            </a:r>
            <a:r>
              <a:rPr lang="es-ES" sz="2400" b="1" i="1" dirty="0" smtClean="0">
                <a:latin typeface="Comic Sans MS" pitchFamily="66" charset="0"/>
              </a:rPr>
              <a:t> </a:t>
            </a:r>
            <a:endParaRPr lang="es-ES" sz="2400" b="1" i="1" dirty="0">
              <a:latin typeface="Comic Sans MS" pitchFamily="66" charset="0"/>
            </a:endParaRPr>
          </a:p>
          <a:p>
            <a:pPr algn="just"/>
            <a:endParaRPr lang="es-ES" sz="2400" b="1" i="1" dirty="0">
              <a:latin typeface="Comic Sans MS" pitchFamily="66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981575"/>
            <a:ext cx="6572296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802"/>
            <a:ext cx="8248650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382000" cy="1143000"/>
          </a:xfrm>
        </p:spPr>
        <p:txBody>
          <a:bodyPr>
            <a:normAutofit fontScale="90000"/>
          </a:bodyPr>
          <a:lstStyle/>
          <a:p>
            <a:pPr marL="385763"/>
            <a:r>
              <a:rPr lang="es-ES_tradnl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Momentos dipolares.</a:t>
            </a:r>
            <a:br>
              <a:rPr lang="es-ES_tradnl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Geometría molecular.</a:t>
            </a:r>
            <a:endParaRPr lang="es-ES_tradnl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7"/>
            <a:ext cx="6858048" cy="200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286256"/>
            <a:ext cx="650085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393</Words>
  <Application>Microsoft Office PowerPoint</Application>
  <PresentationFormat>Presentación en pantalla (4:3)</PresentationFormat>
  <Paragraphs>42</Paragraphs>
  <Slides>15</Slides>
  <Notes>1</Notes>
  <HiddenSlides>2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Tema de Office</vt:lpstr>
      <vt:lpstr>ISIS/Draw Sketch</vt:lpstr>
      <vt:lpstr>POLARIDAD</vt:lpstr>
      <vt:lpstr>POLARIDAD DEPENDE DE:</vt:lpstr>
      <vt:lpstr>Momento dipolar ()</vt:lpstr>
      <vt:lpstr>Diapositiva 4</vt:lpstr>
      <vt:lpstr>Diapositiva 5</vt:lpstr>
      <vt:lpstr>Diapositiva 6</vt:lpstr>
      <vt:lpstr>Diapositiva 7</vt:lpstr>
      <vt:lpstr>Diapositiva 8</vt:lpstr>
      <vt:lpstr>Momentos dipolares. Geometría molecular.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ANA ISABEL RETAMALES MARTINICH</dc:creator>
  <cp:lastModifiedBy>Pc1</cp:lastModifiedBy>
  <cp:revision>26</cp:revision>
  <dcterms:created xsi:type="dcterms:W3CDTF">2011-07-27T23:25:00Z</dcterms:created>
  <dcterms:modified xsi:type="dcterms:W3CDTF">2011-07-30T23:00:16Z</dcterms:modified>
</cp:coreProperties>
</file>