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1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1" r:id="rId34"/>
    <p:sldId id="289" r:id="rId3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8F71-7ADD-4C8A-B8D8-6C2F2BA90B8C}" type="datetimeFigureOut">
              <a:rPr lang="es-CL" smtClean="0"/>
              <a:pPr/>
              <a:t>17-06-2015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83A7-13AB-479F-AD44-27CD2C4DEEB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6922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8F71-7ADD-4C8A-B8D8-6C2F2BA90B8C}" type="datetimeFigureOut">
              <a:rPr lang="es-CL" smtClean="0"/>
              <a:pPr/>
              <a:t>17-06-2015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83A7-13AB-479F-AD44-27CD2C4DEEB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4819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8F71-7ADD-4C8A-B8D8-6C2F2BA90B8C}" type="datetimeFigureOut">
              <a:rPr lang="es-CL" smtClean="0"/>
              <a:pPr/>
              <a:t>17-06-2015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83A7-13AB-479F-AD44-27CD2C4DEEB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352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8F71-7ADD-4C8A-B8D8-6C2F2BA90B8C}" type="datetimeFigureOut">
              <a:rPr lang="es-CL" smtClean="0"/>
              <a:pPr/>
              <a:t>17-06-2015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83A7-13AB-479F-AD44-27CD2C4DEEB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020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8F71-7ADD-4C8A-B8D8-6C2F2BA90B8C}" type="datetimeFigureOut">
              <a:rPr lang="es-CL" smtClean="0"/>
              <a:pPr/>
              <a:t>17-06-2015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83A7-13AB-479F-AD44-27CD2C4DEEB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027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8F71-7ADD-4C8A-B8D8-6C2F2BA90B8C}" type="datetimeFigureOut">
              <a:rPr lang="es-CL" smtClean="0"/>
              <a:pPr/>
              <a:t>17-06-2015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83A7-13AB-479F-AD44-27CD2C4DEEB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541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8F71-7ADD-4C8A-B8D8-6C2F2BA90B8C}" type="datetimeFigureOut">
              <a:rPr lang="es-CL" smtClean="0"/>
              <a:pPr/>
              <a:t>17-06-2015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83A7-13AB-479F-AD44-27CD2C4DEEB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53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8F71-7ADD-4C8A-B8D8-6C2F2BA90B8C}" type="datetimeFigureOut">
              <a:rPr lang="es-CL" smtClean="0"/>
              <a:pPr/>
              <a:t>17-06-2015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83A7-13AB-479F-AD44-27CD2C4DEEB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309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8F71-7ADD-4C8A-B8D8-6C2F2BA90B8C}" type="datetimeFigureOut">
              <a:rPr lang="es-CL" smtClean="0"/>
              <a:pPr/>
              <a:t>17-06-2015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83A7-13AB-479F-AD44-27CD2C4DEEB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8680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8F71-7ADD-4C8A-B8D8-6C2F2BA90B8C}" type="datetimeFigureOut">
              <a:rPr lang="es-CL" smtClean="0"/>
              <a:pPr/>
              <a:t>17-06-2015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83A7-13AB-479F-AD44-27CD2C4DEEB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47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8F71-7ADD-4C8A-B8D8-6C2F2BA90B8C}" type="datetimeFigureOut">
              <a:rPr lang="es-CL" smtClean="0"/>
              <a:pPr/>
              <a:t>17-06-2015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83A7-13AB-479F-AD44-27CD2C4DEEB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9435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48F71-7ADD-4C8A-B8D8-6C2F2BA90B8C}" type="datetimeFigureOut">
              <a:rPr lang="es-CL" smtClean="0"/>
              <a:pPr/>
              <a:t>17-06-2015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683A7-13AB-479F-AD44-27CD2C4DEEB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076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ESTEQUIOMETRIA</a:t>
            </a:r>
            <a:endParaRPr lang="es-CL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808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14290"/>
            <a:ext cx="51530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3" y="728663"/>
            <a:ext cx="8485187" cy="570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200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4525963"/>
          </a:xfrm>
        </p:spPr>
        <p:txBody>
          <a:bodyPr/>
          <a:lstStyle/>
          <a:p>
            <a:pPr algn="just"/>
            <a:r>
              <a:rPr lang="es-CL" dirty="0" smtClean="0"/>
              <a:t>¿El número o constante de Avogadro corresponde al número de moléculas que hay……?</a:t>
            </a:r>
          </a:p>
          <a:p>
            <a:pPr algn="just"/>
            <a:endParaRPr lang="es-CL" dirty="0"/>
          </a:p>
          <a:p>
            <a:pPr algn="just"/>
            <a:r>
              <a:rPr lang="es-CL" b="1" dirty="0" smtClean="0">
                <a:solidFill>
                  <a:srgbClr val="FF6699"/>
                </a:solidFill>
              </a:rPr>
              <a:t>R = En 1 mol de materia</a:t>
            </a:r>
            <a:endParaRPr lang="es-CL" b="1" dirty="0">
              <a:solidFill>
                <a:srgbClr val="FF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10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4525963"/>
          </a:xfrm>
        </p:spPr>
        <p:txBody>
          <a:bodyPr/>
          <a:lstStyle/>
          <a:p>
            <a:r>
              <a:rPr lang="es-CL" dirty="0"/>
              <a:t>La combustión del etano se puede representar por la ecuación (no igualada):</a:t>
            </a:r>
          </a:p>
          <a:p>
            <a:pPr marL="0" indent="0">
              <a:buNone/>
            </a:pPr>
            <a:r>
              <a:rPr lang="es-CL" dirty="0" smtClean="0"/>
              <a:t>       </a:t>
            </a:r>
            <a:r>
              <a:rPr lang="pt-BR" b="1" dirty="0"/>
              <a:t>C</a:t>
            </a:r>
            <a:r>
              <a:rPr lang="pt-BR" b="1" baseline="-25000" dirty="0"/>
              <a:t>2</a:t>
            </a:r>
            <a:r>
              <a:rPr lang="pt-BR" b="1" dirty="0"/>
              <a:t>H</a:t>
            </a:r>
            <a:r>
              <a:rPr lang="pt-BR" b="1" baseline="-25000" dirty="0"/>
              <a:t>6 (g)</a:t>
            </a:r>
            <a:r>
              <a:rPr lang="pt-BR" b="1" dirty="0"/>
              <a:t>    +    O</a:t>
            </a:r>
            <a:r>
              <a:rPr lang="pt-BR" b="1" baseline="-25000" dirty="0"/>
              <a:t>2 (g)</a:t>
            </a:r>
            <a:r>
              <a:rPr lang="pt-BR" b="1" dirty="0"/>
              <a:t>   </a:t>
            </a:r>
            <a:r>
              <a:rPr lang="es-CL" b="1" dirty="0">
                <a:sym typeface="Wingdings"/>
              </a:rPr>
              <a:t></a:t>
            </a:r>
            <a:r>
              <a:rPr lang="pt-BR" b="1" dirty="0"/>
              <a:t>       CO</a:t>
            </a:r>
            <a:r>
              <a:rPr lang="pt-BR" b="1" baseline="-25000" dirty="0"/>
              <a:t>2 (g)</a:t>
            </a:r>
            <a:r>
              <a:rPr lang="pt-BR" b="1" dirty="0"/>
              <a:t>   +    H</a:t>
            </a:r>
            <a:r>
              <a:rPr lang="pt-BR" b="1" baseline="-25000" dirty="0"/>
              <a:t>2</a:t>
            </a:r>
            <a:r>
              <a:rPr lang="pt-BR" b="1" dirty="0"/>
              <a:t>O</a:t>
            </a:r>
            <a:r>
              <a:rPr lang="pt-BR" b="1" baseline="-25000" dirty="0"/>
              <a:t> (g)</a:t>
            </a:r>
            <a:endParaRPr lang="es-CL" dirty="0"/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¿Cuantos  moles de CO</a:t>
            </a:r>
            <a:r>
              <a:rPr lang="es-CL" baseline="-25000" dirty="0"/>
              <a:t>2</a:t>
            </a:r>
            <a:r>
              <a:rPr lang="es-CL" dirty="0"/>
              <a:t> y H</a:t>
            </a:r>
            <a:r>
              <a:rPr lang="es-CL" baseline="-25000" dirty="0"/>
              <a:t>2</a:t>
            </a:r>
            <a:r>
              <a:rPr lang="es-CL" dirty="0"/>
              <a:t>O se forman en la combustión completa de </a:t>
            </a:r>
            <a:r>
              <a:rPr lang="es-CL" dirty="0" smtClean="0"/>
              <a:t>3 </a:t>
            </a:r>
            <a:r>
              <a:rPr lang="es-CL" dirty="0"/>
              <a:t>moles de etano?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6735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9060"/>
            <a:ext cx="7632848" cy="348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77072"/>
            <a:ext cx="727280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00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El agua se puede formar a partir de sus elementos según la ecuación </a:t>
            </a:r>
            <a:endParaRPr lang="es-CL" dirty="0"/>
          </a:p>
          <a:p>
            <a:pPr marL="0" indent="0" algn="just">
              <a:buNone/>
            </a:pPr>
            <a:endParaRPr lang="es-CL" dirty="0"/>
          </a:p>
          <a:p>
            <a:pPr marL="0" indent="0" algn="just">
              <a:buNone/>
            </a:pPr>
            <a:r>
              <a:rPr lang="es-MX" b="1" dirty="0" smtClean="0"/>
              <a:t>2H</a:t>
            </a:r>
            <a:r>
              <a:rPr lang="es-MX" b="1" baseline="-25000" dirty="0" smtClean="0"/>
              <a:t>2</a:t>
            </a:r>
            <a:r>
              <a:rPr lang="es-MX" b="1" dirty="0" smtClean="0"/>
              <a:t>(g</a:t>
            </a:r>
            <a:r>
              <a:rPr lang="es-MX" b="1" dirty="0"/>
              <a:t>)  +  O</a:t>
            </a:r>
            <a:r>
              <a:rPr lang="es-MX" b="1" baseline="-25000" dirty="0"/>
              <a:t>2</a:t>
            </a:r>
            <a:r>
              <a:rPr lang="es-MX" b="1" dirty="0"/>
              <a:t>(g)  → 2H</a:t>
            </a:r>
            <a:r>
              <a:rPr lang="es-MX" b="1" baseline="-25000" dirty="0"/>
              <a:t>2</a:t>
            </a:r>
            <a:r>
              <a:rPr lang="es-MX" b="1" dirty="0"/>
              <a:t>O (g)</a:t>
            </a:r>
            <a:endParaRPr lang="es-CL" dirty="0"/>
          </a:p>
          <a:p>
            <a:pPr marL="0" indent="0" algn="just">
              <a:buNone/>
            </a:pPr>
            <a:endParaRPr lang="es-CL" dirty="0"/>
          </a:p>
          <a:p>
            <a:pPr marL="0" indent="0" algn="just">
              <a:buNone/>
            </a:pPr>
            <a:r>
              <a:rPr lang="es-MX" dirty="0"/>
              <a:t>Al hacer reaccionar </a:t>
            </a:r>
            <a:r>
              <a:rPr lang="es-MX" dirty="0" smtClean="0"/>
              <a:t>8 </a:t>
            </a:r>
            <a:r>
              <a:rPr lang="es-MX" dirty="0"/>
              <a:t>mol de H</a:t>
            </a:r>
            <a:r>
              <a:rPr lang="es-MX" baseline="-25000" dirty="0"/>
              <a:t>2</a:t>
            </a:r>
            <a:r>
              <a:rPr lang="es-MX" dirty="0"/>
              <a:t> con </a:t>
            </a:r>
            <a:r>
              <a:rPr lang="es-MX" dirty="0" smtClean="0"/>
              <a:t>2 </a:t>
            </a:r>
            <a:r>
              <a:rPr lang="es-MX" dirty="0"/>
              <a:t>mol de O</a:t>
            </a:r>
            <a:r>
              <a:rPr lang="es-MX" baseline="-25000" dirty="0"/>
              <a:t>2</a:t>
            </a:r>
            <a:r>
              <a:rPr lang="es-MX" dirty="0"/>
              <a:t>, </a:t>
            </a:r>
            <a:r>
              <a:rPr lang="es-MX" dirty="0" smtClean="0"/>
              <a:t>¿cuántos mol de agua se forman? ¿Qué reactivo y en qué cantidad queda en exceso?</a:t>
            </a:r>
            <a:endParaRPr lang="es-CL" dirty="0"/>
          </a:p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6587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56084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40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714356"/>
            <a:ext cx="8248650" cy="519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085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285729"/>
            <a:ext cx="8229600" cy="1357322"/>
          </a:xfrm>
        </p:spPr>
        <p:txBody>
          <a:bodyPr/>
          <a:lstStyle/>
          <a:p>
            <a:r>
              <a:rPr lang="es-ES" dirty="0" smtClean="0"/>
              <a:t>Indique si las siguientes aseveraciones son V o F</a:t>
            </a:r>
          </a:p>
          <a:p>
            <a:endParaRPr lang="es-E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562" y="1924050"/>
            <a:ext cx="7312899" cy="438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754846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50004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s-MX" dirty="0" smtClean="0"/>
              <a:t>11_ Equilibre la siguiente ecuación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MX" b="1" dirty="0" smtClean="0"/>
              <a:t>C</a:t>
            </a:r>
            <a:r>
              <a:rPr lang="es-MX" b="1" baseline="-25000" dirty="0" smtClean="0"/>
              <a:t>5</a:t>
            </a:r>
            <a:r>
              <a:rPr lang="es-MX" b="1" dirty="0" smtClean="0"/>
              <a:t>H</a:t>
            </a:r>
            <a:r>
              <a:rPr lang="es-MX" b="1" baseline="-25000" dirty="0" smtClean="0"/>
              <a:t>12</a:t>
            </a:r>
            <a:r>
              <a:rPr lang="es-MX" b="1" dirty="0" smtClean="0"/>
              <a:t>  +     O</a:t>
            </a:r>
            <a:r>
              <a:rPr lang="es-MX" b="1" baseline="-25000" dirty="0" smtClean="0"/>
              <a:t>2 </a:t>
            </a:r>
            <a:r>
              <a:rPr lang="es-MX" b="1" dirty="0" smtClean="0"/>
              <a:t> →     CO</a:t>
            </a:r>
            <a:r>
              <a:rPr lang="es-MX" b="1" baseline="-25000" dirty="0" smtClean="0"/>
              <a:t>2 </a:t>
            </a:r>
            <a:r>
              <a:rPr lang="es-MX" b="1" dirty="0" smtClean="0"/>
              <a:t>  +     H</a:t>
            </a:r>
            <a:r>
              <a:rPr lang="es-MX" b="1" baseline="-25000" dirty="0" smtClean="0"/>
              <a:t>2</a:t>
            </a:r>
            <a:r>
              <a:rPr lang="es-MX" b="1" dirty="0" smtClean="0"/>
              <a:t>O</a:t>
            </a:r>
            <a:endParaRPr lang="es-ES" dirty="0" smtClean="0"/>
          </a:p>
          <a:p>
            <a:pPr>
              <a:buNone/>
            </a:pPr>
            <a:r>
              <a:rPr lang="es-MX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MX" b="1" dirty="0" smtClean="0">
                <a:solidFill>
                  <a:srgbClr val="FF0000"/>
                </a:solidFill>
              </a:rPr>
              <a:t>C</a:t>
            </a:r>
            <a:r>
              <a:rPr lang="es-MX" b="1" baseline="-25000" dirty="0" smtClean="0">
                <a:solidFill>
                  <a:srgbClr val="FF0000"/>
                </a:solidFill>
              </a:rPr>
              <a:t>5</a:t>
            </a:r>
            <a:r>
              <a:rPr lang="es-MX" b="1" dirty="0" smtClean="0">
                <a:solidFill>
                  <a:srgbClr val="FF0000"/>
                </a:solidFill>
              </a:rPr>
              <a:t>H</a:t>
            </a:r>
            <a:r>
              <a:rPr lang="es-MX" b="1" baseline="-25000" dirty="0" smtClean="0">
                <a:solidFill>
                  <a:srgbClr val="FF0000"/>
                </a:solidFill>
              </a:rPr>
              <a:t>12</a:t>
            </a:r>
            <a:r>
              <a:rPr lang="es-MX" b="1" dirty="0" smtClean="0">
                <a:solidFill>
                  <a:srgbClr val="FF0000"/>
                </a:solidFill>
              </a:rPr>
              <a:t>  +   8O</a:t>
            </a:r>
            <a:r>
              <a:rPr lang="es-MX" b="1" baseline="-25000" dirty="0" smtClean="0">
                <a:solidFill>
                  <a:srgbClr val="FF0000"/>
                </a:solidFill>
              </a:rPr>
              <a:t>2</a:t>
            </a:r>
            <a:r>
              <a:rPr lang="es-MX" b="1" dirty="0" smtClean="0">
                <a:solidFill>
                  <a:srgbClr val="FF0000"/>
                </a:solidFill>
              </a:rPr>
              <a:t> →  5CO</a:t>
            </a:r>
            <a:r>
              <a:rPr lang="es-MX" b="1" baseline="-25000" dirty="0" smtClean="0">
                <a:solidFill>
                  <a:srgbClr val="FF0000"/>
                </a:solidFill>
              </a:rPr>
              <a:t>2 </a:t>
            </a:r>
            <a:r>
              <a:rPr lang="es-MX" b="1" dirty="0" smtClean="0">
                <a:solidFill>
                  <a:srgbClr val="FF0000"/>
                </a:solidFill>
              </a:rPr>
              <a:t>  +   6H</a:t>
            </a:r>
            <a:r>
              <a:rPr lang="es-MX" b="1" baseline="-25000" dirty="0" smtClean="0">
                <a:solidFill>
                  <a:srgbClr val="FF0000"/>
                </a:solidFill>
              </a:rPr>
              <a:t>2</a:t>
            </a:r>
            <a:r>
              <a:rPr lang="es-MX" b="1" dirty="0" smtClean="0">
                <a:solidFill>
                  <a:srgbClr val="FF0000"/>
                </a:solidFill>
              </a:rPr>
              <a:t>O</a:t>
            </a:r>
            <a:endParaRPr lang="es-E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500043"/>
            <a:ext cx="8229600" cy="1643074"/>
          </a:xfrm>
        </p:spPr>
        <p:txBody>
          <a:bodyPr/>
          <a:lstStyle/>
          <a:p>
            <a:pPr algn="just"/>
            <a:r>
              <a:rPr lang="es-CL" dirty="0" smtClean="0"/>
              <a:t>El resultado de la siguiente expresión. ¿Qué información nos entrega?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1785926"/>
            <a:ext cx="4074475" cy="1313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214686"/>
            <a:ext cx="785818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7574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50006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dirty="0" smtClean="0"/>
              <a:t>El CaCO</a:t>
            </a:r>
            <a:r>
              <a:rPr lang="es-MX" baseline="-25000" dirty="0" smtClean="0"/>
              <a:t>3</a:t>
            </a:r>
            <a:r>
              <a:rPr lang="es-MX" dirty="0" smtClean="0"/>
              <a:t> se descompone según la ecuación  </a:t>
            </a:r>
            <a:endParaRPr lang="es-ES" dirty="0" smtClean="0"/>
          </a:p>
          <a:p>
            <a:pPr>
              <a:buNone/>
            </a:pPr>
            <a:r>
              <a:rPr lang="es-MX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n-US" dirty="0" smtClean="0"/>
              <a:t>CaCO</a:t>
            </a:r>
            <a:r>
              <a:rPr lang="en-US" baseline="-25000" dirty="0" smtClean="0"/>
              <a:t>3</a:t>
            </a:r>
            <a:r>
              <a:rPr lang="en-US" dirty="0" smtClean="0"/>
              <a:t> (s) →  </a:t>
            </a:r>
            <a:r>
              <a:rPr lang="en-US" dirty="0" err="1" smtClean="0"/>
              <a:t>CaO</a:t>
            </a:r>
            <a:r>
              <a:rPr lang="en-US" dirty="0" smtClean="0"/>
              <a:t> (s)   +   CO</a:t>
            </a:r>
            <a:r>
              <a:rPr lang="en-US" baseline="-25000" dirty="0" smtClean="0"/>
              <a:t>2</a:t>
            </a:r>
            <a:r>
              <a:rPr lang="en-US" dirty="0" smtClean="0"/>
              <a:t> (g)</a:t>
            </a:r>
            <a:endParaRPr lang="es-ES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MX" dirty="0" smtClean="0"/>
              <a:t>¿Qué masa de </a:t>
            </a:r>
            <a:r>
              <a:rPr lang="es-MX" dirty="0" err="1" smtClean="0"/>
              <a:t>CaO</a:t>
            </a:r>
            <a:r>
              <a:rPr lang="es-MX" dirty="0" smtClean="0"/>
              <a:t> se obtiene al descomponer totalmente 200 gramos de CaCO</a:t>
            </a:r>
            <a:r>
              <a:rPr lang="es-MX" baseline="-25000" dirty="0" smtClean="0"/>
              <a:t>3</a:t>
            </a:r>
            <a:r>
              <a:rPr lang="es-MX" dirty="0" smtClean="0"/>
              <a:t>?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3" y="633413"/>
            <a:ext cx="890587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428868"/>
            <a:ext cx="78390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357167"/>
            <a:ext cx="8229600" cy="1357322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¿Cuál de los siguientes compuestos tiene el menor porcentaje en masa de hierro? </a:t>
            </a:r>
          </a:p>
          <a:p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3" y="1571612"/>
            <a:ext cx="97907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643050"/>
            <a:ext cx="5967411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214686"/>
            <a:ext cx="792961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73914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428605"/>
            <a:ext cx="8229600" cy="2928958"/>
          </a:xfrm>
        </p:spPr>
        <p:txBody>
          <a:bodyPr/>
          <a:lstStyle/>
          <a:p>
            <a:pPr>
              <a:buNone/>
            </a:pPr>
            <a:r>
              <a:rPr lang="es-CL" dirty="0" smtClean="0"/>
              <a:t>Al considerar la siguiente reacción química: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CL" dirty="0" smtClean="0"/>
              <a:t>¿Qué volumen de H</a:t>
            </a:r>
            <a:r>
              <a:rPr lang="es-CL" baseline="-25000" dirty="0" smtClean="0"/>
              <a:t>2</a:t>
            </a:r>
            <a:r>
              <a:rPr lang="es-CL" dirty="0" smtClean="0"/>
              <a:t> gaseoso, medido a 0 ºC y 1 atm, se obtiene si reaccionan 3 mol de </a:t>
            </a:r>
            <a:r>
              <a:rPr lang="es-CL" dirty="0" err="1" smtClean="0"/>
              <a:t>Na</a:t>
            </a:r>
            <a:r>
              <a:rPr lang="es-CL" dirty="0" smtClean="0"/>
              <a:t> con 3 mol de H</a:t>
            </a:r>
            <a:r>
              <a:rPr lang="es-CL" baseline="-25000" dirty="0" smtClean="0"/>
              <a:t>2</a:t>
            </a:r>
            <a:r>
              <a:rPr lang="es-CL" dirty="0" smtClean="0"/>
              <a:t>O?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142984"/>
            <a:ext cx="500066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1"/>
            <a:ext cx="792480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429132"/>
            <a:ext cx="61912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571481"/>
            <a:ext cx="8229600" cy="1714512"/>
          </a:xfrm>
        </p:spPr>
        <p:txBody>
          <a:bodyPr/>
          <a:lstStyle/>
          <a:p>
            <a:r>
              <a:rPr lang="es-ES" dirty="0" smtClean="0"/>
              <a:t>La densidad de la plata es 10,5 g/cm</a:t>
            </a:r>
            <a:r>
              <a:rPr lang="es-ES" baseline="30000" dirty="0" smtClean="0"/>
              <a:t>3</a:t>
            </a:r>
            <a:r>
              <a:rPr lang="es-ES" dirty="0" smtClean="0"/>
              <a:t> y la del oro 19,3 g/cm</a:t>
            </a:r>
            <a:r>
              <a:rPr lang="es-ES" baseline="30000" dirty="0" smtClean="0"/>
              <a:t>3</a:t>
            </a:r>
            <a:r>
              <a:rPr lang="es-ES" dirty="0" smtClean="0"/>
              <a:t>. De esta información se puede deducir, que son verdaderas o falsas:</a:t>
            </a:r>
          </a:p>
          <a:p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357430"/>
            <a:ext cx="6528316" cy="257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7015051" cy="28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s-CL" dirty="0" smtClean="0"/>
              <a:t>La fórmula estructural del </a:t>
            </a:r>
            <a:r>
              <a:rPr lang="es-CL" dirty="0" err="1" smtClean="0"/>
              <a:t>benzopireno</a:t>
            </a:r>
            <a:r>
              <a:rPr lang="es-CL" dirty="0" smtClean="0"/>
              <a:t> es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CL" dirty="0" smtClean="0"/>
              <a:t>¿Cuál es su masa molar?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571612"/>
            <a:ext cx="3052777" cy="18002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714348" y="5572140"/>
            <a:ext cx="5857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20 átomos de carbono = 240 g/mol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12 átomos de hidrógeno = 12 g / mol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Total = 252 g/mol</a:t>
            </a:r>
            <a:endParaRPr lang="es-E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332657"/>
            <a:ext cx="8229600" cy="238196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s-CL" dirty="0"/>
              <a:t>De acuerdo con la siguiente reacción:  </a:t>
            </a:r>
          </a:p>
          <a:p>
            <a:pPr marL="0" indent="0" algn="just">
              <a:buNone/>
            </a:pPr>
            <a:endParaRPr lang="es-CL" dirty="0"/>
          </a:p>
          <a:p>
            <a:pPr marL="0" indent="0" algn="just">
              <a:buNone/>
            </a:pPr>
            <a:r>
              <a:rPr lang="es-CL" dirty="0"/>
              <a:t>MnO</a:t>
            </a:r>
            <a:r>
              <a:rPr lang="es-CL" baseline="-25000" dirty="0"/>
              <a:t>2</a:t>
            </a:r>
            <a:r>
              <a:rPr lang="es-CL" dirty="0"/>
              <a:t> + 4 </a:t>
            </a:r>
            <a:r>
              <a:rPr lang="es-CL" dirty="0" err="1"/>
              <a:t>HCl</a:t>
            </a:r>
            <a:r>
              <a:rPr lang="es-CL" dirty="0"/>
              <a:t>  </a:t>
            </a:r>
            <a:r>
              <a:rPr lang="es-CL" dirty="0">
                <a:sym typeface="Wingdings"/>
              </a:rPr>
              <a:t></a:t>
            </a:r>
            <a:r>
              <a:rPr lang="es-CL" dirty="0"/>
              <a:t>  MnCl</a:t>
            </a:r>
            <a:r>
              <a:rPr lang="es-CL" baseline="-25000" dirty="0"/>
              <a:t>2</a:t>
            </a:r>
            <a:r>
              <a:rPr lang="es-CL" dirty="0"/>
              <a:t> + Cl</a:t>
            </a:r>
            <a:r>
              <a:rPr lang="es-CL" baseline="-25000" dirty="0"/>
              <a:t>2</a:t>
            </a:r>
            <a:r>
              <a:rPr lang="es-CL" dirty="0"/>
              <a:t> + 2 H</a:t>
            </a:r>
            <a:r>
              <a:rPr lang="es-CL" baseline="-25000" dirty="0"/>
              <a:t>2</a:t>
            </a:r>
            <a:r>
              <a:rPr lang="es-CL" dirty="0"/>
              <a:t>O</a:t>
            </a:r>
          </a:p>
          <a:p>
            <a:pPr marL="0" indent="0" algn="just">
              <a:buNone/>
            </a:pPr>
            <a:endParaRPr lang="es-CL" dirty="0"/>
          </a:p>
          <a:p>
            <a:pPr marL="0" indent="0" algn="just">
              <a:buNone/>
            </a:pPr>
            <a:r>
              <a:rPr lang="es-CL" dirty="0"/>
              <a:t>¿Cuántos moles de MnO</a:t>
            </a:r>
            <a:r>
              <a:rPr lang="es-CL" baseline="-25000" dirty="0"/>
              <a:t>2</a:t>
            </a:r>
            <a:r>
              <a:rPr lang="es-CL" dirty="0"/>
              <a:t> reaccionan con </a:t>
            </a:r>
            <a:r>
              <a:rPr lang="es-CL" dirty="0" smtClean="0"/>
              <a:t>3 </a:t>
            </a:r>
            <a:r>
              <a:rPr lang="es-CL" dirty="0"/>
              <a:t>moles de </a:t>
            </a:r>
            <a:r>
              <a:rPr lang="es-CL" dirty="0" err="1"/>
              <a:t>HCl</a:t>
            </a:r>
            <a:r>
              <a:rPr lang="es-CL" dirty="0"/>
              <a:t>?</a:t>
            </a:r>
          </a:p>
          <a:p>
            <a:pPr algn="just"/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14620"/>
            <a:ext cx="8358246" cy="39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7468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s-CL" dirty="0" smtClean="0"/>
              <a:t>La siguiente ecuación no balanceada representa la formación del ácido nítrico:</a:t>
            </a:r>
            <a:endParaRPr lang="es-ES" dirty="0" smtClean="0"/>
          </a:p>
          <a:p>
            <a:pPr>
              <a:buNone/>
            </a:pPr>
            <a:r>
              <a:rPr lang="es-CL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CL" dirty="0" smtClean="0"/>
              <a:t>N</a:t>
            </a:r>
            <a:r>
              <a:rPr lang="es-CL" baseline="-25000" dirty="0" smtClean="0"/>
              <a:t>2</a:t>
            </a:r>
            <a:r>
              <a:rPr lang="es-CL" dirty="0" smtClean="0"/>
              <a:t>O</a:t>
            </a:r>
            <a:r>
              <a:rPr lang="es-CL" baseline="-25000" dirty="0" smtClean="0"/>
              <a:t>5</a:t>
            </a:r>
            <a:r>
              <a:rPr lang="es-CL" dirty="0" smtClean="0"/>
              <a:t>   +   H</a:t>
            </a:r>
            <a:r>
              <a:rPr lang="es-CL" baseline="-25000" dirty="0" smtClean="0"/>
              <a:t>2</a:t>
            </a:r>
            <a:r>
              <a:rPr lang="es-CL" dirty="0" smtClean="0"/>
              <a:t>O   →  HNO</a:t>
            </a:r>
            <a:r>
              <a:rPr lang="es-CL" baseline="-25000" dirty="0" smtClean="0"/>
              <a:t>3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CL" dirty="0" smtClean="0"/>
              <a:t>¿Qué cantidad de N</a:t>
            </a:r>
            <a:r>
              <a:rPr lang="es-CL" baseline="-25000" dirty="0" smtClean="0"/>
              <a:t>2</a:t>
            </a:r>
            <a:r>
              <a:rPr lang="es-CL" dirty="0" smtClean="0"/>
              <a:t>O</a:t>
            </a:r>
            <a:r>
              <a:rPr lang="es-CL" baseline="-25000" dirty="0" smtClean="0"/>
              <a:t>5</a:t>
            </a:r>
            <a:r>
              <a:rPr lang="es-CL" dirty="0" smtClean="0"/>
              <a:t> y H</a:t>
            </a:r>
            <a:r>
              <a:rPr lang="es-CL" baseline="-25000" dirty="0" smtClean="0"/>
              <a:t>2</a:t>
            </a:r>
            <a:r>
              <a:rPr lang="es-CL" dirty="0" smtClean="0"/>
              <a:t>O se debe emplear para obtener 8 mol de HNO</a:t>
            </a:r>
            <a:r>
              <a:rPr lang="es-CL" baseline="-25000" dirty="0" smtClean="0"/>
              <a:t>3</a:t>
            </a:r>
            <a:r>
              <a:rPr lang="es-CL" dirty="0" smtClean="0"/>
              <a:t>?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334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143380"/>
            <a:ext cx="7358114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500043"/>
            <a:ext cx="8229600" cy="307183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s-CL" dirty="0" smtClean="0"/>
              <a:t>El calcio reacciona con el oxígeno gaseoso según la ecuación: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CL" dirty="0" smtClean="0"/>
              <a:t>2Ca (s)  +   O</a:t>
            </a:r>
            <a:r>
              <a:rPr lang="es-CL" baseline="-25000" dirty="0" smtClean="0"/>
              <a:t>2</a:t>
            </a:r>
            <a:r>
              <a:rPr lang="es-CL" dirty="0" smtClean="0"/>
              <a:t> (g)   →  2CaO (s)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CL" dirty="0" smtClean="0"/>
              <a:t>Al respecto, ¿cuál de las siguientes combinaciones de reactantes produce una menor cantidad de </a:t>
            </a:r>
            <a:r>
              <a:rPr lang="es-CL" dirty="0" err="1" smtClean="0"/>
              <a:t>CaO</a:t>
            </a:r>
            <a:r>
              <a:rPr lang="es-CL" dirty="0" smtClean="0"/>
              <a:t>?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786190"/>
            <a:ext cx="2388858" cy="205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8092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09120"/>
            <a:ext cx="8496944" cy="215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07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6000768"/>
            <a:ext cx="35718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76672"/>
            <a:ext cx="7946569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20689"/>
            <a:ext cx="8229600" cy="1593866"/>
          </a:xfrm>
        </p:spPr>
        <p:txBody>
          <a:bodyPr/>
          <a:lstStyle/>
          <a:p>
            <a:pPr algn="just"/>
            <a:r>
              <a:rPr lang="es-CL" dirty="0"/>
              <a:t>La masa molar del sodio es 23 g/mol. Por lo tanto, </a:t>
            </a:r>
            <a:r>
              <a:rPr lang="es-CL" dirty="0" smtClean="0"/>
              <a:t>7 </a:t>
            </a:r>
            <a:r>
              <a:rPr lang="es-CL" dirty="0"/>
              <a:t>moles de este elemento </a:t>
            </a:r>
            <a:r>
              <a:rPr lang="es-CL" dirty="0" smtClean="0"/>
              <a:t>¿A qué masa corresponde?:</a:t>
            </a:r>
            <a:endParaRPr lang="es-CL" dirty="0"/>
          </a:p>
          <a:p>
            <a:pPr algn="just"/>
            <a:endParaRPr lang="es-CL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428868"/>
            <a:ext cx="592935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6197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CL" dirty="0"/>
              <a:t>En la siguiente reacción química:   </a:t>
            </a:r>
          </a:p>
          <a:p>
            <a:pPr algn="just"/>
            <a:endParaRPr lang="es-CL" dirty="0"/>
          </a:p>
          <a:p>
            <a:pPr marL="0" indent="0" algn="just">
              <a:buNone/>
            </a:pPr>
            <a:r>
              <a:rPr lang="es-CL" b="1" dirty="0"/>
              <a:t>½ N</a:t>
            </a:r>
            <a:r>
              <a:rPr lang="es-CL" b="1" baseline="-25000" dirty="0"/>
              <a:t>2 (g)    </a:t>
            </a:r>
            <a:r>
              <a:rPr lang="es-CL" b="1" dirty="0"/>
              <a:t>+ O</a:t>
            </a:r>
            <a:r>
              <a:rPr lang="es-CL" b="1" baseline="-25000" dirty="0"/>
              <a:t>2 (g)</a:t>
            </a:r>
            <a:r>
              <a:rPr lang="es-CL" b="1" dirty="0"/>
              <a:t>  </a:t>
            </a:r>
            <a:r>
              <a:rPr lang="es-CL" b="1" dirty="0">
                <a:sym typeface="Wingdings"/>
              </a:rPr>
              <a:t></a:t>
            </a:r>
            <a:r>
              <a:rPr lang="es-CL" b="1" dirty="0"/>
              <a:t>   NO</a:t>
            </a:r>
            <a:r>
              <a:rPr lang="es-CL" b="1" baseline="-25000" dirty="0"/>
              <a:t>2 (g)</a:t>
            </a:r>
            <a:endParaRPr lang="es-CL" dirty="0"/>
          </a:p>
          <a:p>
            <a:pPr marL="0" indent="0" algn="just">
              <a:buNone/>
            </a:pPr>
            <a:endParaRPr lang="es-CL" dirty="0"/>
          </a:p>
          <a:p>
            <a:pPr marL="0" indent="0" algn="just">
              <a:buNone/>
            </a:pPr>
            <a:r>
              <a:rPr lang="es-CL" dirty="0" smtClean="0"/>
              <a:t>¿Qué representa la fórmula química NO</a:t>
            </a:r>
            <a:r>
              <a:rPr lang="es-CL" baseline="-25000" dirty="0" smtClean="0"/>
              <a:t>2</a:t>
            </a:r>
            <a:r>
              <a:rPr lang="es-CL" dirty="0" smtClean="0"/>
              <a:t>?</a:t>
            </a:r>
          </a:p>
          <a:p>
            <a:pPr marL="0" indent="0" algn="just">
              <a:buNone/>
            </a:pPr>
            <a:endParaRPr lang="es-CL" dirty="0"/>
          </a:p>
          <a:p>
            <a:pPr marL="0" indent="0" algn="just">
              <a:buNone/>
            </a:pPr>
            <a:r>
              <a:rPr lang="es-CL" b="1" dirty="0" smtClean="0">
                <a:solidFill>
                  <a:srgbClr val="FF0000"/>
                </a:solidFill>
              </a:rPr>
              <a:t>Respuesta:</a:t>
            </a:r>
          </a:p>
          <a:p>
            <a:pPr marL="0" indent="0" algn="just">
              <a:buNone/>
            </a:pPr>
            <a:r>
              <a:rPr lang="es-CL" b="1" dirty="0" smtClean="0">
                <a:solidFill>
                  <a:srgbClr val="7030A0"/>
                </a:solidFill>
              </a:rPr>
              <a:t>_ 6,02 x 10 </a:t>
            </a:r>
            <a:r>
              <a:rPr lang="es-CL" b="1" baseline="30000" dirty="0" smtClean="0">
                <a:solidFill>
                  <a:srgbClr val="7030A0"/>
                </a:solidFill>
              </a:rPr>
              <a:t>23</a:t>
            </a:r>
            <a:r>
              <a:rPr lang="es-CL" b="1" dirty="0" smtClean="0">
                <a:solidFill>
                  <a:srgbClr val="7030A0"/>
                </a:solidFill>
              </a:rPr>
              <a:t> moléculas de NO</a:t>
            </a:r>
            <a:r>
              <a:rPr lang="es-CL" b="1" baseline="-25000" dirty="0" smtClean="0">
                <a:solidFill>
                  <a:srgbClr val="7030A0"/>
                </a:solidFill>
              </a:rPr>
              <a:t>2</a:t>
            </a:r>
          </a:p>
          <a:p>
            <a:pPr marL="0" indent="0" algn="just">
              <a:buNone/>
            </a:pPr>
            <a:r>
              <a:rPr lang="es-CL" b="1" dirty="0" smtClean="0">
                <a:solidFill>
                  <a:srgbClr val="7030A0"/>
                </a:solidFill>
              </a:rPr>
              <a:t>_ 1 mol de NO</a:t>
            </a:r>
            <a:r>
              <a:rPr lang="es-CL" b="1" baseline="-25000" dirty="0" smtClean="0">
                <a:solidFill>
                  <a:srgbClr val="7030A0"/>
                </a:solidFill>
              </a:rPr>
              <a:t>2</a:t>
            </a:r>
          </a:p>
          <a:p>
            <a:pPr marL="0" indent="0" algn="just">
              <a:buNone/>
            </a:pPr>
            <a:r>
              <a:rPr lang="es-CL" b="1" dirty="0" smtClean="0">
                <a:solidFill>
                  <a:srgbClr val="7030A0"/>
                </a:solidFill>
              </a:rPr>
              <a:t>_ 1 molécula de NO</a:t>
            </a:r>
            <a:r>
              <a:rPr lang="es-CL" b="1" baseline="-25000" dirty="0" smtClean="0">
                <a:solidFill>
                  <a:srgbClr val="7030A0"/>
                </a:solidFill>
              </a:rPr>
              <a:t>2</a:t>
            </a:r>
            <a:endParaRPr lang="es-CL" b="1" baseline="-25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8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s-CL" dirty="0"/>
              <a:t>El sulfato ferroso se descompone por calentamiento según la ecuación:</a:t>
            </a:r>
          </a:p>
          <a:p>
            <a:pPr marL="0" indent="0" algn="just">
              <a:buNone/>
            </a:pPr>
            <a:endParaRPr lang="es-CL" dirty="0" smtClean="0"/>
          </a:p>
          <a:p>
            <a:pPr marL="0" indent="0" algn="just">
              <a:buNone/>
            </a:pPr>
            <a:r>
              <a:rPr lang="en-US" b="1" dirty="0" smtClean="0"/>
              <a:t>2FeSO</a:t>
            </a:r>
            <a:r>
              <a:rPr lang="en-US" b="1" baseline="-25000" dirty="0" smtClean="0"/>
              <a:t>4 </a:t>
            </a:r>
            <a:r>
              <a:rPr lang="en-US" b="1" baseline="-25000" dirty="0"/>
              <a:t>(s)</a:t>
            </a:r>
            <a:r>
              <a:rPr lang="en-US" b="1" dirty="0"/>
              <a:t>   </a:t>
            </a:r>
            <a:r>
              <a:rPr lang="es-CL" b="1" dirty="0">
                <a:sym typeface="Wingdings"/>
              </a:rPr>
              <a:t></a:t>
            </a:r>
            <a:r>
              <a:rPr lang="en-US" b="1" dirty="0"/>
              <a:t>   Fe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r>
              <a:rPr lang="en-US" b="1" baseline="-25000" dirty="0"/>
              <a:t>3 (s)  </a:t>
            </a:r>
            <a:r>
              <a:rPr lang="en-US" b="1" dirty="0"/>
              <a:t>+  SO</a:t>
            </a:r>
            <a:r>
              <a:rPr lang="en-US" b="1" baseline="-25000" dirty="0"/>
              <a:t>2( g) </a:t>
            </a:r>
            <a:r>
              <a:rPr lang="en-US" b="1" dirty="0"/>
              <a:t>+ SO</a:t>
            </a:r>
            <a:r>
              <a:rPr lang="en-US" b="1" baseline="-25000" dirty="0"/>
              <a:t>3 (g)</a:t>
            </a:r>
            <a:endParaRPr lang="es-CL" dirty="0"/>
          </a:p>
          <a:p>
            <a:pPr marL="0" indent="0" algn="just">
              <a:buNone/>
            </a:pPr>
            <a:endParaRPr lang="es-CL" dirty="0" smtClean="0"/>
          </a:p>
          <a:p>
            <a:pPr marL="0" indent="0" algn="just">
              <a:buNone/>
            </a:pPr>
            <a:r>
              <a:rPr lang="es-CL" dirty="0" smtClean="0"/>
              <a:t>Si </a:t>
            </a:r>
            <a:r>
              <a:rPr lang="es-CL" dirty="0"/>
              <a:t>se </a:t>
            </a:r>
            <a:r>
              <a:rPr lang="es-CL" dirty="0" smtClean="0"/>
              <a:t>descomponen 3 </a:t>
            </a:r>
            <a:r>
              <a:rPr lang="es-CL" dirty="0"/>
              <a:t>mol de FeSO</a:t>
            </a:r>
            <a:r>
              <a:rPr lang="es-CL" baseline="-25000" dirty="0"/>
              <a:t>4</a:t>
            </a:r>
            <a:r>
              <a:rPr lang="es-CL" dirty="0"/>
              <a:t>, la masa de </a:t>
            </a:r>
            <a:r>
              <a:rPr lang="es-CL" dirty="0" smtClean="0"/>
              <a:t>SO</a:t>
            </a:r>
            <a:r>
              <a:rPr lang="es-CL" baseline="-25000" dirty="0" smtClean="0"/>
              <a:t>3</a:t>
            </a:r>
            <a:r>
              <a:rPr lang="es-CL" dirty="0" smtClean="0"/>
              <a:t> </a:t>
            </a:r>
            <a:r>
              <a:rPr lang="es-CL" dirty="0"/>
              <a:t>formada es:</a:t>
            </a:r>
          </a:p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3205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621510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857232"/>
            <a:ext cx="8358246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6138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s-CL" dirty="0"/>
              <a:t>Según la ecuación </a:t>
            </a:r>
          </a:p>
          <a:p>
            <a:pPr marL="0" indent="0" algn="just">
              <a:buNone/>
            </a:pPr>
            <a:endParaRPr lang="es-CL" dirty="0"/>
          </a:p>
          <a:p>
            <a:pPr marL="0" indent="0" algn="just">
              <a:buNone/>
            </a:pPr>
            <a:r>
              <a:rPr lang="es-CL" b="1" dirty="0"/>
              <a:t>2C</a:t>
            </a:r>
            <a:r>
              <a:rPr lang="es-CL" b="1" baseline="-25000" dirty="0"/>
              <a:t>2</a:t>
            </a:r>
            <a:r>
              <a:rPr lang="es-CL" b="1" dirty="0"/>
              <a:t>H</a:t>
            </a:r>
            <a:r>
              <a:rPr lang="es-CL" b="1" baseline="-25000" dirty="0"/>
              <a:t>2</a:t>
            </a:r>
            <a:r>
              <a:rPr lang="es-CL" b="1" dirty="0"/>
              <a:t> (g)  +  5O</a:t>
            </a:r>
            <a:r>
              <a:rPr lang="es-CL" b="1" baseline="-25000" dirty="0"/>
              <a:t>2</a:t>
            </a:r>
            <a:r>
              <a:rPr lang="es-CL" b="1" dirty="0"/>
              <a:t> (g) →  4CO</a:t>
            </a:r>
            <a:r>
              <a:rPr lang="es-CL" b="1" baseline="-25000" dirty="0"/>
              <a:t>2</a:t>
            </a:r>
            <a:r>
              <a:rPr lang="es-CL" b="1" dirty="0"/>
              <a:t> (g)  +  2H</a:t>
            </a:r>
            <a:r>
              <a:rPr lang="es-CL" b="1" baseline="-25000" dirty="0"/>
              <a:t>2</a:t>
            </a:r>
            <a:r>
              <a:rPr lang="es-CL" b="1" dirty="0"/>
              <a:t>O (g)</a:t>
            </a:r>
            <a:endParaRPr lang="es-CL" dirty="0"/>
          </a:p>
          <a:p>
            <a:pPr marL="0" indent="0" algn="just">
              <a:buNone/>
            </a:pPr>
            <a:r>
              <a:rPr lang="es-CL" dirty="0"/>
              <a:t> </a:t>
            </a:r>
          </a:p>
          <a:p>
            <a:pPr marL="0" indent="0" algn="just">
              <a:buNone/>
            </a:pPr>
            <a:r>
              <a:rPr lang="es-CL" dirty="0"/>
              <a:t>Al hacer reaccionar </a:t>
            </a:r>
            <a:r>
              <a:rPr lang="es-CL" dirty="0" smtClean="0"/>
              <a:t>3 </a:t>
            </a:r>
            <a:r>
              <a:rPr lang="es-CL" dirty="0"/>
              <a:t>litros de </a:t>
            </a:r>
            <a:r>
              <a:rPr lang="es-CL" dirty="0" smtClean="0"/>
              <a:t>C</a:t>
            </a:r>
            <a:r>
              <a:rPr lang="es-CL" baseline="-25000" dirty="0" smtClean="0"/>
              <a:t>2</a:t>
            </a:r>
            <a:r>
              <a:rPr lang="es-CL" dirty="0" smtClean="0"/>
              <a:t>H</a:t>
            </a:r>
            <a:r>
              <a:rPr lang="es-CL" baseline="-25000" dirty="0" smtClean="0"/>
              <a:t>2</a:t>
            </a:r>
            <a:r>
              <a:rPr lang="es-CL" dirty="0" smtClean="0"/>
              <a:t> </a:t>
            </a:r>
            <a:r>
              <a:rPr lang="es-CL" dirty="0"/>
              <a:t>(g)   con </a:t>
            </a:r>
            <a:r>
              <a:rPr lang="es-CL" dirty="0" smtClean="0"/>
              <a:t>3 </a:t>
            </a:r>
            <a:r>
              <a:rPr lang="es-CL" dirty="0"/>
              <a:t>litros O</a:t>
            </a:r>
            <a:r>
              <a:rPr lang="es-CL" baseline="-25000" dirty="0"/>
              <a:t>2</a:t>
            </a:r>
            <a:r>
              <a:rPr lang="es-CL" dirty="0"/>
              <a:t> (g), medidos a la misma presión y temperatura, </a:t>
            </a:r>
            <a:r>
              <a:rPr lang="es-CL" dirty="0" smtClean="0"/>
              <a:t> ¿de quién queda  </a:t>
            </a:r>
            <a:r>
              <a:rPr lang="es-CL" dirty="0"/>
              <a:t>un exceso </a:t>
            </a:r>
            <a:r>
              <a:rPr lang="es-CL" dirty="0" smtClean="0"/>
              <a:t> y  en qué cantidad?</a:t>
            </a:r>
            <a:endParaRPr lang="es-CL" dirty="0"/>
          </a:p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553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9057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143380"/>
            <a:ext cx="78009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0256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510</Words>
  <Application>Microsoft Office PowerPoint</Application>
  <PresentationFormat>Presentación en pantalla (4:3)</PresentationFormat>
  <Paragraphs>76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Tema de Office</vt:lpstr>
      <vt:lpstr>ESTEQUIOMETRIA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ESTEQUIOMETRIA</dc:title>
  <dc:creator>Isabel</dc:creator>
  <cp:lastModifiedBy>Isabel</cp:lastModifiedBy>
  <cp:revision>66</cp:revision>
  <dcterms:created xsi:type="dcterms:W3CDTF">2011-08-25T11:29:35Z</dcterms:created>
  <dcterms:modified xsi:type="dcterms:W3CDTF">2015-06-17T21:58:12Z</dcterms:modified>
</cp:coreProperties>
</file>