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  <a:srgbClr val="000099"/>
    <a:srgbClr val="0033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598-A2A0-4ADF-B3B6-395DB41082E0}" type="datetimeFigureOut">
              <a:rPr lang="es-ES" smtClean="0"/>
              <a:pPr/>
              <a:t>10/10/2015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ÁCIDOS CARBOXÍLICOS</a:t>
            </a:r>
            <a:endParaRPr lang="es-ES" sz="5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CARBONILO </a:t>
            </a:r>
            <a:endParaRPr lang="es-ES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500570"/>
            <a:ext cx="1673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Table19-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72528" cy="540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AutoShape 2"/>
          <p:cNvSpPr>
            <a:spLocks noChangeAspect="1" noChangeArrowheads="1"/>
          </p:cNvSpPr>
          <p:nvPr/>
        </p:nvSpPr>
        <p:spPr bwMode="auto">
          <a:xfrm>
            <a:off x="4572000" y="903288"/>
            <a:ext cx="3124200" cy="1839912"/>
          </a:xfrm>
          <a:prstGeom prst="cloudCallout">
            <a:avLst>
              <a:gd name="adj1" fmla="val -44463"/>
              <a:gd name="adj2" fmla="val 70019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400"/>
              <a:t>grupo carbonilo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1600200" y="5133975"/>
            <a:ext cx="594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/>
              <a:t>Loa ácidos carboxílicos  contienen </a:t>
            </a:r>
            <a:r>
              <a:rPr lang="en-US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 carbonilo</a:t>
            </a:r>
            <a:r>
              <a:rPr lang="en-US" sz="3600"/>
              <a:t>.</a:t>
            </a:r>
          </a:p>
        </p:txBody>
      </p:sp>
      <p:pic>
        <p:nvPicPr>
          <p:cNvPr id="38916" name="Picture 6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38" y="3189288"/>
            <a:ext cx="2303462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9799" name="AutoShape 7"/>
          <p:cNvSpPr>
            <a:spLocks noChangeAspect="1" noChangeArrowheads="1"/>
          </p:cNvSpPr>
          <p:nvPr/>
        </p:nvSpPr>
        <p:spPr bwMode="auto">
          <a:xfrm>
            <a:off x="5715000" y="1981200"/>
            <a:ext cx="3429000" cy="1839913"/>
          </a:xfrm>
          <a:prstGeom prst="cloudCallout">
            <a:avLst>
              <a:gd name="adj1" fmla="val -44463"/>
              <a:gd name="adj2" fmla="val 70019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2400"/>
              <a:t>OH unido al grupo carbonilo.</a:t>
            </a:r>
          </a:p>
        </p:txBody>
      </p:sp>
      <p:sp>
        <p:nvSpPr>
          <p:cNvPr id="38918" name="5 CuadroTexto"/>
          <p:cNvSpPr txBox="1">
            <a:spLocks noChangeArrowheads="1"/>
          </p:cNvSpPr>
          <p:nvPr/>
        </p:nvSpPr>
        <p:spPr bwMode="auto">
          <a:xfrm>
            <a:off x="228600" y="381000"/>
            <a:ext cx="391477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u="sng" dirty="0" err="1">
                <a:solidFill>
                  <a:srgbClr val="CC3399"/>
                </a:solidFill>
                <a:latin typeface="Times" charset="0"/>
              </a:rPr>
              <a:t>Ácidos</a:t>
            </a:r>
            <a:r>
              <a:rPr lang="en-US" sz="4400" b="1" u="sng" dirty="0">
                <a:solidFill>
                  <a:srgbClr val="CC3399"/>
                </a:solidFill>
                <a:latin typeface="Times" charset="0"/>
              </a:rPr>
              <a:t> </a:t>
            </a:r>
            <a:r>
              <a:rPr lang="en-US" sz="4400" b="1" u="sng" dirty="0" err="1">
                <a:solidFill>
                  <a:srgbClr val="CC3399"/>
                </a:solidFill>
                <a:latin typeface="Times" charset="0"/>
              </a:rPr>
              <a:t>Carboxílicos</a:t>
            </a:r>
            <a:endParaRPr lang="es-CL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animBg="1" autoUpdateAnimBg="0"/>
      <p:bldP spid="28979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ÁCIDOS CARBOXÍLICOS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El </a:t>
            </a:r>
            <a:r>
              <a:rPr lang="en-US" b="1" i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grupo</a:t>
            </a:r>
            <a:r>
              <a:rPr lang="en-US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carboxilo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puede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escribirse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también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como</a:t>
            </a:r>
            <a:r>
              <a:rPr lang="en-US" dirty="0" smtClean="0">
                <a:solidFill>
                  <a:srgbClr val="003399"/>
                </a:solidFill>
              </a:rPr>
              <a:t>:</a:t>
            </a:r>
          </a:p>
          <a:p>
            <a:endParaRPr lang="es-ES" dirty="0">
              <a:solidFill>
                <a:srgbClr val="003399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85728"/>
            <a:ext cx="14914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2" descr="7 carbon ch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5713" y="3309938"/>
            <a:ext cx="1938337" cy="600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792538" y="3962400"/>
            <a:ext cx="2084387" cy="1295400"/>
            <a:chOff x="2389" y="2976"/>
            <a:chExt cx="1313" cy="816"/>
          </a:xfrm>
        </p:grpSpPr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2928" y="2976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o</a:t>
              </a:r>
            </a:p>
          </p:txBody>
        </p:sp>
        <p:pic>
          <p:nvPicPr>
            <p:cNvPr id="8" name="Picture 19" descr="7 carbon chai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89" y="3542"/>
              <a:ext cx="1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929354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 smtClean="0">
                <a:solidFill>
                  <a:srgbClr val="000099"/>
                </a:solidFill>
              </a:rPr>
              <a:t>Poseen protones y los pueden liberar fácilmente en solución. Se pueden obtener por oxidación completa de un alcohol primario o un aldehído.</a:t>
            </a:r>
          </a:p>
          <a:p>
            <a:pPr algn="just">
              <a:buNone/>
            </a:pPr>
            <a:endParaRPr lang="es-CL" dirty="0" smtClean="0">
              <a:solidFill>
                <a:srgbClr val="000099"/>
              </a:solidFill>
            </a:endParaRPr>
          </a:p>
          <a:p>
            <a:pPr algn="just"/>
            <a:r>
              <a:rPr lang="es-CL" dirty="0" smtClean="0">
                <a:solidFill>
                  <a:srgbClr val="006600"/>
                </a:solidFill>
              </a:rPr>
              <a:t>Los más conocidos son los ácidos grasos. Poseen cadena hidrocarbonada con muchos </a:t>
            </a:r>
            <a:r>
              <a:rPr lang="es-ES" dirty="0" smtClean="0">
                <a:solidFill>
                  <a:srgbClr val="006600"/>
                </a:solidFill>
              </a:rPr>
              <a:t>átomos de carbono.</a:t>
            </a:r>
          </a:p>
          <a:p>
            <a:pPr algn="just">
              <a:buNone/>
            </a:pPr>
            <a:endParaRPr lang="es-ES" dirty="0" smtClean="0">
              <a:solidFill>
                <a:srgbClr val="000099"/>
              </a:solidFill>
            </a:endParaRPr>
          </a:p>
          <a:p>
            <a:pPr algn="just"/>
            <a:r>
              <a:rPr lang="es-CL" dirty="0" smtClean="0">
                <a:solidFill>
                  <a:srgbClr val="000099"/>
                </a:solidFill>
              </a:rPr>
              <a:t>Su uso más común es el de solvente industrial, cosmético (cremas y jabones) y como </a:t>
            </a:r>
            <a:r>
              <a:rPr lang="es-ES" dirty="0" smtClean="0">
                <a:solidFill>
                  <a:srgbClr val="000099"/>
                </a:solidFill>
              </a:rPr>
              <a:t>catalizador de reacciones químicas</a:t>
            </a:r>
            <a:endParaRPr lang="es-ES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0099"/>
                </a:solidFill>
              </a:rPr>
              <a:t>El </a:t>
            </a:r>
            <a:r>
              <a:rPr lang="en-US" dirty="0" err="1" smtClean="0">
                <a:solidFill>
                  <a:srgbClr val="000099"/>
                </a:solidFill>
              </a:rPr>
              <a:t>grupo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carboxilo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esta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siempre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al final de la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cadena</a:t>
            </a:r>
            <a:r>
              <a:rPr lang="en-US" dirty="0" smtClean="0">
                <a:solidFill>
                  <a:srgbClr val="000099"/>
                </a:solidFill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rgbClr val="000099"/>
                </a:solidFill>
                <a:cs typeface="Times New Roman" pitchFamily="18" charset="0"/>
              </a:rPr>
              <a:t>carbonos</a:t>
            </a:r>
            <a:endParaRPr lang="en-US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Cando se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numera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 el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compuesto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, se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sobrentiende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que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 el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átomo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carbono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 de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este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grupo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cs typeface="Times New Roman" pitchFamily="18" charset="0"/>
              </a:rPr>
              <a:t>es</a:t>
            </a:r>
            <a:r>
              <a:rPr lang="en-US" dirty="0" smtClean="0">
                <a:solidFill>
                  <a:srgbClr val="006600"/>
                </a:solidFill>
                <a:cs typeface="Times New Roman" pitchFamily="18" charset="0"/>
              </a:rPr>
              <a:t>  C-1</a:t>
            </a:r>
            <a:endParaRPr lang="es-ES" dirty="0">
              <a:solidFill>
                <a:srgbClr val="0066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214818"/>
            <a:ext cx="3467105" cy="225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7772400" cy="2286000"/>
          </a:xfrm>
          <a:noFill/>
        </p:spPr>
        <p:txBody>
          <a:bodyPr/>
          <a:lstStyle/>
          <a:p>
            <a:pPr algn="just" eaLnBrk="1" hangingPunct="1"/>
            <a:r>
              <a:rPr lang="en-US" sz="3200" b="1" dirty="0" smtClean="0">
                <a:solidFill>
                  <a:srgbClr val="000099"/>
                </a:solidFill>
              </a:rPr>
              <a:t>El </a:t>
            </a:r>
            <a:r>
              <a:rPr lang="en-US" sz="3200" b="1" dirty="0" err="1" smtClean="0">
                <a:solidFill>
                  <a:srgbClr val="000099"/>
                </a:solidFill>
              </a:rPr>
              <a:t>nombre</a:t>
            </a:r>
            <a:r>
              <a:rPr lang="en-US" sz="3200" b="1" dirty="0" smtClean="0">
                <a:solidFill>
                  <a:srgbClr val="000099"/>
                </a:solidFill>
              </a:rPr>
              <a:t> de un </a:t>
            </a:r>
            <a:r>
              <a:rPr lang="en-US" sz="3200" b="1" dirty="0" err="1" smtClean="0">
                <a:solidFill>
                  <a:srgbClr val="000099"/>
                </a:solidFill>
              </a:rPr>
              <a:t>ácido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carboxílico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según</a:t>
            </a:r>
            <a:r>
              <a:rPr lang="en-US" sz="3200" b="1" dirty="0" smtClean="0">
                <a:solidFill>
                  <a:srgbClr val="000099"/>
                </a:solidFill>
              </a:rPr>
              <a:t> el </a:t>
            </a:r>
            <a:r>
              <a:rPr lang="en-US" sz="3200" b="1" dirty="0" err="1" smtClean="0">
                <a:solidFill>
                  <a:srgbClr val="000099"/>
                </a:solidFill>
              </a:rPr>
              <a:t>sistema</a:t>
            </a:r>
            <a:r>
              <a:rPr lang="en-US" sz="3200" b="1" dirty="0" smtClean="0">
                <a:solidFill>
                  <a:srgbClr val="000099"/>
                </a:solidFill>
              </a:rPr>
              <a:t> IUPAC se </a:t>
            </a:r>
            <a:r>
              <a:rPr lang="en-US" sz="3200" b="1" dirty="0" err="1" smtClean="0">
                <a:solidFill>
                  <a:srgbClr val="000099"/>
                </a:solidFill>
              </a:rPr>
              <a:t>identifica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primero</a:t>
            </a:r>
            <a:r>
              <a:rPr lang="en-US" sz="3200" b="1" dirty="0" smtClean="0">
                <a:solidFill>
                  <a:srgbClr val="000099"/>
                </a:solidFill>
              </a:rPr>
              <a:t> la </a:t>
            </a:r>
            <a:r>
              <a:rPr lang="en-US" sz="3200" b="1" dirty="0" err="1" smtClean="0">
                <a:solidFill>
                  <a:srgbClr val="000099"/>
                </a:solidFill>
              </a:rPr>
              <a:t>cadena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más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larga</a:t>
            </a:r>
            <a:r>
              <a:rPr lang="en-US" sz="3200" b="1" dirty="0" smtClean="0">
                <a:solidFill>
                  <a:srgbClr val="000099"/>
                </a:solidFill>
              </a:rPr>
              <a:t> de </a:t>
            </a:r>
            <a:r>
              <a:rPr lang="en-US" sz="3200" b="1" dirty="0" err="1" smtClean="0">
                <a:solidFill>
                  <a:srgbClr val="000099"/>
                </a:solidFill>
              </a:rPr>
              <a:t>átomos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carbono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que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contiene</a:t>
            </a:r>
            <a:r>
              <a:rPr lang="en-US" sz="3200" b="1" dirty="0" smtClean="0">
                <a:solidFill>
                  <a:srgbClr val="000099"/>
                </a:solidFill>
              </a:rPr>
              <a:t> el </a:t>
            </a:r>
            <a:r>
              <a:rPr lang="en-US" sz="3200" b="1" dirty="0" err="1" smtClean="0">
                <a:solidFill>
                  <a:srgbClr val="000099"/>
                </a:solidFill>
              </a:rPr>
              <a:t>grupo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carboxilo</a:t>
            </a:r>
            <a:r>
              <a:rPr lang="en-US" sz="3200" b="1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7924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5613" indent="-455613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solidFill>
                  <a:srgbClr val="006600"/>
                </a:solidFill>
              </a:rPr>
              <a:t>El </a:t>
            </a:r>
            <a:r>
              <a:rPr lang="en-US" sz="3600" dirty="0" err="1">
                <a:solidFill>
                  <a:srgbClr val="006600"/>
                </a:solidFill>
              </a:rPr>
              <a:t>nombre</a:t>
            </a:r>
            <a:r>
              <a:rPr lang="en-US" sz="3600" dirty="0">
                <a:solidFill>
                  <a:srgbClr val="006600"/>
                </a:solidFill>
              </a:rPr>
              <a:t> se forma </a:t>
            </a:r>
            <a:r>
              <a:rPr lang="en-US" sz="3600" dirty="0" err="1">
                <a:solidFill>
                  <a:srgbClr val="006600"/>
                </a:solidFill>
              </a:rPr>
              <a:t>cambiando</a:t>
            </a:r>
            <a:r>
              <a:rPr lang="en-US" sz="3600" dirty="0">
                <a:solidFill>
                  <a:srgbClr val="006600"/>
                </a:solidFill>
              </a:rPr>
              <a:t> la </a:t>
            </a:r>
            <a:r>
              <a:rPr lang="en-US" sz="3600" dirty="0" err="1">
                <a:solidFill>
                  <a:srgbClr val="006600"/>
                </a:solidFill>
              </a:rPr>
              <a:t>terminación</a:t>
            </a:r>
            <a:r>
              <a:rPr lang="en-US" sz="3600" dirty="0">
                <a:solidFill>
                  <a:srgbClr val="006600"/>
                </a:solidFill>
              </a:rPr>
              <a:t> </a:t>
            </a:r>
            <a:r>
              <a:rPr lang="en-US" sz="3600" i="1" dirty="0">
                <a:solidFill>
                  <a:srgbClr val="006600"/>
                </a:solidFill>
              </a:rPr>
              <a:t>–</a:t>
            </a:r>
            <a:r>
              <a:rPr lang="en-US" sz="3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3600" dirty="0">
                <a:solidFill>
                  <a:srgbClr val="006600"/>
                </a:solidFill>
              </a:rPr>
              <a:t> final del </a:t>
            </a:r>
            <a:r>
              <a:rPr lang="en-US" sz="3600" dirty="0" err="1">
                <a:solidFill>
                  <a:srgbClr val="006600"/>
                </a:solidFill>
              </a:rPr>
              <a:t>alcano</a:t>
            </a:r>
            <a:r>
              <a:rPr lang="en-US" sz="3600" dirty="0">
                <a:solidFill>
                  <a:srgbClr val="006600"/>
                </a:solidFill>
              </a:rPr>
              <a:t> </a:t>
            </a:r>
            <a:r>
              <a:rPr lang="en-US" sz="3600" dirty="0" err="1">
                <a:solidFill>
                  <a:srgbClr val="006600"/>
                </a:solidFill>
              </a:rPr>
              <a:t>por</a:t>
            </a:r>
            <a:r>
              <a:rPr lang="en-US" sz="3600" dirty="0">
                <a:solidFill>
                  <a:srgbClr val="006600"/>
                </a:solidFill>
              </a:rPr>
              <a:t> la </a:t>
            </a:r>
            <a:r>
              <a:rPr lang="en-US" sz="3600" dirty="0" err="1">
                <a:solidFill>
                  <a:srgbClr val="006600"/>
                </a:solidFill>
              </a:rPr>
              <a:t>terminación</a:t>
            </a:r>
            <a:r>
              <a:rPr lang="en-US" sz="3600" dirty="0">
                <a:solidFill>
                  <a:srgbClr val="006600"/>
                </a:solidFill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oico</a:t>
            </a:r>
            <a:r>
              <a:rPr lang="en-US" sz="3600" dirty="0">
                <a:solidFill>
                  <a:srgbClr val="006600"/>
                </a:solidFill>
              </a:rPr>
              <a:t> </a:t>
            </a:r>
            <a:r>
              <a:rPr lang="en-US" sz="3600" dirty="0" err="1">
                <a:solidFill>
                  <a:srgbClr val="006600"/>
                </a:solidFill>
              </a:rPr>
              <a:t>inciando</a:t>
            </a:r>
            <a:r>
              <a:rPr lang="en-US" sz="3600" dirty="0">
                <a:solidFill>
                  <a:srgbClr val="006600"/>
                </a:solidFill>
              </a:rPr>
              <a:t> el </a:t>
            </a:r>
            <a:r>
              <a:rPr lang="en-US" sz="3600" dirty="0" err="1">
                <a:solidFill>
                  <a:srgbClr val="006600"/>
                </a:solidFill>
              </a:rPr>
              <a:t>nombre</a:t>
            </a:r>
            <a:r>
              <a:rPr lang="en-US" sz="3600" dirty="0">
                <a:solidFill>
                  <a:srgbClr val="006600"/>
                </a:solidFill>
              </a:rPr>
              <a:t> con la </a:t>
            </a:r>
            <a:r>
              <a:rPr lang="en-US" sz="3600" dirty="0" err="1">
                <a:solidFill>
                  <a:srgbClr val="006600"/>
                </a:solidFill>
              </a:rPr>
              <a:t>palabra</a:t>
            </a:r>
            <a:r>
              <a:rPr lang="en-US" sz="3600" dirty="0">
                <a:solidFill>
                  <a:srgbClr val="006600"/>
                </a:solidFill>
              </a:rPr>
              <a:t> </a:t>
            </a:r>
            <a:r>
              <a:rPr lang="en-US" sz="3600" dirty="0" err="1">
                <a:solidFill>
                  <a:srgbClr val="006600"/>
                </a:solidFill>
              </a:rPr>
              <a:t>ácido</a:t>
            </a:r>
            <a:r>
              <a:rPr lang="en-US" sz="3600" i="1" dirty="0">
                <a:solidFill>
                  <a:srgbClr val="006600"/>
                </a:solidFill>
              </a:rPr>
              <a:t>.</a:t>
            </a:r>
            <a:endParaRPr lang="en-US" sz="2800" dirty="0">
              <a:solidFill>
                <a:srgbClr val="006600"/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419600" y="5943600"/>
            <a:ext cx="4413250" cy="685800"/>
            <a:chOff x="2784" y="3744"/>
            <a:chExt cx="2780" cy="432"/>
          </a:xfrm>
          <a:solidFill>
            <a:schemeClr val="bg1"/>
          </a:solidFill>
        </p:grpSpPr>
        <p:sp>
          <p:nvSpPr>
            <p:cNvPr id="41994" name="Rectangle 26"/>
            <p:cNvSpPr>
              <a:spLocks noChangeArrowheads="1"/>
            </p:cNvSpPr>
            <p:nvPr/>
          </p:nvSpPr>
          <p:spPr bwMode="auto">
            <a:xfrm>
              <a:off x="2784" y="3744"/>
              <a:ext cx="2640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995" name="Text Box 7"/>
            <p:cNvSpPr txBox="1">
              <a:spLocks noChangeArrowheads="1"/>
            </p:cNvSpPr>
            <p:nvPr/>
          </p:nvSpPr>
          <p:spPr bwMode="auto">
            <a:xfrm>
              <a:off x="2928" y="3744"/>
              <a:ext cx="2636" cy="4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/>
                <a:t>  </a:t>
              </a:r>
              <a:r>
                <a:rPr lang="en-US" sz="3600" b="1" dirty="0" err="1">
                  <a:solidFill>
                    <a:srgbClr val="FF3300"/>
                  </a:solidFill>
                </a:rPr>
                <a:t>ácido</a:t>
              </a:r>
              <a:r>
                <a:rPr lang="en-US" sz="3600" dirty="0"/>
                <a:t> </a:t>
              </a:r>
              <a:r>
                <a:rPr lang="en-US" sz="3600" dirty="0" err="1"/>
                <a:t>metan</a:t>
              </a:r>
              <a:r>
                <a:rPr lang="en-US" sz="3600" b="1" dirty="0" err="1">
                  <a:solidFill>
                    <a:srgbClr val="FF3300"/>
                  </a:solidFill>
                </a:rPr>
                <a:t>oico</a:t>
              </a:r>
              <a:endParaRPr lang="en-US" sz="3600" b="1" dirty="0">
                <a:solidFill>
                  <a:srgbClr val="FF3300"/>
                </a:solidFill>
              </a:endParaRPr>
            </a:p>
          </p:txBody>
        </p:sp>
      </p:grpSp>
      <p:pic>
        <p:nvPicPr>
          <p:cNvPr id="293907" name="Picture 19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962400"/>
            <a:ext cx="20478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219200" y="4953000"/>
            <a:ext cx="1981200" cy="1571625"/>
            <a:chOff x="697" y="3138"/>
            <a:chExt cx="1248" cy="990"/>
          </a:xfrm>
        </p:grpSpPr>
        <p:sp>
          <p:nvSpPr>
            <p:cNvPr id="41992" name="Text Box 6"/>
            <p:cNvSpPr txBox="1">
              <a:spLocks noChangeArrowheads="1"/>
            </p:cNvSpPr>
            <p:nvPr/>
          </p:nvSpPr>
          <p:spPr bwMode="auto">
            <a:xfrm>
              <a:off x="697" y="3724"/>
              <a:ext cx="1248" cy="404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/>
                <a:t>metano</a:t>
              </a:r>
            </a:p>
          </p:txBody>
        </p:sp>
        <p:pic>
          <p:nvPicPr>
            <p:cNvPr id="41993" name="Picture 20" descr="7 carbon chai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21" y="3138"/>
              <a:ext cx="599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3896" name="Line 8"/>
          <p:cNvSpPr>
            <a:spLocks noChangeShapeType="1"/>
          </p:cNvSpPr>
          <p:nvPr/>
        </p:nvSpPr>
        <p:spPr bwMode="auto">
          <a:xfrm flipH="1">
            <a:off x="2667000" y="6096000"/>
            <a:ext cx="263525" cy="301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 build="p"/>
      <p:bldP spid="293891" grpId="0" autoUpdateAnimBg="0"/>
      <p:bldP spid="2938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643050"/>
            <a:ext cx="3800492" cy="247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NOMBRES COMUNES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2700340" cy="183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85926"/>
            <a:ext cx="2500330" cy="186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1" y="4143380"/>
            <a:ext cx="2889683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2866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182</Words>
  <Application>Microsoft Office PowerPoint</Application>
  <PresentationFormat>Presentación en pantalla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ÁCIDOS CARBOXÍLICOS</vt:lpstr>
      <vt:lpstr>Presentación de PowerPoint</vt:lpstr>
      <vt:lpstr>ÁCIDOS CARBOXÍLICOS</vt:lpstr>
      <vt:lpstr>Presentación de PowerPoint</vt:lpstr>
      <vt:lpstr>NOMENCLATURA</vt:lpstr>
      <vt:lpstr>Presentación de PowerPoint</vt:lpstr>
      <vt:lpstr>Presentación de PowerPoint</vt:lpstr>
      <vt:lpstr>NOMBRES COMUNES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ALDEHÍDO</dc:title>
  <dc:creator>Pc1</dc:creator>
  <cp:lastModifiedBy>..::Lobillo::..</cp:lastModifiedBy>
  <cp:revision>20</cp:revision>
  <dcterms:created xsi:type="dcterms:W3CDTF">2011-11-06T00:14:28Z</dcterms:created>
  <dcterms:modified xsi:type="dcterms:W3CDTF">2015-10-11T02:40:35Z</dcterms:modified>
</cp:coreProperties>
</file>